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65" r:id="rId6"/>
    <p:sldId id="267" r:id="rId7"/>
    <p:sldId id="266" r:id="rId8"/>
    <p:sldId id="268" r:id="rId9"/>
    <p:sldId id="269" r:id="rId10"/>
    <p:sldId id="258" r:id="rId11"/>
    <p:sldId id="270" r:id="rId12"/>
    <p:sldId id="264" r:id="rId13"/>
    <p:sldId id="271" r:id="rId14"/>
    <p:sldId id="275" r:id="rId15"/>
    <p:sldId id="272" r:id="rId16"/>
    <p:sldId id="273" r:id="rId17"/>
    <p:sldId id="277" r:id="rId18"/>
    <p:sldId id="279" r:id="rId19"/>
    <p:sldId id="278" r:id="rId20"/>
    <p:sldId id="276" r:id="rId21"/>
    <p:sldId id="280" r:id="rId22"/>
    <p:sldId id="281" r:id="rId23"/>
    <p:sldId id="282" r:id="rId24"/>
    <p:sldId id="284" r:id="rId25"/>
    <p:sldId id="285" r:id="rId26"/>
    <p:sldId id="303" r:id="rId27"/>
    <p:sldId id="283" r:id="rId28"/>
    <p:sldId id="286" r:id="rId29"/>
    <p:sldId id="288" r:id="rId30"/>
    <p:sldId id="287" r:id="rId31"/>
    <p:sldId id="290" r:id="rId32"/>
    <p:sldId id="291" r:id="rId33"/>
    <p:sldId id="292" r:id="rId34"/>
    <p:sldId id="294" r:id="rId35"/>
    <p:sldId id="293" r:id="rId36"/>
    <p:sldId id="295" r:id="rId37"/>
    <p:sldId id="289" r:id="rId38"/>
    <p:sldId id="296" r:id="rId39"/>
    <p:sldId id="297" r:id="rId40"/>
    <p:sldId id="298" r:id="rId41"/>
    <p:sldId id="299" r:id="rId42"/>
    <p:sldId id="300" r:id="rId43"/>
    <p:sldId id="301" r:id="rId44"/>
    <p:sldId id="302" r:id="rId45"/>
    <p:sldId id="304" r:id="rId46"/>
    <p:sldId id="305" r:id="rId47"/>
    <p:sldId id="312" r:id="rId48"/>
    <p:sldId id="311" r:id="rId49"/>
    <p:sldId id="306" r:id="rId50"/>
    <p:sldId id="310" r:id="rId51"/>
    <p:sldId id="308" r:id="rId52"/>
    <p:sldId id="313" r:id="rId53"/>
    <p:sldId id="314"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12" autoAdjust="0"/>
    <p:restoredTop sz="94660"/>
  </p:normalViewPr>
  <p:slideViewPr>
    <p:cSldViewPr snapToGrid="0">
      <p:cViewPr varScale="1">
        <p:scale>
          <a:sx n="96" d="100"/>
          <a:sy n="96" d="100"/>
        </p:scale>
        <p:origin x="5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2023/3/13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D7062-7EA3-457E-A743-6C085B2FAD8F}"/>
              </a:ext>
            </a:extLst>
          </p:cNvPr>
          <p:cNvSpPr>
            <a:spLocks noGrp="1"/>
          </p:cNvSpPr>
          <p:nvPr>
            <p:ph type="ctrTitle"/>
          </p:nvPr>
        </p:nvSpPr>
        <p:spPr>
          <a:xfrm>
            <a:off x="1524000" y="2082800"/>
            <a:ext cx="9144000" cy="1194330"/>
          </a:xfrm>
        </p:spPr>
        <p:txBody>
          <a:bodyPr/>
          <a:lstStyle/>
          <a:p>
            <a:r>
              <a:rPr lang="en-US" altLang="zh-CN" dirty="0">
                <a:latin typeface="Consolas" panose="020B0609020204030204" pitchFamily="49" charset="0"/>
              </a:rPr>
              <a:t>MAPF</a:t>
            </a:r>
            <a:r>
              <a:rPr lang="zh-CN" altLang="en-US" dirty="0"/>
              <a:t>问题调研</a:t>
            </a:r>
          </a:p>
        </p:txBody>
      </p:sp>
      <p:sp>
        <p:nvSpPr>
          <p:cNvPr id="3" name="副标题 2">
            <a:extLst>
              <a:ext uri="{FF2B5EF4-FFF2-40B4-BE49-F238E27FC236}">
                <a16:creationId xmlns:a16="http://schemas.microsoft.com/office/drawing/2014/main" id="{32DDD612-1636-4DBC-ADB0-9FF0F53DF06D}"/>
              </a:ext>
            </a:extLst>
          </p:cNvPr>
          <p:cNvSpPr>
            <a:spLocks noGrp="1"/>
          </p:cNvSpPr>
          <p:nvPr>
            <p:ph type="subTitle" idx="1"/>
          </p:nvPr>
        </p:nvSpPr>
        <p:spPr>
          <a:xfrm>
            <a:off x="1524000" y="4503739"/>
            <a:ext cx="9144000" cy="1317094"/>
          </a:xfrm>
        </p:spPr>
        <p:txBody>
          <a:bodyPr>
            <a:normAutofit/>
          </a:bodyPr>
          <a:lstStyle/>
          <a:p>
            <a:r>
              <a:rPr lang="zh-CN" altLang="en-US" sz="2000" dirty="0">
                <a:latin typeface="黑体" panose="02010609060101010101" pitchFamily="49" charset="-122"/>
                <a:ea typeface="黑体" panose="02010609060101010101" pitchFamily="49" charset="-122"/>
              </a:rPr>
              <a:t>王宇轩</a:t>
            </a:r>
            <a:endParaRPr lang="en-US" altLang="zh-CN" sz="2000" dirty="0">
              <a:latin typeface="黑体" panose="02010609060101010101" pitchFamily="49" charset="-122"/>
              <a:ea typeface="黑体" panose="02010609060101010101" pitchFamily="49" charset="-122"/>
            </a:endParaRPr>
          </a:p>
          <a:p>
            <a:r>
              <a:rPr lang="en-US" altLang="zh-CN" sz="2000" dirty="0" err="1">
                <a:latin typeface="Consolas" panose="020B0609020204030204" pitchFamily="49" charset="0"/>
              </a:rPr>
              <a:t>Smartlab</a:t>
            </a:r>
            <a:endParaRPr lang="en-US" altLang="zh-CN" sz="2000" dirty="0">
              <a:latin typeface="Consolas" panose="020B0609020204030204" pitchFamily="49" charset="0"/>
            </a:endParaRPr>
          </a:p>
          <a:p>
            <a:r>
              <a:rPr lang="en-US" altLang="zh-CN" sz="2000" dirty="0">
                <a:latin typeface="Consolas" panose="020B0609020204030204" pitchFamily="49" charset="0"/>
              </a:rPr>
              <a:t>2023-2-23</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4101827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8ECBE2B-9749-426D-A7B0-161A0D1F61C9}"/>
              </a:ext>
            </a:extLst>
          </p:cNvPr>
          <p:cNvSpPr txBox="1"/>
          <p:nvPr/>
        </p:nvSpPr>
        <p:spPr>
          <a:xfrm>
            <a:off x="706964" y="2263606"/>
            <a:ext cx="6451601" cy="646331"/>
          </a:xfrm>
          <a:prstGeom prst="rect">
            <a:avLst/>
          </a:prstGeom>
          <a:noFill/>
        </p:spPr>
        <p:txBody>
          <a:bodyPr wrap="square" rtlCol="0">
            <a:spAutoFit/>
          </a:bodyPr>
          <a:lstStyle/>
          <a:p>
            <a:pPr algn="r"/>
            <a:r>
              <a:rPr lang="en-US" altLang="zh-CN" sz="3600" dirty="0">
                <a:latin typeface="Consolas" panose="020B0609020204030204" pitchFamily="49" charset="0"/>
              </a:rPr>
              <a:t>CBS(Conflict-base search)</a:t>
            </a:r>
            <a:endParaRPr lang="zh-CN" altLang="en-US" sz="3600" dirty="0">
              <a:latin typeface="Consolas" panose="020B0609020204030204" pitchFamily="49" charset="0"/>
            </a:endParaRPr>
          </a:p>
        </p:txBody>
      </p:sp>
      <p:sp>
        <p:nvSpPr>
          <p:cNvPr id="9" name="文本框 8">
            <a:extLst>
              <a:ext uri="{FF2B5EF4-FFF2-40B4-BE49-F238E27FC236}">
                <a16:creationId xmlns:a16="http://schemas.microsoft.com/office/drawing/2014/main" id="{494408DA-68C0-4A88-B636-E8EA2A3C69B7}"/>
              </a:ext>
            </a:extLst>
          </p:cNvPr>
          <p:cNvSpPr txBox="1"/>
          <p:nvPr/>
        </p:nvSpPr>
        <p:spPr>
          <a:xfrm>
            <a:off x="7222062" y="3956354"/>
            <a:ext cx="4516968" cy="1033360"/>
          </a:xfrm>
          <a:prstGeom prst="rect">
            <a:avLst/>
          </a:prstGeom>
          <a:noFill/>
        </p:spPr>
        <p:txBody>
          <a:bodyPr wrap="square" rtlCol="0">
            <a:spAutoFit/>
          </a:bodyPr>
          <a:lstStyle/>
          <a:p>
            <a:pPr marL="285750" indent="-285750">
              <a:lnSpc>
                <a:spcPts val="2500"/>
              </a:lnSpc>
              <a:buFont typeface="Arial" panose="020B0604020202020204" pitchFamily="34" charset="0"/>
              <a:buChar char="•"/>
            </a:pPr>
            <a:r>
              <a:rPr lang="en-US" altLang="zh-CN" dirty="0">
                <a:latin typeface="Consolas" panose="020B0609020204030204" pitchFamily="49" charset="0"/>
              </a:rPr>
              <a:t>MA-CBS(Meta-CBS)</a:t>
            </a:r>
          </a:p>
          <a:p>
            <a:pPr marL="285750" indent="-285750">
              <a:lnSpc>
                <a:spcPts val="2500"/>
              </a:lnSpc>
              <a:buFont typeface="Arial" panose="020B0604020202020204" pitchFamily="34" charset="0"/>
              <a:buChar char="•"/>
            </a:pPr>
            <a:r>
              <a:rPr lang="en-US" altLang="zh-CN" dirty="0">
                <a:latin typeface="Consolas" panose="020B0609020204030204" pitchFamily="49" charset="0"/>
              </a:rPr>
              <a:t>CT(Constrain Tree)</a:t>
            </a:r>
          </a:p>
          <a:p>
            <a:pPr marL="285750" indent="-285750">
              <a:lnSpc>
                <a:spcPts val="2500"/>
              </a:lnSpc>
              <a:buFont typeface="Arial" panose="020B0604020202020204" pitchFamily="34" charset="0"/>
              <a:buChar char="•"/>
            </a:pPr>
            <a:r>
              <a:rPr lang="en-US" altLang="zh-CN" dirty="0">
                <a:latin typeface="Consolas" panose="020B0609020204030204" pitchFamily="49" charset="0"/>
              </a:rPr>
              <a:t>BP(Bypassing Conflicts)</a:t>
            </a:r>
          </a:p>
        </p:txBody>
      </p:sp>
      <p:sp>
        <p:nvSpPr>
          <p:cNvPr id="12" name="文本框 11">
            <a:extLst>
              <a:ext uri="{FF2B5EF4-FFF2-40B4-BE49-F238E27FC236}">
                <a16:creationId xmlns:a16="http://schemas.microsoft.com/office/drawing/2014/main" id="{C4C6048A-F29D-4549-9BFA-E4CE09F0A6D1}"/>
              </a:ext>
            </a:extLst>
          </p:cNvPr>
          <p:cNvSpPr txBox="1"/>
          <p:nvPr/>
        </p:nvSpPr>
        <p:spPr>
          <a:xfrm>
            <a:off x="766230" y="2909937"/>
            <a:ext cx="6273800" cy="307777"/>
          </a:xfrm>
          <a:prstGeom prst="rect">
            <a:avLst/>
          </a:prstGeom>
          <a:noFill/>
        </p:spPr>
        <p:txBody>
          <a:bodyPr wrap="square" rtlCol="0">
            <a:spAutoFit/>
          </a:bodyPr>
          <a:lstStyle/>
          <a:p>
            <a:pPr algn="r"/>
            <a:r>
              <a:rPr lang="en-US" altLang="zh-CN" sz="1400" dirty="0">
                <a:latin typeface="Consolas" panose="020B0609020204030204" pitchFamily="49" charset="0"/>
              </a:rPr>
              <a:t>optimal, small scale</a:t>
            </a:r>
            <a:endParaRPr lang="zh-CN" altLang="en-US" sz="1400" dirty="0">
              <a:latin typeface="Consolas" panose="020B0609020204030204" pitchFamily="49" charset="0"/>
            </a:endParaRPr>
          </a:p>
        </p:txBody>
      </p:sp>
      <p:pic>
        <p:nvPicPr>
          <p:cNvPr id="20" name="图片 19">
            <a:extLst>
              <a:ext uri="{FF2B5EF4-FFF2-40B4-BE49-F238E27FC236}">
                <a16:creationId xmlns:a16="http://schemas.microsoft.com/office/drawing/2014/main" id="{64CB2214-B61A-4052-851B-28C879421534}"/>
              </a:ext>
            </a:extLst>
          </p:cNvPr>
          <p:cNvPicPr>
            <a:picLocks noChangeAspect="1"/>
          </p:cNvPicPr>
          <p:nvPr/>
        </p:nvPicPr>
        <p:blipFill>
          <a:blip r:embed="rId2"/>
          <a:stretch>
            <a:fillRect/>
          </a:stretch>
        </p:blipFill>
        <p:spPr>
          <a:xfrm>
            <a:off x="7290000" y="1692000"/>
            <a:ext cx="2837933" cy="2016000"/>
          </a:xfrm>
          <a:prstGeom prst="rect">
            <a:avLst/>
          </a:prstGeom>
        </p:spPr>
      </p:pic>
    </p:spTree>
    <p:extLst>
      <p:ext uri="{BB962C8B-B14F-4D97-AF65-F5344CB8AC3E}">
        <p14:creationId xmlns:p14="http://schemas.microsoft.com/office/powerpoint/2010/main" val="114554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CT(Constrain Tree)</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43095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定义</a:t>
                </a:r>
                <a:r>
                  <a:rPr lang="zh-CN" altLang="en-US" dirty="0">
                    <a:latin typeface="Consolas" panose="020B0609020204030204" pitchFamily="49" charset="0"/>
                  </a:rPr>
                  <a:t>：</a:t>
                </a:r>
                <a:r>
                  <a:rPr lang="en-US" altLang="zh-CN" dirty="0">
                    <a:latin typeface="Consolas" panose="020B0609020204030204" pitchFamily="49" charset="0"/>
                  </a:rPr>
                  <a:t>CT</a:t>
                </a:r>
                <a:r>
                  <a:rPr lang="zh-CN" altLang="en-US" dirty="0">
                    <a:latin typeface="Consolas" panose="020B0609020204030204" pitchFamily="49" charset="0"/>
                  </a:rPr>
                  <a:t>是一颗二叉树，每个节点</a:t>
                </a:r>
                <a14:m>
                  <m:oMath xmlns:m="http://schemas.openxmlformats.org/officeDocument/2006/math">
                    <m:r>
                      <a:rPr lang="en-US" altLang="zh-CN" b="0" i="1" smtClean="0">
                        <a:latin typeface="Cambria Math" panose="02040503050406030204" pitchFamily="18" charset="0"/>
                      </a:rPr>
                      <m:t>𝑁</m:t>
                    </m:r>
                  </m:oMath>
                </a14:m>
                <a:r>
                  <a:rPr lang="zh-CN" altLang="en-US" dirty="0">
                    <a:latin typeface="Consolas" panose="020B0609020204030204" pitchFamily="49" charset="0"/>
                  </a:rPr>
                  <a:t>包含如下信息：</a:t>
                </a:r>
                <a:endParaRPr lang="en-US" altLang="zh-CN" dirty="0">
                  <a:latin typeface="Consolas" panose="020B0609020204030204" pitchFamily="49" charset="0"/>
                </a:endParaRPr>
              </a:p>
              <a:p>
                <a:pPr marL="742950" lvl="1" indent="-285750">
                  <a:lnSpc>
                    <a:spcPct val="150000"/>
                  </a:lnSpc>
                  <a:buFont typeface="Arial" panose="020B0604020202020204" pitchFamily="34" charset="0"/>
                  <a:buChar char="•"/>
                </a:pPr>
                <a14:m>
                  <m:oMath xmlns:m="http://schemas.openxmlformats.org/officeDocument/2006/math">
                    <m:r>
                      <a:rPr lang="en-US" altLang="zh-CN" i="1" dirty="0" smtClean="0">
                        <a:latin typeface="Cambria Math" panose="02040503050406030204" pitchFamily="18" charset="0"/>
                      </a:rPr>
                      <m:t>𝑁</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𝑐𝑜𝑛𝑠𝑡𝑟𝑎𝑖𝑛𝑡𝑠</m:t>
                    </m:r>
                  </m:oMath>
                </a14:m>
                <a:r>
                  <a:rPr lang="en-US" altLang="zh-CN" dirty="0">
                    <a:latin typeface="Consolas" panose="020B0609020204030204" pitchFamily="49" charset="0"/>
                  </a:rPr>
                  <a:t>: </a:t>
                </a:r>
                <a:r>
                  <a:rPr lang="zh-CN" altLang="en-US" dirty="0">
                    <a:latin typeface="Consolas" panose="020B0609020204030204" pitchFamily="49" charset="0"/>
                  </a:rPr>
                  <a:t>每个约束只与一个智能体相关，具体形式有两种</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zh-CN" altLang="en-US" i="0" dirty="0">
                    <a:latin typeface="+mj-lt"/>
                  </a:rPr>
                  <a:t>和</a:t>
                </a:r>
                <a14:m>
                  <m:oMath xmlns:m="http://schemas.openxmlformats.org/officeDocument/2006/math">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𝑢</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oMath>
                </a14:m>
                <a:r>
                  <a:rPr lang="zh-CN" altLang="en-US" dirty="0">
                    <a:latin typeface="Consolas" panose="020B0609020204030204" pitchFamily="49" charset="0"/>
                  </a:rPr>
                  <a:t>表示禁止</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在</a:t>
                </a:r>
                <a14:m>
                  <m:oMath xmlns:m="http://schemas.openxmlformats.org/officeDocument/2006/math">
                    <m:r>
                      <a:rPr lang="en-US" altLang="zh-CN" b="0" i="1" dirty="0" smtClean="0">
                        <a:latin typeface="Cambria Math" panose="02040503050406030204" pitchFamily="18" charset="0"/>
                      </a:rPr>
                      <m:t>𝑡</m:t>
                    </m:r>
                  </m:oMath>
                </a14:m>
                <a:r>
                  <a:rPr lang="zh-CN" altLang="en-US" dirty="0">
                    <a:latin typeface="Consolas" panose="020B0609020204030204" pitchFamily="49" charset="0"/>
                  </a:rPr>
                  <a:t>时刻处于节点</a:t>
                </a:r>
                <a14:m>
                  <m:oMath xmlns:m="http://schemas.openxmlformats.org/officeDocument/2006/math">
                    <m:r>
                      <a:rPr lang="en-US" altLang="zh-CN" b="0" i="1" smtClean="0">
                        <a:latin typeface="Cambria Math" panose="02040503050406030204" pitchFamily="18" charset="0"/>
                      </a:rPr>
                      <m:t>𝑣</m:t>
                    </m:r>
                  </m:oMath>
                </a14:m>
                <a:r>
                  <a:rPr lang="zh-CN" altLang="en-US" dirty="0">
                    <a:latin typeface="Consolas" panose="020B0609020204030204" pitchFamily="49" charset="0"/>
                  </a:rPr>
                  <a:t>或通过边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latin typeface="Consolas" panose="020B0609020204030204" pitchFamily="49" charset="0"/>
                  </a:rPr>
                  <a:t>。</a:t>
                </a:r>
                <a:endParaRPr lang="en-US" altLang="zh-CN" dirty="0">
                  <a:latin typeface="Consolas" panose="020B0609020204030204" pitchFamily="49" charset="0"/>
                </a:endParaRPr>
              </a:p>
              <a:p>
                <a:pPr marL="742950" lvl="1" indent="-285750">
                  <a:lnSpc>
                    <a:spcPct val="150000"/>
                  </a:lnSpc>
                  <a:buFont typeface="Arial" panose="020B0604020202020204" pitchFamily="34" charset="0"/>
                  <a:buChar char="•"/>
                </a:pPr>
                <a14:m>
                  <m:oMath xmlns:m="http://schemas.openxmlformats.org/officeDocument/2006/math">
                    <m:r>
                      <a:rPr lang="en-US" altLang="zh-CN" i="1" dirty="0" smtClean="0">
                        <a:latin typeface="Cambria Math" panose="02040503050406030204" pitchFamily="18" charset="0"/>
                      </a:rPr>
                      <m:t>𝑁</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𝑠𝑜𝑙𝑢𝑡𝑖𝑜𝑛</m:t>
                    </m:r>
                  </m:oMath>
                </a14:m>
                <a:r>
                  <a:rPr lang="en-US" altLang="zh-CN" dirty="0">
                    <a:latin typeface="Consolas" panose="020B0609020204030204" pitchFamily="49" charset="0"/>
                  </a:rPr>
                  <a:t>: </a:t>
                </a:r>
                <a:r>
                  <a:rPr lang="zh-CN" altLang="en-US" dirty="0">
                    <a:latin typeface="Consolas" panose="020B0609020204030204" pitchFamily="49" charset="0"/>
                  </a:rPr>
                  <a:t>一个</a:t>
                </a:r>
                <a14:m>
                  <m:oMath xmlns:m="http://schemas.openxmlformats.org/officeDocument/2006/math">
                    <m:r>
                      <a:rPr lang="en-US" altLang="zh-CN" b="0" i="1" smtClean="0">
                        <a:latin typeface="Cambria Math" panose="02040503050406030204" pitchFamily="18" charset="0"/>
                      </a:rPr>
                      <m:t>𝑘</m:t>
                    </m:r>
                  </m:oMath>
                </a14:m>
                <a:r>
                  <a:rPr lang="zh-CN" altLang="en-US" dirty="0">
                    <a:latin typeface="Consolas" panose="020B0609020204030204" pitchFamily="49" charset="0"/>
                  </a:rPr>
                  <a:t>条路径的集合，表示每个</a:t>
                </a:r>
                <a:r>
                  <a:rPr lang="en-US" altLang="zh-CN" dirty="0">
                    <a:latin typeface="Consolas" panose="020B0609020204030204" pitchFamily="49" charset="0"/>
                  </a:rPr>
                  <a:t>agent</a:t>
                </a:r>
                <a14:m>
                  <m:oMath xmlns:m="http://schemas.openxmlformats.org/officeDocument/2006/math">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在满足</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𝑐𝑜𝑛𝑠𝑡𝑟𝑎𝑖𝑛𝑡𝑠</m:t>
                    </m:r>
                  </m:oMath>
                </a14:m>
                <a:r>
                  <a:rPr lang="zh-CN" altLang="en-US" dirty="0">
                    <a:latin typeface="Consolas" panose="020B0609020204030204" pitchFamily="49" charset="0"/>
                  </a:rPr>
                  <a:t>约束下的最优路径。</a:t>
                </a:r>
                <a:endParaRPr lang="en-US" altLang="zh-CN" dirty="0">
                  <a:latin typeface="Consolas" panose="020B0609020204030204" pitchFamily="49" charset="0"/>
                </a:endParaRPr>
              </a:p>
              <a:p>
                <a:pPr marL="742950" lvl="1" indent="-285750">
                  <a:lnSpc>
                    <a:spcPct val="150000"/>
                  </a:lnSpc>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𝑐𝑜𝑠𝑡</m:t>
                    </m:r>
                  </m:oMath>
                </a14:m>
                <a:r>
                  <a:rPr lang="en-US" altLang="zh-CN" dirty="0">
                    <a:latin typeface="Consolas" panose="020B0609020204030204" pitchFamily="49" charset="0"/>
                  </a:rPr>
                  <a:t>: </a:t>
                </a:r>
                <a:r>
                  <a:rPr lang="zh-CN" altLang="en-US" dirty="0">
                    <a:latin typeface="Consolas" panose="020B0609020204030204" pitchFamily="49" charset="0"/>
                  </a:rPr>
                  <a:t>当前节点的花费</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zh-CN" altLang="en-US" b="1" dirty="0"/>
                  <a:t>节点拓展</a:t>
                </a:r>
                <a:r>
                  <a:rPr lang="zh-CN" altLang="en-US" dirty="0"/>
                  <a:t>：对</a:t>
                </a:r>
                <a14:m>
                  <m:oMath xmlns:m="http://schemas.openxmlformats.org/officeDocument/2006/math">
                    <m:r>
                      <a:rPr lang="en-US" altLang="zh-CN" b="0" i="1" smtClean="0">
                        <a:latin typeface="Cambria Math" panose="02040503050406030204" pitchFamily="18" charset="0"/>
                      </a:rPr>
                      <m:t>𝑁</m:t>
                    </m:r>
                  </m:oMath>
                </a14:m>
                <a:r>
                  <a:rPr lang="zh-CN" altLang="en-US" dirty="0"/>
                  <a:t>进行拓展时，若</a:t>
                </a:r>
                <a14:m>
                  <m:oMath xmlns:m="http://schemas.openxmlformats.org/officeDocument/2006/math">
                    <m:r>
                      <a:rPr lang="en-US" altLang="zh-CN" b="0" i="1" dirty="0" smtClean="0">
                        <a:latin typeface="Cambria Math" panose="02040503050406030204" pitchFamily="18" charset="0"/>
                      </a:rPr>
                      <m:t>𝑁</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𝑠𝑜𝑙𝑢𝑡𝑖𝑜𝑛</m:t>
                    </m:r>
                  </m:oMath>
                </a14:m>
                <a:r>
                  <a:rPr lang="zh-CN" altLang="en-US" dirty="0"/>
                  <a:t>中存在冲突，则选择其中一个冲突进行处理。若冲突为</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𝑡</m:t>
                        </m:r>
                      </m:e>
                    </m:d>
                  </m:oMath>
                </a14:m>
                <a:r>
                  <a:rPr lang="zh-CN" altLang="en-US" dirty="0"/>
                  <a:t>，则生成两个子节点，分别在</a:t>
                </a:r>
                <a14:m>
                  <m:oMath xmlns:m="http://schemas.openxmlformats.org/officeDocument/2006/math">
                    <m:r>
                      <a:rPr lang="en-US" altLang="zh-CN" i="1" dirty="0">
                        <a:latin typeface="Cambria Math" panose="02040503050406030204" pitchFamily="18" charset="0"/>
                      </a:rPr>
                      <m:t>𝑁</m:t>
                    </m:r>
                    <m:r>
                      <a:rPr lang="en-US" altLang="zh-CN" i="1" dirty="0">
                        <a:latin typeface="Cambria Math" panose="02040503050406030204" pitchFamily="18" charset="0"/>
                      </a:rPr>
                      <m:t>.</m:t>
                    </m:r>
                    <m:r>
                      <a:rPr lang="en-US" altLang="zh-CN" i="1" dirty="0">
                        <a:latin typeface="Cambria Math" panose="02040503050406030204" pitchFamily="18" charset="0"/>
                      </a:rPr>
                      <m:t>𝑐𝑜𝑛𝑠𝑡𝑟𝑎𝑖𝑛𝑡𝑠</m:t>
                    </m:r>
                  </m:oMath>
                </a14:m>
                <a:r>
                  <a:rPr lang="zh-CN" altLang="en-US" dirty="0"/>
                  <a:t>前提下加入限制</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a14:m>
                <a:r>
                  <a:rPr lang="zh-CN" altLang="en-US" dirty="0"/>
                  <a:t>和</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zh-CN" altLang="en-US" i="1" smtClean="0">
                        <a:latin typeface="Cambria Math" panose="02040503050406030204" pitchFamily="18" charset="0"/>
                      </a:rPr>
                      <m:t>来</m:t>
                    </m:r>
                  </m:oMath>
                </a14:m>
                <a:r>
                  <a:rPr lang="zh-CN" altLang="en-US" dirty="0"/>
                  <a:t>消除当前冲突。对于边冲突同理。最后计算子节点的解。若没有冲突则为一个合法解。</a:t>
                </a:r>
                <a:endParaRPr lang="en-US" altLang="zh-CN" dirty="0"/>
              </a:p>
              <a:p>
                <a:pPr marL="285750" indent="-285750">
                  <a:lnSpc>
                    <a:spcPct val="150000"/>
                  </a:lnSpc>
                  <a:buFont typeface="Arial" panose="020B0604020202020204" pitchFamily="34" charset="0"/>
                  <a:buChar char="•"/>
                </a:pPr>
                <a:r>
                  <a:rPr lang="en-US" altLang="zh-CN" b="1" dirty="0">
                    <a:latin typeface="Consolas" panose="020B0609020204030204" pitchFamily="49" charset="0"/>
                  </a:rPr>
                  <a:t>Tips</a:t>
                </a:r>
                <a:r>
                  <a:rPr lang="zh-CN" altLang="en-US" dirty="0"/>
                  <a:t>：若冲突涉及多个</a:t>
                </a:r>
                <a:r>
                  <a:rPr lang="en-US" altLang="zh-CN" dirty="0">
                    <a:latin typeface="Consolas" panose="020B0609020204030204" pitchFamily="49" charset="0"/>
                  </a:rPr>
                  <a:t>agent</a:t>
                </a:r>
                <a:r>
                  <a:rPr lang="zh-CN" altLang="en-US" dirty="0"/>
                  <a:t>，可以将</a:t>
                </a:r>
                <a:r>
                  <a:rPr lang="en-US" altLang="zh-CN" dirty="0"/>
                  <a:t>CT</a:t>
                </a:r>
                <a:r>
                  <a:rPr lang="zh-CN" altLang="en-US" dirty="0"/>
                  <a:t>拓展为多叉树或者分多层消除该冲突。</a:t>
                </a:r>
                <a:endParaRPr lang="en-US" altLang="zh-CN" dirty="0"/>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4309578"/>
              </a:xfrm>
              <a:prstGeom prst="rect">
                <a:avLst/>
              </a:prstGeom>
              <a:blipFill>
                <a:blip r:embed="rId2"/>
                <a:stretch>
                  <a:fillRect l="-337" r="-168" b="-2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40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CBS(Conflict-base search)</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3787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定义</a:t>
                </a:r>
                <a:r>
                  <a:rPr lang="zh-CN" altLang="en-US" dirty="0">
                    <a:latin typeface="Consolas" panose="020B0609020204030204" pitchFamily="49" charset="0"/>
                  </a:rPr>
                  <a:t>：</a:t>
                </a:r>
                <a:r>
                  <a:rPr lang="en-US" altLang="zh-CN" dirty="0">
                    <a:latin typeface="Consolas" panose="020B0609020204030204" pitchFamily="49" charset="0"/>
                  </a:rPr>
                  <a:t>CBS</a:t>
                </a:r>
                <a:r>
                  <a:rPr lang="zh-CN" altLang="en-US" dirty="0">
                    <a:latin typeface="Consolas" panose="020B0609020204030204" pitchFamily="49" charset="0"/>
                  </a:rPr>
                  <a:t>将算法分为</a:t>
                </a:r>
                <a:r>
                  <a:rPr lang="en-US" altLang="zh-CN" dirty="0">
                    <a:latin typeface="Consolas" panose="020B0609020204030204" pitchFamily="49" charset="0"/>
                  </a:rPr>
                  <a:t>High Level</a:t>
                </a:r>
                <a:r>
                  <a:rPr lang="zh-CN" altLang="en-US" dirty="0">
                    <a:latin typeface="Consolas" panose="020B0609020204030204" pitchFamily="49" charset="0"/>
                  </a:rPr>
                  <a:t>和</a:t>
                </a:r>
                <a:r>
                  <a:rPr lang="en-US" altLang="zh-CN" dirty="0">
                    <a:latin typeface="Consolas" panose="020B0609020204030204" pitchFamily="49" charset="0"/>
                  </a:rPr>
                  <a:t>Low Level</a:t>
                </a:r>
                <a:r>
                  <a:rPr lang="zh-CN" altLang="en-US" dirty="0">
                    <a:latin typeface="Consolas" panose="020B0609020204030204" pitchFamily="49" charset="0"/>
                  </a:rPr>
                  <a:t>两部分。</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en-US" altLang="zh-CN" b="1" dirty="0">
                    <a:latin typeface="Consolas" panose="020B0609020204030204" pitchFamily="49" charset="0"/>
                  </a:rPr>
                  <a:t>High Level</a:t>
                </a:r>
                <a:r>
                  <a:rPr lang="zh-CN" altLang="en-US" dirty="0">
                    <a:latin typeface="Consolas" panose="020B0609020204030204" pitchFamily="49" charset="0"/>
                  </a:rPr>
                  <a:t>：对</a:t>
                </a:r>
                <a:r>
                  <a:rPr lang="en-US" altLang="zh-CN" dirty="0">
                    <a:latin typeface="Consolas" panose="020B0609020204030204" pitchFamily="49" charset="0"/>
                  </a:rPr>
                  <a:t>CT</a:t>
                </a:r>
                <a:r>
                  <a:rPr lang="zh-CN" altLang="en-US" dirty="0">
                    <a:latin typeface="Consolas" panose="020B0609020204030204" pitchFamily="49" charset="0"/>
                  </a:rPr>
                  <a:t>进行搜索，维护</a:t>
                </a:r>
                <a:r>
                  <a:rPr lang="en-US" altLang="zh-CN" dirty="0">
                    <a:latin typeface="Consolas" panose="020B0609020204030204" pitchFamily="49" charset="0"/>
                  </a:rPr>
                  <a:t>OPEN</a:t>
                </a:r>
                <a:r>
                  <a:rPr lang="zh-CN" altLang="en-US" dirty="0">
                    <a:latin typeface="Consolas" panose="020B0609020204030204" pitchFamily="49" charset="0"/>
                  </a:rPr>
                  <a:t>队列，表示待拓展的节点。每轮在</a:t>
                </a:r>
                <a:r>
                  <a:rPr lang="en-US" altLang="zh-CN" dirty="0">
                    <a:latin typeface="Consolas" panose="020B0609020204030204" pitchFamily="49" charset="0"/>
                  </a:rPr>
                  <a:t>OPEN</a:t>
                </a:r>
                <a:r>
                  <a:rPr lang="zh-CN" altLang="en-US" dirty="0">
                    <a:latin typeface="Consolas" panose="020B0609020204030204" pitchFamily="49" charset="0"/>
                  </a:rPr>
                  <a:t>中选择</a:t>
                </a:r>
                <a:r>
                  <a:rPr lang="en-US" altLang="zh-CN" dirty="0">
                    <a:latin typeface="Consolas" panose="020B0609020204030204" pitchFamily="49" charset="0"/>
                  </a:rPr>
                  <a:t>cost</a:t>
                </a:r>
                <a:r>
                  <a:rPr lang="zh-CN" altLang="en-US" dirty="0">
                    <a:latin typeface="Consolas" panose="020B0609020204030204" pitchFamily="49" charset="0"/>
                  </a:rPr>
                  <a:t>最小的节点</a:t>
                </a:r>
                <a14:m>
                  <m:oMath xmlns:m="http://schemas.openxmlformats.org/officeDocument/2006/math">
                    <m:r>
                      <a:rPr lang="en-US" altLang="zh-CN" b="0" i="1" smtClean="0">
                        <a:latin typeface="Cambria Math" panose="02040503050406030204" pitchFamily="18" charset="0"/>
                      </a:rPr>
                      <m:t>𝑁</m:t>
                    </m:r>
                  </m:oMath>
                </a14:m>
                <a:r>
                  <a:rPr lang="zh-CN" altLang="en-US" dirty="0">
                    <a:latin typeface="Consolas" panose="020B0609020204030204" pitchFamily="49" charset="0"/>
                  </a:rPr>
                  <a:t>，若</a:t>
                </a:r>
                <a14:m>
                  <m:oMath xmlns:m="http://schemas.openxmlformats.org/officeDocument/2006/math">
                    <m:r>
                      <a:rPr lang="en-US" altLang="zh-CN" b="0" i="1" smtClean="0">
                        <a:latin typeface="Cambria Math" panose="02040503050406030204" pitchFamily="18" charset="0"/>
                      </a:rPr>
                      <m:t>𝑁</m:t>
                    </m:r>
                  </m:oMath>
                </a14:m>
                <a:r>
                  <a:rPr lang="zh-CN" altLang="en-US" dirty="0">
                    <a:latin typeface="Consolas" panose="020B0609020204030204" pitchFamily="49" charset="0"/>
                  </a:rPr>
                  <a:t>没有冲突则找到最优解，结束算法。否则根据冲突拓展子节点</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m:t>
                        </m:r>
                      </m:sup>
                    </m:sSup>
                  </m:oMath>
                </a14:m>
                <a:r>
                  <a:rPr lang="zh-CN" altLang="en-US" dirty="0">
                    <a:latin typeface="Consolas" panose="020B0609020204030204" pitchFamily="49" charset="0"/>
                  </a:rPr>
                  <a:t>，使用</a:t>
                </a:r>
                <a:r>
                  <a:rPr lang="en-US" altLang="zh-CN" dirty="0">
                    <a:latin typeface="Consolas" panose="020B0609020204030204" pitchFamily="49" charset="0"/>
                  </a:rPr>
                  <a:t>Low Level</a:t>
                </a:r>
                <a:r>
                  <a:rPr lang="zh-CN" altLang="en-US" dirty="0">
                    <a:latin typeface="Consolas" panose="020B0609020204030204" pitchFamily="49" charset="0"/>
                  </a:rPr>
                  <a:t>中算法计算子节点的最优解</a:t>
                </a:r>
                <a:r>
                  <a:rPr lang="en-US" altLang="zh-CN" dirty="0">
                    <a:latin typeface="Consolas" panose="020B0609020204030204" pitchFamily="49" charset="0"/>
                  </a:rPr>
                  <a:t>,</a:t>
                </a:r>
                <a:r>
                  <a:rPr lang="zh-CN" altLang="en-US" dirty="0">
                    <a:latin typeface="Consolas" panose="020B0609020204030204" pitchFamily="49" charset="0"/>
                  </a:rPr>
                  <a:t>并加入</a:t>
                </a:r>
                <a:r>
                  <a:rPr lang="en-US" altLang="zh-CN" dirty="0">
                    <a:latin typeface="Consolas" panose="020B0609020204030204" pitchFamily="49" charset="0"/>
                  </a:rPr>
                  <a:t>OPEN</a:t>
                </a:r>
                <a:r>
                  <a:rPr lang="zh-CN" altLang="en-US" dirty="0">
                    <a:latin typeface="Consolas" panose="020B0609020204030204" pitchFamily="49" charset="0"/>
                  </a:rPr>
                  <a:t>队列。</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en-US" altLang="zh-CN" b="1" dirty="0">
                    <a:latin typeface="Consolas" panose="020B0609020204030204" pitchFamily="49" charset="0"/>
                  </a:rPr>
                  <a:t>Low Level</a:t>
                </a:r>
                <a:r>
                  <a:rPr lang="zh-CN" altLang="en-US" dirty="0">
                    <a:latin typeface="Consolas" panose="020B0609020204030204" pitchFamily="49" charset="0"/>
                  </a:rPr>
                  <a:t>：对于新拓展的节点</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𝑁</m:t>
                        </m:r>
                      </m:e>
                      <m:sup>
                        <m:r>
                          <a:rPr lang="en-US" altLang="zh-CN" i="1">
                            <a:latin typeface="Cambria Math" panose="02040503050406030204" pitchFamily="18" charset="0"/>
                          </a:rPr>
                          <m:t>′</m:t>
                        </m:r>
                      </m:sup>
                    </m:sSup>
                    <m:r>
                      <a:rPr lang="en-US" altLang="zh-CN" i="1">
                        <a:latin typeface="Cambria Math" panose="02040503050406030204" pitchFamily="18" charset="0"/>
                      </a:rPr>
                      <m:t> </m:t>
                    </m:r>
                  </m:oMath>
                </a14:m>
                <a:r>
                  <a:rPr lang="zh-CN" altLang="en-US" dirty="0">
                    <a:latin typeface="Consolas" panose="020B0609020204030204" pitchFamily="49" charset="0"/>
                  </a:rPr>
                  <a:t>，相较于</a:t>
                </a:r>
                <a14:m>
                  <m:oMath xmlns:m="http://schemas.openxmlformats.org/officeDocument/2006/math">
                    <m:r>
                      <a:rPr lang="en-US" altLang="zh-CN" i="1">
                        <a:latin typeface="Cambria Math" panose="02040503050406030204" pitchFamily="18" charset="0"/>
                      </a:rPr>
                      <m:t>𝑁</m:t>
                    </m:r>
                    <m:r>
                      <a:rPr lang="zh-CN" altLang="en-US" i="1" smtClean="0">
                        <a:latin typeface="Cambria Math" panose="02040503050406030204" pitchFamily="18" charset="0"/>
                      </a:rPr>
                      <m:t>只</m:t>
                    </m:r>
                  </m:oMath>
                </a14:m>
                <a:r>
                  <a:rPr lang="zh-CN" altLang="en-US" dirty="0">
                    <a:latin typeface="Consolas" panose="020B0609020204030204" pitchFamily="49" charset="0"/>
                  </a:rPr>
                  <a:t>对其中一个</a:t>
                </a:r>
                <a:r>
                  <a:rPr lang="en-US" altLang="zh-CN" dirty="0">
                    <a:latin typeface="Consolas" panose="020B0609020204030204" pitchFamily="49" charset="0"/>
                  </a:rPr>
                  <a:t>agent</a:t>
                </a:r>
                <a14:m>
                  <m:oMath xmlns:m="http://schemas.openxmlformats.org/officeDocument/2006/math">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新增了限制。那么只需对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重新进行路径规划，其他智能体可以继承</a:t>
                </a:r>
                <a14:m>
                  <m:oMath xmlns:m="http://schemas.openxmlformats.org/officeDocument/2006/math">
                    <m:r>
                      <a:rPr lang="en-US" altLang="zh-CN" b="0" i="1" smtClean="0">
                        <a:latin typeface="Cambria Math" panose="02040503050406030204" pitchFamily="18" charset="0"/>
                      </a:rPr>
                      <m:t>𝑁</m:t>
                    </m:r>
                  </m:oMath>
                </a14:m>
                <a:r>
                  <a:rPr lang="zh-CN" altLang="en-US" dirty="0">
                    <a:latin typeface="Consolas" panose="020B0609020204030204" pitchFamily="49" charset="0"/>
                  </a:rPr>
                  <a:t>中的方案，使用</a:t>
                </a:r>
                <a:r>
                  <a:rPr lang="en-US" altLang="zh-CN" dirty="0">
                    <a:latin typeface="Consolas" panose="020B0609020204030204" pitchFamily="49" charset="0"/>
                  </a:rPr>
                  <a:t>A*</a:t>
                </a:r>
                <a:r>
                  <a:rPr lang="zh-CN" altLang="en-US" dirty="0">
                    <a:latin typeface="Consolas" panose="020B0609020204030204" pitchFamily="49" charset="0"/>
                  </a:rPr>
                  <a:t>即可。在使用</a:t>
                </a:r>
                <a:r>
                  <a:rPr lang="en-US" altLang="zh-CN" dirty="0">
                    <a:latin typeface="Consolas" panose="020B0609020204030204" pitchFamily="49" charset="0"/>
                  </a:rPr>
                  <a:t>A*</a:t>
                </a:r>
                <a:r>
                  <a:rPr lang="zh-CN" altLang="en-US" dirty="0">
                    <a:latin typeface="Consolas" panose="020B0609020204030204" pitchFamily="49" charset="0"/>
                  </a:rPr>
                  <a:t>拓展时，对于</a:t>
                </a:r>
                <a14:m>
                  <m:oMath xmlns:m="http://schemas.openxmlformats.org/officeDocument/2006/math">
                    <m:r>
                      <a:rPr lang="en-US" altLang="zh-CN" b="0" i="1" smtClean="0">
                        <a:latin typeface="Cambria Math" panose="02040503050406030204" pitchFamily="18" charset="0"/>
                      </a:rPr>
                      <m:t>𝑓</m:t>
                    </m:r>
                    <m:r>
                      <a:rPr lang="zh-CN" altLang="en-US" i="1">
                        <a:latin typeface="Cambria Math" panose="02040503050406030204" pitchFamily="18" charset="0"/>
                      </a:rPr>
                      <m:t>值</m:t>
                    </m:r>
                  </m:oMath>
                </a14:m>
                <a:r>
                  <a:rPr lang="zh-CN" altLang="en-US" dirty="0">
                    <a:latin typeface="Consolas" panose="020B0609020204030204" pitchFamily="49" charset="0"/>
                  </a:rPr>
                  <a:t>相同的节点，可以用与其他智能体的冲突作为</a:t>
                </a:r>
                <a:r>
                  <a:rPr lang="en-US" altLang="zh-CN" dirty="0">
                    <a:latin typeface="Consolas" panose="020B0609020204030204" pitchFamily="49" charset="0"/>
                  </a:rPr>
                  <a:t>tie-breaking</a:t>
                </a:r>
                <a:r>
                  <a:rPr lang="zh-CN" altLang="en-US" dirty="0">
                    <a:latin typeface="Consolas" panose="020B0609020204030204" pitchFamily="49" charset="0"/>
                  </a:rPr>
                  <a:t>。</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en-US" altLang="zh-CN" b="1" dirty="0">
                    <a:latin typeface="Consolas" panose="020B0609020204030204" pitchFamily="49" charset="0"/>
                  </a:rPr>
                  <a:t>Tips</a:t>
                </a:r>
                <a:r>
                  <a:rPr lang="zh-CN" altLang="en-US" dirty="0">
                    <a:latin typeface="Consolas" panose="020B0609020204030204" pitchFamily="49" charset="0"/>
                  </a:rPr>
                  <a:t>：另外使用</a:t>
                </a:r>
                <a:r>
                  <a:rPr lang="en-US" altLang="zh-CN" dirty="0">
                    <a:latin typeface="Consolas" panose="020B0609020204030204" pitchFamily="49" charset="0"/>
                  </a:rPr>
                  <a:t>CBS</a:t>
                </a:r>
                <a:r>
                  <a:rPr lang="zh-CN" altLang="en-US" dirty="0">
                    <a:latin typeface="Consolas" panose="020B0609020204030204" pitchFamily="49" charset="0"/>
                  </a:rPr>
                  <a:t>同样可以适用与目标为</a:t>
                </a:r>
                <a:r>
                  <a:rPr lang="en-US" altLang="zh-CN" dirty="0" err="1">
                    <a:latin typeface="Consolas" panose="020B0609020204030204" pitchFamily="49" charset="0"/>
                  </a:rPr>
                  <a:t>makespan</a:t>
                </a:r>
                <a:r>
                  <a:rPr lang="zh-CN" altLang="en-US" dirty="0">
                    <a:latin typeface="Consolas" panose="020B0609020204030204" pitchFamily="49" charset="0"/>
                  </a:rPr>
                  <a:t>。</a:t>
                </a:r>
                <a:endParaRPr lang="en-US" altLang="zh-CN"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3787319"/>
              </a:xfrm>
              <a:prstGeom prst="rect">
                <a:avLst/>
              </a:prstGeom>
              <a:blipFill>
                <a:blip r:embed="rId2"/>
                <a:stretch>
                  <a:fillRect l="-337" b="-17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8811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MA-CBS(Meta-CBS)</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50338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Consolas" panose="020B0609020204030204" pitchFamily="49" charset="0"/>
                  </a:rPr>
                  <a:t>CBS</a:t>
                </a:r>
                <a:r>
                  <a:rPr lang="zh-CN" altLang="en-US" b="1" dirty="0">
                    <a:latin typeface="Consolas" panose="020B0609020204030204" pitchFamily="49" charset="0"/>
                  </a:rPr>
                  <a:t>的缺点</a:t>
                </a:r>
                <a:r>
                  <a:rPr lang="zh-CN" altLang="en-US" dirty="0">
                    <a:latin typeface="Consolas" panose="020B0609020204030204" pitchFamily="49" charset="0"/>
                  </a:rPr>
                  <a:t>：在</a:t>
                </a:r>
                <a:r>
                  <a:rPr lang="en-US" altLang="zh-CN" dirty="0">
                    <a:latin typeface="Consolas" panose="020B0609020204030204" pitchFamily="49" charset="0"/>
                  </a:rPr>
                  <a:t>agent</a:t>
                </a:r>
                <a:r>
                  <a:rPr lang="zh-CN" altLang="en-US" dirty="0">
                    <a:latin typeface="Consolas" panose="020B0609020204030204" pitchFamily="49" charset="0"/>
                  </a:rPr>
                  <a:t>为强耦合，即很大概率产生冲突时，表现不好。因为在</a:t>
                </a:r>
                <a:r>
                  <a:rPr lang="en-US" altLang="zh-CN" dirty="0">
                    <a:latin typeface="Consolas" panose="020B0609020204030204" pitchFamily="49" charset="0"/>
                  </a:rPr>
                  <a:t>Low Level</a:t>
                </a:r>
                <a:r>
                  <a:rPr lang="zh-CN" altLang="en-US" dirty="0">
                    <a:latin typeface="Consolas" panose="020B0609020204030204" pitchFamily="49" charset="0"/>
                  </a:rPr>
                  <a:t>规划时会产生很多冲突，导致需要产生大量</a:t>
                </a:r>
                <a:r>
                  <a:rPr lang="en-US" altLang="zh-CN" dirty="0">
                    <a:latin typeface="Consolas" panose="020B0609020204030204" pitchFamily="49" charset="0"/>
                  </a:rPr>
                  <a:t>CT</a:t>
                </a:r>
                <a:r>
                  <a:rPr lang="zh-CN" altLang="en-US" dirty="0">
                    <a:latin typeface="Consolas" panose="020B0609020204030204" pitchFamily="49" charset="0"/>
                  </a:rPr>
                  <a:t>节点增加约束消除冲突。</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思路</a:t>
                </a:r>
                <a:r>
                  <a:rPr lang="zh-CN" altLang="en-US" dirty="0">
                    <a:latin typeface="Consolas" panose="020B0609020204030204" pitchFamily="49" charset="0"/>
                  </a:rPr>
                  <a:t>：</a:t>
                </a:r>
                <a:r>
                  <a:rPr lang="en-US" altLang="zh-CN" dirty="0">
                    <a:latin typeface="Consolas" panose="020B0609020204030204" pitchFamily="49" charset="0"/>
                  </a:rPr>
                  <a:t>MA-CBS</a:t>
                </a:r>
                <a:r>
                  <a:rPr lang="zh-CN" altLang="en-US" dirty="0">
                    <a:latin typeface="Consolas" panose="020B0609020204030204" pitchFamily="49" charset="0"/>
                  </a:rPr>
                  <a:t>与之前提到</a:t>
                </a:r>
                <a:r>
                  <a:rPr lang="en-US" altLang="zh-CN" dirty="0">
                    <a:latin typeface="Consolas" panose="020B0609020204030204" pitchFamily="49" charset="0"/>
                  </a:rPr>
                  <a:t>ID</a:t>
                </a:r>
                <a:r>
                  <a:rPr lang="zh-CN" altLang="en-US" dirty="0">
                    <a:latin typeface="Consolas" panose="020B0609020204030204" pitchFamily="49" charset="0"/>
                  </a:rPr>
                  <a:t>的思想类似，将强耦合的</a:t>
                </a:r>
                <a:r>
                  <a:rPr lang="en-US" altLang="zh-CN" dirty="0">
                    <a:latin typeface="Consolas" panose="020B0609020204030204" pitchFamily="49" charset="0"/>
                  </a:rPr>
                  <a:t>agent</a:t>
                </a:r>
                <a:r>
                  <a:rPr lang="zh-CN" altLang="en-US" dirty="0">
                    <a:latin typeface="Consolas" panose="020B0609020204030204" pitchFamily="49" charset="0"/>
                  </a:rPr>
                  <a:t>合并成一个</a:t>
                </a:r>
                <a:r>
                  <a:rPr lang="en-US" altLang="zh-CN" dirty="0">
                    <a:latin typeface="Consolas" panose="020B0609020204030204" pitchFamily="49" charset="0"/>
                  </a:rPr>
                  <a:t>meta-agent</a:t>
                </a:r>
                <a:r>
                  <a:rPr lang="zh-CN" altLang="en-US" dirty="0">
                    <a:latin typeface="Consolas" panose="020B0609020204030204" pitchFamily="49" charset="0"/>
                  </a:rPr>
                  <a:t>进行考虑，在</a:t>
                </a:r>
                <a:r>
                  <a:rPr lang="en-US" altLang="zh-CN" dirty="0">
                    <a:latin typeface="Consolas" panose="020B0609020204030204" pitchFamily="49" charset="0"/>
                  </a:rPr>
                  <a:t>High Level</a:t>
                </a:r>
                <a:r>
                  <a:rPr lang="zh-CN" altLang="en-US" dirty="0">
                    <a:latin typeface="Consolas" panose="020B0609020204030204" pitchFamily="49" charset="0"/>
                  </a:rPr>
                  <a:t>作为一个整体。在</a:t>
                </a:r>
                <a:r>
                  <a:rPr lang="en-US" altLang="zh-CN" dirty="0">
                    <a:latin typeface="Consolas" panose="020B0609020204030204" pitchFamily="49" charset="0"/>
                  </a:rPr>
                  <a:t>Low Level</a:t>
                </a:r>
                <a:r>
                  <a:rPr lang="zh-CN" altLang="en-US" dirty="0">
                    <a:latin typeface="Consolas" panose="020B0609020204030204" pitchFamily="49" charset="0"/>
                  </a:rPr>
                  <a:t>则需要一个</a:t>
                </a:r>
                <a:r>
                  <a:rPr lang="en-US" altLang="zh-CN" dirty="0">
                    <a:latin typeface="Consolas" panose="020B0609020204030204" pitchFamily="49" charset="0"/>
                  </a:rPr>
                  <a:t>MAPF</a:t>
                </a:r>
                <a:r>
                  <a:rPr lang="zh-CN" altLang="en-US" dirty="0">
                    <a:latin typeface="Consolas" panose="020B0609020204030204" pitchFamily="49" charset="0"/>
                  </a:rPr>
                  <a:t>求解器规划路径，保证一个</a:t>
                </a:r>
                <a:r>
                  <a:rPr lang="en-US" altLang="zh-CN" dirty="0">
                    <a:latin typeface="Consolas" panose="020B0609020204030204" pitchFamily="49" charset="0"/>
                  </a:rPr>
                  <a:t>meta-agent</a:t>
                </a:r>
                <a:r>
                  <a:rPr lang="zh-CN" altLang="en-US" dirty="0">
                    <a:latin typeface="Consolas" panose="020B0609020204030204" pitchFamily="49" charset="0"/>
                  </a:rPr>
                  <a:t>中不产生冲突，从而减少</a:t>
                </a:r>
                <a:r>
                  <a:rPr lang="en-US" altLang="zh-CN" dirty="0">
                    <a:latin typeface="Consolas" panose="020B0609020204030204" pitchFamily="49" charset="0"/>
                  </a:rPr>
                  <a:t>High Level</a:t>
                </a:r>
                <a:r>
                  <a:rPr lang="zh-CN" altLang="en-US" dirty="0">
                    <a:latin typeface="Consolas" panose="020B0609020204030204" pitchFamily="49" charset="0"/>
                  </a:rPr>
                  <a:t>生成的节点。</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约束处理</a:t>
                </a:r>
                <a:r>
                  <a:rPr lang="zh-CN" altLang="en-US" dirty="0">
                    <a:latin typeface="Consolas" panose="020B0609020204030204" pitchFamily="49" charset="0"/>
                  </a:rPr>
                  <a:t>：为保证算法的最优性，</a:t>
                </a:r>
                <a:r>
                  <a:rPr lang="en-US" altLang="zh-CN" dirty="0">
                    <a:latin typeface="Consolas" panose="020B0609020204030204" pitchFamily="49" charset="0"/>
                  </a:rPr>
                  <a:t> meta-agent</a:t>
                </a:r>
                <a:r>
                  <a:rPr lang="zh-CN" altLang="en-US" dirty="0">
                    <a:latin typeface="Consolas" panose="020B0609020204030204" pitchFamily="49" charset="0"/>
                  </a:rPr>
                  <a:t>合并前的约束只作用与原本的</a:t>
                </a:r>
                <a:r>
                  <a:rPr lang="en-US" altLang="zh-CN" dirty="0">
                    <a:latin typeface="Consolas" panose="020B0609020204030204" pitchFamily="49" charset="0"/>
                  </a:rPr>
                  <a:t>agent</a:t>
                </a:r>
                <a:r>
                  <a:rPr lang="zh-CN" altLang="en-US" dirty="0">
                    <a:latin typeface="Consolas" panose="020B0609020204030204" pitchFamily="49" charset="0"/>
                  </a:rPr>
                  <a:t>，合并后产生的约束作用于整个</a:t>
                </a:r>
                <a:r>
                  <a:rPr lang="en-US" altLang="zh-CN" dirty="0">
                    <a:latin typeface="Consolas" panose="020B0609020204030204" pitchFamily="49" charset="0"/>
                  </a:rPr>
                  <a:t>meta-agent</a:t>
                </a:r>
                <a:r>
                  <a:rPr lang="zh-CN" altLang="en-US" dirty="0">
                    <a:latin typeface="Consolas" panose="020B0609020204030204" pitchFamily="49" charset="0"/>
                  </a:rPr>
                  <a:t>。</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合并条件</a:t>
                </a:r>
                <a:r>
                  <a:rPr lang="zh-CN" altLang="en-US" dirty="0">
                    <a:latin typeface="Consolas" panose="020B0609020204030204" pitchFamily="49" charset="0"/>
                  </a:rPr>
                  <a:t>：通过两个</a:t>
                </a:r>
                <a:r>
                  <a:rPr lang="en-US" altLang="zh-CN" dirty="0">
                    <a:latin typeface="Consolas" panose="020B0609020204030204" pitchFamily="49" charset="0"/>
                  </a:rPr>
                  <a:t>agent</a:t>
                </a:r>
                <a:r>
                  <a:rPr lang="zh-CN" altLang="en-US" dirty="0">
                    <a:latin typeface="Consolas" panose="020B0609020204030204" pitchFamily="49" charset="0"/>
                  </a:rPr>
                  <a:t>累计处理的冲突数是否超过阈值</a:t>
                </a:r>
                <a14:m>
                  <m:oMath xmlns:m="http://schemas.openxmlformats.org/officeDocument/2006/math">
                    <m:r>
                      <a:rPr lang="en-US" altLang="zh-CN" b="0" i="1" smtClean="0">
                        <a:latin typeface="Cambria Math" panose="02040503050406030204" pitchFamily="18" charset="0"/>
                      </a:rPr>
                      <m:t>𝐵</m:t>
                    </m:r>
                  </m:oMath>
                </a14:m>
                <a:r>
                  <a:rPr lang="zh-CN" altLang="en-US" dirty="0">
                    <a:latin typeface="Consolas" panose="020B0609020204030204" pitchFamily="49" charset="0"/>
                  </a:rPr>
                  <a:t>来决定是否进行合并。</a:t>
                </a:r>
                <a:r>
                  <a:rPr lang="en-US" altLang="zh-CN" dirty="0">
                    <a:latin typeface="Consolas" panose="020B0609020204030204" pitchFamily="49" charset="0"/>
                  </a:rPr>
                  <a:t>meta-agent</a:t>
                </a:r>
                <a:r>
                  <a:rPr lang="zh-CN" altLang="en-US" dirty="0">
                    <a:latin typeface="Consolas" panose="020B0609020204030204" pitchFamily="49" charset="0"/>
                  </a:rPr>
                  <a:t>间冲突数则为两两冲突数求和。</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en-US" altLang="zh-CN" b="1" dirty="0">
                    <a:latin typeface="Consolas" panose="020B0609020204030204" pitchFamily="49" charset="0"/>
                  </a:rPr>
                  <a:t>Tips</a:t>
                </a:r>
                <a:r>
                  <a:rPr lang="en-US" altLang="zh-CN" dirty="0">
                    <a:latin typeface="Consolas" panose="020B0609020204030204" pitchFamily="49" charset="0"/>
                  </a:rPr>
                  <a:t>: </a:t>
                </a:r>
                <a:r>
                  <a:rPr lang="zh-CN" altLang="en-US" dirty="0">
                    <a:latin typeface="Consolas" panose="020B0609020204030204" pitchFamily="49" charset="0"/>
                  </a:rPr>
                  <a:t>在进行一次合并操作后，合并的智能体不再分离，并需要重新计算</a:t>
                </a:r>
                <a:r>
                  <a:rPr lang="en-US" altLang="zh-CN" dirty="0">
                    <a:latin typeface="Consolas" panose="020B0609020204030204" pitchFamily="49" charset="0"/>
                  </a:rPr>
                  <a:t>cost</a:t>
                </a:r>
                <a:r>
                  <a:rPr lang="zh-CN" altLang="en-US" dirty="0">
                    <a:latin typeface="Consolas" panose="020B0609020204030204" pitchFamily="49" charset="0"/>
                  </a:rPr>
                  <a:t>。</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5033814"/>
              </a:xfrm>
              <a:prstGeom prst="rect">
                <a:avLst/>
              </a:prstGeom>
              <a:blipFill>
                <a:blip r:embed="rId2"/>
                <a:stretch>
                  <a:fillRect l="-337" r="-3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8008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BP(Bypassing Conflicts)</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46173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思路</a:t>
                </a:r>
                <a:r>
                  <a:rPr lang="zh-CN" altLang="en-US" dirty="0">
                    <a:latin typeface="Consolas" panose="020B0609020204030204" pitchFamily="49" charset="0"/>
                  </a:rPr>
                  <a:t>：</a:t>
                </a:r>
                <a:r>
                  <a:rPr lang="en-US" altLang="zh-CN" dirty="0">
                    <a:latin typeface="Consolas" panose="020B0609020204030204" pitchFamily="49" charset="0"/>
                  </a:rPr>
                  <a:t>CBS</a:t>
                </a:r>
                <a:r>
                  <a:rPr lang="zh-CN" altLang="en-US" dirty="0">
                    <a:latin typeface="Consolas" panose="020B0609020204030204" pitchFamily="49" charset="0"/>
                  </a:rPr>
                  <a:t>在节点</a:t>
                </a:r>
                <a14:m>
                  <m:oMath xmlns:m="http://schemas.openxmlformats.org/officeDocument/2006/math">
                    <m:r>
                      <a:rPr lang="en-US" altLang="zh-CN" b="0" i="1" smtClean="0">
                        <a:latin typeface="Cambria Math" panose="02040503050406030204" pitchFamily="18" charset="0"/>
                      </a:rPr>
                      <m:t>𝑁</m:t>
                    </m:r>
                  </m:oMath>
                </a14:m>
                <a:r>
                  <a:rPr lang="zh-CN" altLang="en-US" dirty="0">
                    <a:latin typeface="Consolas" panose="020B0609020204030204" pitchFamily="49" charset="0"/>
                  </a:rPr>
                  <a:t>遇到冲突</a:t>
                </a:r>
                <a14:m>
                  <m:oMath xmlns:m="http://schemas.openxmlformats.org/officeDocument/2006/math">
                    <m:r>
                      <a:rPr lang="en-US" altLang="zh-CN" b="0" i="1" smtClean="0">
                        <a:latin typeface="Cambria Math" panose="02040503050406030204" pitchFamily="18" charset="0"/>
                      </a:rPr>
                      <m:t>𝐶</m:t>
                    </m:r>
                  </m:oMath>
                </a14:m>
                <a:r>
                  <a:rPr lang="zh-CN" altLang="en-US" dirty="0">
                    <a:latin typeface="Consolas" panose="020B0609020204030204" pitchFamily="49" charset="0"/>
                  </a:rPr>
                  <a:t>时直接通过添加约束的方式解决。但如果能对涉及冲突的</a:t>
                </a:r>
                <a:r>
                  <a:rPr lang="en-US" altLang="zh-CN" dirty="0">
                    <a:latin typeface="Consolas" panose="020B0609020204030204" pitchFamily="49" charset="0"/>
                  </a:rPr>
                  <a:t>agent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找到符合如下要求的路径，可以直接通过绕路（</a:t>
                </a:r>
                <a:r>
                  <a:rPr lang="en-US" altLang="zh-CN" dirty="0">
                    <a:latin typeface="Consolas" panose="020B0609020204030204" pitchFamily="49" charset="0"/>
                  </a:rPr>
                  <a:t>Bypass</a:t>
                </a:r>
                <a:r>
                  <a:rPr lang="zh-CN" altLang="en-US" dirty="0">
                    <a:latin typeface="Consolas" panose="020B0609020204030204" pitchFamily="49" charset="0"/>
                  </a:rPr>
                  <a:t>）的方式解决冲突，而不产生新节点。</a:t>
                </a:r>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dirty="0">
                    <a:latin typeface="Consolas" panose="020B0609020204030204" pitchFamily="49" charset="0"/>
                  </a:rPr>
                  <a:t>路径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latin typeface="Consolas" panose="020B0609020204030204" pitchFamily="49" charset="0"/>
                  </a:rPr>
                  <a:t>的</a:t>
                </a:r>
                <a:r>
                  <a:rPr lang="en-US" altLang="zh-CN" dirty="0">
                    <a:latin typeface="Consolas" panose="020B0609020204030204" pitchFamily="49" charset="0"/>
                  </a:rPr>
                  <a:t>cost</a:t>
                </a:r>
                <a:r>
                  <a:rPr lang="zh-CN" altLang="en-US" dirty="0">
                    <a:latin typeface="Consolas" panose="020B0609020204030204" pitchFamily="49" charset="0"/>
                  </a:rPr>
                  <a:t>和</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相等</a:t>
                </a:r>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dirty="0">
                    <a:latin typeface="Consolas" panose="020B0609020204030204" pitchFamily="49" charset="0"/>
                  </a:rPr>
                  <a:t>满足</a:t>
                </a:r>
                <a14:m>
                  <m:oMath xmlns:m="http://schemas.openxmlformats.org/officeDocument/2006/math">
                    <m:r>
                      <a:rPr lang="en-US" altLang="zh-CN" b="0" i="1" smtClean="0">
                        <a:latin typeface="Cambria Math" panose="02040503050406030204" pitchFamily="18" charset="0"/>
                      </a:rPr>
                      <m:t>𝑁</m:t>
                    </m:r>
                  </m:oMath>
                </a14:m>
                <a:r>
                  <a:rPr lang="zh-CN" altLang="en-US" dirty="0">
                    <a:latin typeface="Consolas" panose="020B0609020204030204" pitchFamily="49" charset="0"/>
                  </a:rPr>
                  <a:t>中的约束，且不会产生冲突</a:t>
                </a:r>
                <a14:m>
                  <m:oMath xmlns:m="http://schemas.openxmlformats.org/officeDocument/2006/math">
                    <m:r>
                      <a:rPr lang="en-US" altLang="zh-CN" b="0" i="1" smtClean="0">
                        <a:latin typeface="Cambria Math" panose="02040503050406030204" pitchFamily="18" charset="0"/>
                      </a:rPr>
                      <m:t>𝐶</m:t>
                    </m:r>
                  </m:oMath>
                </a14:m>
                <a:endParaRPr lang="en-US" altLang="zh-CN" b="0" dirty="0">
                  <a:latin typeface="Consolas" panose="020B0609020204030204" pitchFamily="49" charset="0"/>
                </a:endParaRPr>
              </a:p>
              <a:p>
                <a:pPr marL="800100" lvl="1" indent="-342900">
                  <a:lnSpc>
                    <a:spcPct val="150000"/>
                  </a:lnSpc>
                  <a:buFont typeface="+mj-lt"/>
                  <a:buAutoNum type="arabicPeriod"/>
                </a:pPr>
                <a:r>
                  <a:rPr lang="zh-CN" altLang="en-US" dirty="0">
                    <a:latin typeface="Consolas" panose="020B0609020204030204" pitchFamily="49" charset="0"/>
                  </a:rPr>
                  <a:t>定义</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𝑁𝐶</m:t>
                    </m:r>
                  </m:oMath>
                </a14:m>
                <a:r>
                  <a:rPr lang="zh-CN" altLang="en-US" dirty="0">
                    <a:latin typeface="Consolas" panose="020B0609020204030204" pitchFamily="49" charset="0"/>
                  </a:rPr>
                  <a:t>表示解的冲突数。设修改后的解对应节点</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dirty="0">
                    <a:latin typeface="Consolas" panose="020B0609020204030204" pitchFamily="49" charset="0"/>
                  </a:rPr>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𝑁𝐶</m:t>
                    </m:r>
                    <m:r>
                      <a:rPr lang="en-US" altLang="zh-CN" b="0" i="1" smtClean="0">
                        <a:latin typeface="Cambria Math" panose="02040503050406030204" pitchFamily="18" charset="0"/>
                      </a:rPr>
                      <m:t>&lt;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𝑁𝐶</m:t>
                    </m:r>
                  </m:oMath>
                </a14:m>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实现</a:t>
                </a:r>
                <a:r>
                  <a:rPr lang="zh-CN" altLang="en-US" dirty="0">
                    <a:latin typeface="Consolas" panose="020B0609020204030204" pitchFamily="49" charset="0"/>
                  </a:rPr>
                  <a:t>：具体的实现方法有以下两种：</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en-US" altLang="zh-CN" b="1" dirty="0">
                    <a:latin typeface="Consolas" panose="020B0609020204030204" pitchFamily="49" charset="0"/>
                  </a:rPr>
                  <a:t>BP1</a:t>
                </a:r>
                <a:r>
                  <a:rPr lang="zh-CN" altLang="en-US" dirty="0">
                    <a:latin typeface="Consolas" panose="020B0609020204030204" pitchFamily="49" charset="0"/>
                  </a:rPr>
                  <a:t>：根据冲突依次生成子节点</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dirty="0">
                    <a:latin typeface="Consolas" panose="020B0609020204030204" pitchFamily="49" charset="0"/>
                  </a:rPr>
                  <a:t>，尝试使用子节点对冲突</a:t>
                </a:r>
                <a:r>
                  <a:rPr lang="en-US" altLang="zh-CN" dirty="0">
                    <a:latin typeface="Consolas" panose="020B0609020204030204" pitchFamily="49" charset="0"/>
                  </a:rPr>
                  <a:t>agent</a:t>
                </a:r>
                <a:r>
                  <a:rPr lang="zh-CN" altLang="en-US" dirty="0">
                    <a:latin typeface="Consolas" panose="020B0609020204030204" pitchFamily="49" charset="0"/>
                  </a:rPr>
                  <a:t>规划的路径，若满足要求，则直接应用到当前节点中，不将子节点放入</a:t>
                </a:r>
                <a:r>
                  <a:rPr lang="en-US" altLang="zh-CN" dirty="0">
                    <a:latin typeface="Consolas" panose="020B0609020204030204" pitchFamily="49" charset="0"/>
                  </a:rPr>
                  <a:t>OPEN</a:t>
                </a:r>
                <a:r>
                  <a:rPr lang="zh-CN" altLang="en-US" dirty="0">
                    <a:latin typeface="Consolas" panose="020B0609020204030204" pitchFamily="49" charset="0"/>
                  </a:rPr>
                  <a:t>队列。</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en-US" altLang="zh-CN" b="1" dirty="0">
                    <a:latin typeface="Consolas" panose="020B0609020204030204" pitchFamily="49" charset="0"/>
                  </a:rPr>
                  <a:t>BP2</a:t>
                </a:r>
                <a:r>
                  <a:rPr lang="zh-CN" altLang="en-US" dirty="0">
                    <a:latin typeface="Consolas" panose="020B0609020204030204" pitchFamily="49" charset="0"/>
                  </a:rPr>
                  <a:t>：</a:t>
                </a:r>
                <a:r>
                  <a:rPr lang="en-US" altLang="zh-CN" dirty="0">
                    <a:latin typeface="Consolas" panose="020B0609020204030204" pitchFamily="49" charset="0"/>
                  </a:rPr>
                  <a:t>BP1</a:t>
                </a:r>
                <a:r>
                  <a:rPr lang="zh-CN" altLang="en-US" dirty="0">
                    <a:latin typeface="Consolas" panose="020B0609020204030204" pitchFamily="49" charset="0"/>
                  </a:rPr>
                  <a:t>的扩展，不仅考虑子节点，考虑</a:t>
                </a:r>
                <a14:m>
                  <m:oMath xmlns:m="http://schemas.openxmlformats.org/officeDocument/2006/math">
                    <m:r>
                      <a:rPr lang="en-US" altLang="zh-CN" b="0" i="1" smtClean="0">
                        <a:latin typeface="Cambria Math" panose="02040503050406030204" pitchFamily="18" charset="0"/>
                      </a:rPr>
                      <m:t>𝑁</m:t>
                    </m:r>
                  </m:oMath>
                </a14:m>
                <a:r>
                  <a:rPr lang="zh-CN" altLang="en-US" dirty="0">
                    <a:latin typeface="Consolas" panose="020B0609020204030204" pitchFamily="49" charset="0"/>
                  </a:rPr>
                  <a:t>子树中所有与</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𝑐𝑜𝑠𝑡</m:t>
                    </m:r>
                    <m:r>
                      <a:rPr lang="zh-CN" altLang="en-US" i="1">
                        <a:latin typeface="Cambria Math" panose="02040503050406030204" pitchFamily="18" charset="0"/>
                      </a:rPr>
                      <m:t>相同</m:t>
                    </m:r>
                  </m:oMath>
                </a14:m>
                <a:r>
                  <a:rPr lang="zh-CN" altLang="en-US" b="0" dirty="0">
                    <a:latin typeface="Consolas" panose="020B0609020204030204" pitchFamily="49" charset="0"/>
                  </a:rPr>
                  <a:t>的节点</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m:t>
                        </m:r>
                      </m:sup>
                    </m:sSup>
                  </m:oMath>
                </a14:m>
                <a:r>
                  <a:rPr lang="zh-CN" altLang="en-US" b="0" dirty="0">
                    <a:latin typeface="Consolas" panose="020B0609020204030204" pitchFamily="49" charset="0"/>
                  </a:rPr>
                  <a:t>，选择</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𝑁𝐶</m:t>
                    </m:r>
                    <m:r>
                      <a:rPr lang="en-US" altLang="zh-CN" b="0" i="1" smtClean="0">
                        <a:latin typeface="Cambria Math" panose="02040503050406030204" pitchFamily="18" charset="0"/>
                      </a:rPr>
                      <m:t>&lt;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𝑁𝐶</m:t>
                    </m:r>
                  </m:oMath>
                </a14:m>
                <a:r>
                  <a:rPr lang="zh-CN" altLang="en-US" b="0" dirty="0">
                    <a:latin typeface="Consolas" panose="020B0609020204030204" pitchFamily="49" charset="0"/>
                  </a:rPr>
                  <a:t>且最小的</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b="0" dirty="0">
                    <a:latin typeface="Consolas" panose="020B0609020204030204" pitchFamily="49" charset="0"/>
                  </a:rPr>
                  <a:t>的解应用到</a:t>
                </a:r>
                <a14:m>
                  <m:oMath xmlns:m="http://schemas.openxmlformats.org/officeDocument/2006/math">
                    <m:r>
                      <a:rPr lang="en-US" altLang="zh-CN" b="0" i="1" smtClean="0">
                        <a:latin typeface="Cambria Math" panose="02040503050406030204" pitchFamily="18" charset="0"/>
                      </a:rPr>
                      <m:t>𝑁</m:t>
                    </m:r>
                  </m:oMath>
                </a14:m>
                <a:r>
                  <a:rPr lang="zh-CN" altLang="en-US" b="0" dirty="0">
                    <a:latin typeface="Consolas" panose="020B0609020204030204" pitchFamily="49" charset="0"/>
                  </a:rPr>
                  <a:t>中。若没有满足的节点，将生成的所有节点放入</a:t>
                </a:r>
                <a:r>
                  <a:rPr lang="en-US" altLang="zh-CN" b="0" dirty="0">
                    <a:latin typeface="Consolas" panose="020B0609020204030204" pitchFamily="49" charset="0"/>
                  </a:rPr>
                  <a:t>OPEN</a:t>
                </a:r>
                <a:r>
                  <a:rPr lang="zh-CN" altLang="en-US" b="0" dirty="0">
                    <a:latin typeface="Consolas" panose="020B0609020204030204" pitchFamily="49" charset="0"/>
                  </a:rPr>
                  <a:t>队列中。</a:t>
                </a:r>
                <a:endParaRPr lang="en-US" altLang="zh-CN" b="0"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4617354"/>
              </a:xfrm>
              <a:prstGeom prst="rect">
                <a:avLst/>
              </a:prstGeom>
              <a:blipFill>
                <a:blip r:embed="rId2"/>
                <a:stretch>
                  <a:fillRect l="-337" r="-449" b="-13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3345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Reference</a:t>
            </a:r>
            <a:endParaRPr lang="zh-CN" altLang="en-US" sz="3600" dirty="0">
              <a:latin typeface="Consolas" panose="020B0609020204030204" pitchFamily="49" charset="0"/>
            </a:endParaRPr>
          </a:p>
        </p:txBody>
      </p:sp>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1146367" cy="1295868"/>
          </a:xfrm>
          <a:prstGeom prst="rect">
            <a:avLst/>
          </a:prstGeom>
          <a:noFill/>
        </p:spPr>
        <p:txBody>
          <a:bodyPr wrap="square" rtlCol="0">
            <a:spAutoFit/>
          </a:bodyPr>
          <a:lstStyle/>
          <a:p>
            <a:pPr>
              <a:lnSpc>
                <a:spcPct val="150000"/>
              </a:lnSpc>
            </a:pPr>
            <a:r>
              <a:rPr lang="en-US" altLang="zh-CN" dirty="0">
                <a:latin typeface="Consolas" panose="020B0609020204030204" pitchFamily="49" charset="0"/>
              </a:rPr>
              <a:t>[1] 2015 Conflict-based search for optimal multi-agent pathfinding</a:t>
            </a:r>
          </a:p>
          <a:p>
            <a:pPr>
              <a:lnSpc>
                <a:spcPct val="150000"/>
              </a:lnSpc>
            </a:pPr>
            <a:r>
              <a:rPr lang="en-US" altLang="zh-CN" dirty="0">
                <a:latin typeface="Consolas" panose="020B0609020204030204" pitchFamily="49" charset="0"/>
              </a:rPr>
              <a:t>[2] 2015 Don’t Split, Try To Work It Out Bypassing Conflicts in Multi-Agent Pathfinding</a:t>
            </a:r>
          </a:p>
          <a:p>
            <a:pPr marL="285750" indent="-285750">
              <a:lnSpc>
                <a:spcPct val="150000"/>
              </a:lnSpc>
              <a:buFont typeface="Arial" panose="020B0604020202020204" pitchFamily="34" charset="0"/>
              <a:buChar char="•"/>
            </a:pPr>
            <a:endParaRPr lang="en-US" altLang="zh-CN" dirty="0"/>
          </a:p>
        </p:txBody>
      </p:sp>
    </p:spTree>
    <p:extLst>
      <p:ext uri="{BB962C8B-B14F-4D97-AF65-F5344CB8AC3E}">
        <p14:creationId xmlns:p14="http://schemas.microsoft.com/office/powerpoint/2010/main" val="4246675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8ECBE2B-9749-426D-A7B0-161A0D1F61C9}"/>
              </a:ext>
            </a:extLst>
          </p:cNvPr>
          <p:cNvSpPr txBox="1"/>
          <p:nvPr/>
        </p:nvSpPr>
        <p:spPr>
          <a:xfrm>
            <a:off x="706964" y="2263606"/>
            <a:ext cx="6451601" cy="646331"/>
          </a:xfrm>
          <a:prstGeom prst="rect">
            <a:avLst/>
          </a:prstGeom>
          <a:noFill/>
        </p:spPr>
        <p:txBody>
          <a:bodyPr wrap="square" rtlCol="0">
            <a:spAutoFit/>
          </a:bodyPr>
          <a:lstStyle/>
          <a:p>
            <a:pPr algn="r"/>
            <a:r>
              <a:rPr lang="en-US" altLang="zh-CN" sz="3600" dirty="0">
                <a:latin typeface="Consolas" panose="020B0609020204030204" pitchFamily="49" charset="0"/>
              </a:rPr>
              <a:t>ICBS(Improved CBS)</a:t>
            </a:r>
            <a:endParaRPr lang="zh-CN" altLang="en-US" sz="3600" dirty="0">
              <a:latin typeface="Consolas" panose="020B0609020204030204" pitchFamily="49" charset="0"/>
            </a:endParaRPr>
          </a:p>
        </p:txBody>
      </p:sp>
      <p:sp>
        <p:nvSpPr>
          <p:cNvPr id="9" name="文本框 8">
            <a:extLst>
              <a:ext uri="{FF2B5EF4-FFF2-40B4-BE49-F238E27FC236}">
                <a16:creationId xmlns:a16="http://schemas.microsoft.com/office/drawing/2014/main" id="{494408DA-68C0-4A88-B636-E8EA2A3C69B7}"/>
              </a:ext>
            </a:extLst>
          </p:cNvPr>
          <p:cNvSpPr txBox="1"/>
          <p:nvPr/>
        </p:nvSpPr>
        <p:spPr>
          <a:xfrm>
            <a:off x="7222062" y="3956354"/>
            <a:ext cx="4516968" cy="1033360"/>
          </a:xfrm>
          <a:prstGeom prst="rect">
            <a:avLst/>
          </a:prstGeom>
          <a:noFill/>
        </p:spPr>
        <p:txBody>
          <a:bodyPr wrap="square" rtlCol="0">
            <a:spAutoFit/>
          </a:bodyPr>
          <a:lstStyle/>
          <a:p>
            <a:pPr marL="285750" indent="-285750">
              <a:lnSpc>
                <a:spcPts val="2500"/>
              </a:lnSpc>
              <a:buFont typeface="Arial" panose="020B0604020202020204" pitchFamily="34" charset="0"/>
              <a:buChar char="•"/>
            </a:pPr>
            <a:r>
              <a:rPr lang="en-US" altLang="zh-CN" dirty="0">
                <a:latin typeface="Consolas" panose="020B0609020204030204" pitchFamily="49" charset="0"/>
              </a:rPr>
              <a:t>MR(Merge and Restart)</a:t>
            </a:r>
          </a:p>
          <a:p>
            <a:pPr marL="285750" indent="-285750">
              <a:lnSpc>
                <a:spcPts val="2500"/>
              </a:lnSpc>
              <a:buFont typeface="Arial" panose="020B0604020202020204" pitchFamily="34" charset="0"/>
              <a:buChar char="•"/>
            </a:pPr>
            <a:r>
              <a:rPr lang="en-US" altLang="zh-CN" dirty="0">
                <a:latin typeface="Consolas" panose="020B0609020204030204" pitchFamily="49" charset="0"/>
              </a:rPr>
              <a:t>MDD(Multi-value Decision Diagram)</a:t>
            </a:r>
          </a:p>
          <a:p>
            <a:pPr marL="285750" indent="-285750">
              <a:lnSpc>
                <a:spcPts val="2500"/>
              </a:lnSpc>
              <a:buFont typeface="Arial" panose="020B0604020202020204" pitchFamily="34" charset="0"/>
              <a:buChar char="•"/>
            </a:pPr>
            <a:r>
              <a:rPr lang="en-US" altLang="zh-CN" dirty="0">
                <a:latin typeface="Consolas" panose="020B0609020204030204" pitchFamily="49" charset="0"/>
              </a:rPr>
              <a:t>PC(Prioritizing Conflicts)</a:t>
            </a:r>
          </a:p>
        </p:txBody>
      </p:sp>
      <p:sp>
        <p:nvSpPr>
          <p:cNvPr id="12" name="文本框 11">
            <a:extLst>
              <a:ext uri="{FF2B5EF4-FFF2-40B4-BE49-F238E27FC236}">
                <a16:creationId xmlns:a16="http://schemas.microsoft.com/office/drawing/2014/main" id="{C4C6048A-F29D-4549-9BFA-E4CE09F0A6D1}"/>
              </a:ext>
            </a:extLst>
          </p:cNvPr>
          <p:cNvSpPr txBox="1"/>
          <p:nvPr/>
        </p:nvSpPr>
        <p:spPr>
          <a:xfrm>
            <a:off x="766230" y="2909937"/>
            <a:ext cx="6273800" cy="307777"/>
          </a:xfrm>
          <a:prstGeom prst="rect">
            <a:avLst/>
          </a:prstGeom>
          <a:noFill/>
        </p:spPr>
        <p:txBody>
          <a:bodyPr wrap="square" rtlCol="0">
            <a:spAutoFit/>
          </a:bodyPr>
          <a:lstStyle/>
          <a:p>
            <a:pPr algn="r"/>
            <a:r>
              <a:rPr lang="en-US" altLang="zh-CN" sz="1400" dirty="0">
                <a:latin typeface="Consolas" panose="020B0609020204030204" pitchFamily="49" charset="0"/>
              </a:rPr>
              <a:t>optimal, small scale</a:t>
            </a:r>
            <a:endParaRPr lang="zh-CN" altLang="en-US" sz="1400" dirty="0">
              <a:latin typeface="Consolas" panose="020B0609020204030204" pitchFamily="49" charset="0"/>
            </a:endParaRPr>
          </a:p>
        </p:txBody>
      </p:sp>
      <p:pic>
        <p:nvPicPr>
          <p:cNvPr id="5" name="图片 4">
            <a:extLst>
              <a:ext uri="{FF2B5EF4-FFF2-40B4-BE49-F238E27FC236}">
                <a16:creationId xmlns:a16="http://schemas.microsoft.com/office/drawing/2014/main" id="{B8630B08-9391-42EB-B22E-AB4914CC9C61}"/>
              </a:ext>
            </a:extLst>
          </p:cNvPr>
          <p:cNvPicPr>
            <a:picLocks noChangeAspect="1"/>
          </p:cNvPicPr>
          <p:nvPr/>
        </p:nvPicPr>
        <p:blipFill>
          <a:blip r:embed="rId2"/>
          <a:stretch>
            <a:fillRect/>
          </a:stretch>
        </p:blipFill>
        <p:spPr>
          <a:xfrm>
            <a:off x="7290000" y="1692000"/>
            <a:ext cx="2837933" cy="2016000"/>
          </a:xfrm>
          <a:prstGeom prst="rect">
            <a:avLst/>
          </a:prstGeom>
        </p:spPr>
      </p:pic>
    </p:spTree>
    <p:extLst>
      <p:ext uri="{BB962C8B-B14F-4D97-AF65-F5344CB8AC3E}">
        <p14:creationId xmlns:p14="http://schemas.microsoft.com/office/powerpoint/2010/main" val="2244572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MR(Merge and Restart)</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21253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Consolas" panose="020B0609020204030204" pitchFamily="49" charset="0"/>
                  </a:rPr>
                  <a:t>MA-CBS</a:t>
                </a:r>
                <a:r>
                  <a:rPr lang="zh-CN" altLang="en-US" b="1" dirty="0">
                    <a:latin typeface="Consolas" panose="020B0609020204030204" pitchFamily="49" charset="0"/>
                  </a:rPr>
                  <a:t>的缺点</a:t>
                </a:r>
                <a:r>
                  <a:rPr lang="zh-CN" altLang="en-US" dirty="0">
                    <a:latin typeface="Consolas" panose="020B0609020204030204" pitchFamily="49" charset="0"/>
                  </a:rPr>
                  <a:t>：</a:t>
                </a:r>
                <a:r>
                  <a:rPr lang="en-US" altLang="zh-CN" dirty="0">
                    <a:latin typeface="Consolas" panose="020B0609020204030204" pitchFamily="49" charset="0"/>
                  </a:rPr>
                  <a:t>MA-CBS</a:t>
                </a:r>
                <a:r>
                  <a:rPr lang="zh-CN" altLang="en-US" dirty="0">
                    <a:latin typeface="Consolas" panose="020B0609020204030204" pitchFamily="49" charset="0"/>
                  </a:rPr>
                  <a:t>进行合并前需要执行</a:t>
                </a:r>
                <a14:m>
                  <m:oMath xmlns:m="http://schemas.openxmlformats.org/officeDocument/2006/math">
                    <m:r>
                      <a:rPr lang="en-US" altLang="zh-CN" b="0" i="1" smtClean="0">
                        <a:latin typeface="Cambria Math" panose="02040503050406030204" pitchFamily="18" charset="0"/>
                      </a:rPr>
                      <m:t>𝐵</m:t>
                    </m:r>
                  </m:oMath>
                </a14:m>
                <a:r>
                  <a:rPr lang="zh-CN" altLang="en-US" b="0" dirty="0">
                    <a:latin typeface="Consolas" panose="020B0609020204030204" pitchFamily="49" charset="0"/>
                  </a:rPr>
                  <a:t>次</a:t>
                </a:r>
                <a:r>
                  <a:rPr lang="en-US" altLang="zh-CN" b="0" dirty="0">
                    <a:latin typeface="Consolas" panose="020B0609020204030204" pitchFamily="49" charset="0"/>
                  </a:rPr>
                  <a:t>CT</a:t>
                </a:r>
                <a:r>
                  <a:rPr lang="zh-CN" altLang="en-US" b="0" dirty="0">
                    <a:latin typeface="Consolas" panose="020B0609020204030204" pitchFamily="49" charset="0"/>
                  </a:rPr>
                  <a:t>节点的拓展，在不同的分支中，合并操作会多次进行，并且可能会生成相同的</a:t>
                </a:r>
                <a:r>
                  <a:rPr lang="en-US" altLang="zh-CN" b="0" dirty="0">
                    <a:latin typeface="Consolas" panose="020B0609020204030204" pitchFamily="49" charset="0"/>
                  </a:rPr>
                  <a:t>CT</a:t>
                </a:r>
                <a:r>
                  <a:rPr lang="zh-CN" altLang="en-US" dirty="0">
                    <a:latin typeface="Consolas" panose="020B0609020204030204" pitchFamily="49" charset="0"/>
                  </a:rPr>
                  <a:t>节点。</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b="0"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思路</a:t>
                </a:r>
                <a:r>
                  <a:rPr lang="zh-CN" altLang="en-US" dirty="0">
                    <a:latin typeface="Consolas" panose="020B0609020204030204" pitchFamily="49" charset="0"/>
                  </a:rPr>
                  <a:t>：每次生成了新的</a:t>
                </a:r>
                <a:r>
                  <a:rPr lang="en-US" altLang="zh-CN" dirty="0">
                    <a:latin typeface="Consolas" panose="020B0609020204030204" pitchFamily="49" charset="0"/>
                  </a:rPr>
                  <a:t>Meta-agent</a:t>
                </a:r>
                <a:r>
                  <a:rPr lang="zh-CN" altLang="en-US" dirty="0">
                    <a:latin typeface="Consolas" panose="020B0609020204030204" pitchFamily="49" charset="0"/>
                  </a:rPr>
                  <a:t>后直接重新从</a:t>
                </a:r>
                <a:r>
                  <a:rPr lang="en-US" altLang="zh-CN" dirty="0">
                    <a:latin typeface="Consolas" panose="020B0609020204030204" pitchFamily="49" charset="0"/>
                  </a:rPr>
                  <a:t>CT</a:t>
                </a:r>
                <a:r>
                  <a:rPr lang="zh-CN" altLang="en-US" dirty="0">
                    <a:latin typeface="Consolas" panose="020B0609020204030204" pitchFamily="49" charset="0"/>
                  </a:rPr>
                  <a:t>的根节点开始搜索，虽然可能会丢失一些搜索信息，但由于避免了重复节点的生成，有显著的加速效果。</a:t>
                </a:r>
                <a:endParaRPr lang="en-US" altLang="zh-CN" b="0"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2125325"/>
              </a:xfrm>
              <a:prstGeom prst="rect">
                <a:avLst/>
              </a:prstGeom>
              <a:blipFill>
                <a:blip r:embed="rId2"/>
                <a:stretch>
                  <a:fillRect l="-337" r="-2580" b="-37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855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MDD(Multi-value Decision Diagram)</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21710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定义</a:t>
                </a:r>
                <a:r>
                  <a:rPr lang="zh-CN" altLang="en-US" dirty="0">
                    <a:latin typeface="Consolas" panose="020B0609020204030204" pitchFamily="49" charset="0"/>
                  </a:rPr>
                  <a:t>：</a:t>
                </a:r>
                <a14:m>
                  <m:oMath xmlns:m="http://schemas.openxmlformats.org/officeDocument/2006/math">
                    <m:r>
                      <a:rPr lang="en-US" altLang="zh-CN" b="0" i="1" smtClean="0">
                        <a:latin typeface="Cambria Math" panose="02040503050406030204" pitchFamily="18" charset="0"/>
                      </a:rPr>
                      <m:t>𝑀𝐷</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𝑐</m:t>
                        </m:r>
                      </m:sup>
                    </m:sSubSup>
                  </m:oMath>
                </a14:m>
                <a:r>
                  <a:rPr lang="zh-CN" altLang="en-US" b="0" dirty="0">
                    <a:latin typeface="Consolas" panose="020B0609020204030204" pitchFamily="49" charset="0"/>
                  </a:rPr>
                  <a:t>是一个</a:t>
                </a:r>
                <a:r>
                  <a:rPr lang="en-US" altLang="zh-CN" b="0" dirty="0">
                    <a:latin typeface="Consolas" panose="020B0609020204030204" pitchFamily="49" charset="0"/>
                  </a:rPr>
                  <a:t>DAG</a:t>
                </a:r>
                <a:r>
                  <a:rPr lang="zh-CN" altLang="en-US" b="0" dirty="0">
                    <a:latin typeface="Consolas" panose="020B0609020204030204" pitchFamily="49" charset="0"/>
                  </a:rPr>
                  <a:t>图，存储了</a:t>
                </a:r>
                <a:r>
                  <a:rPr lang="en-US" altLang="zh-CN" dirty="0">
                    <a:latin typeface="Consolas" panose="020B0609020204030204" pitchFamily="49" charset="0"/>
                  </a:rPr>
                  <a:t>agent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zh-CN" altLang="en-US" b="0" dirty="0">
                    <a:latin typeface="Consolas" panose="020B0609020204030204" pitchFamily="49" charset="0"/>
                  </a:rPr>
                  <a:t>所有</a:t>
                </a:r>
                <a:r>
                  <a:rPr lang="en-US" altLang="zh-CN" b="0" dirty="0">
                    <a:latin typeface="Consolas" panose="020B0609020204030204" pitchFamily="49" charset="0"/>
                  </a:rPr>
                  <a:t>cost</a:t>
                </a:r>
                <a:r>
                  <a:rPr lang="zh-CN" altLang="en-US" b="0" dirty="0">
                    <a:latin typeface="Consolas" panose="020B0609020204030204" pitchFamily="49" charset="0"/>
                  </a:rPr>
                  <a:t>为</a:t>
                </a:r>
                <a14:m>
                  <m:oMath xmlns:m="http://schemas.openxmlformats.org/officeDocument/2006/math">
                    <m:r>
                      <a:rPr lang="en-US" altLang="zh-CN" b="0" i="1" smtClean="0">
                        <a:latin typeface="Cambria Math" panose="02040503050406030204" pitchFamily="18" charset="0"/>
                      </a:rPr>
                      <m:t>𝑐</m:t>
                    </m:r>
                  </m:oMath>
                </a14:m>
                <a:r>
                  <a:rPr lang="zh-CN" altLang="en-US" dirty="0">
                    <a:latin typeface="Consolas" panose="020B0609020204030204" pitchFamily="49" charset="0"/>
                  </a:rPr>
                  <a:t>的路径（忽略其他</a:t>
                </a:r>
                <a:r>
                  <a:rPr lang="en-US" altLang="zh-CN" dirty="0">
                    <a:latin typeface="Consolas" panose="020B0609020204030204" pitchFamily="49" charset="0"/>
                  </a:rPr>
                  <a:t>agent</a:t>
                </a:r>
                <a:r>
                  <a:rPr lang="zh-CN" altLang="en-US" dirty="0">
                    <a:latin typeface="Consolas" panose="020B0609020204030204" pitchFamily="49" charset="0"/>
                  </a:rPr>
                  <a:t>）。图中源点为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的起始节点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，在</a:t>
                </a:r>
                <a14:m>
                  <m:oMath xmlns:m="http://schemas.openxmlformats.org/officeDocument/2006/math">
                    <m:r>
                      <a:rPr lang="zh-CN" altLang="en-US" b="0" i="1" dirty="0">
                        <a:latin typeface="Cambria Math" panose="02040503050406030204" pitchFamily="18" charset="0"/>
                      </a:rPr>
                      <m:t>第</m:t>
                    </m:r>
                    <m:r>
                      <a:rPr lang="en-US" altLang="zh-CN" b="0" i="1" smtClean="0">
                        <a:latin typeface="Cambria Math" panose="02040503050406030204" pitchFamily="18" charset="0"/>
                      </a:rPr>
                      <m:t>𝑡</m:t>
                    </m:r>
                  </m:oMath>
                </a14:m>
                <a:r>
                  <a:rPr lang="zh-CN" altLang="en-US" dirty="0">
                    <a:latin typeface="Consolas" panose="020B0609020204030204" pitchFamily="49" charset="0"/>
                  </a:rPr>
                  <a:t>层（与源点的距离）的节点就是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在</a:t>
                </a:r>
                <a14:m>
                  <m:oMath xmlns:m="http://schemas.openxmlformats.org/officeDocument/2006/math">
                    <m:r>
                      <a:rPr lang="en-US" altLang="zh-CN" b="0" i="1" dirty="0" smtClean="0">
                        <a:latin typeface="Cambria Math" panose="02040503050406030204" pitchFamily="18" charset="0"/>
                      </a:rPr>
                      <m:t>𝑡</m:t>
                    </m:r>
                  </m:oMath>
                </a14:m>
                <a:r>
                  <a:rPr lang="zh-CN" altLang="en-US" dirty="0">
                    <a:latin typeface="Consolas" panose="020B0609020204030204" pitchFamily="49" charset="0"/>
                  </a:rPr>
                  <a:t>时刻可能到达的节点。</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扩展</a:t>
                </a:r>
                <a:r>
                  <a:rPr lang="zh-CN" altLang="en-US" dirty="0">
                    <a:latin typeface="Consolas" panose="020B0609020204030204" pitchFamily="49" charset="0"/>
                  </a:rPr>
                  <a:t>：</a:t>
                </a:r>
                <a:r>
                  <a:rPr lang="en-US" altLang="zh-CN" dirty="0">
                    <a:latin typeface="Consolas" panose="020B0609020204030204" pitchFamily="49" charset="0"/>
                  </a:rPr>
                  <a:t>MDD</a:t>
                </a:r>
                <a:r>
                  <a:rPr lang="zh-CN" altLang="en-US" dirty="0">
                    <a:latin typeface="Consolas" panose="020B0609020204030204" pitchFamily="49" charset="0"/>
                  </a:rPr>
                  <a:t>可以扩展为记录多个节点的路径。只需将两个</a:t>
                </a:r>
                <a:r>
                  <a:rPr lang="en-US" altLang="zh-CN" dirty="0">
                    <a:latin typeface="Consolas" panose="020B0609020204030204" pitchFamily="49" charset="0"/>
                  </a:rPr>
                  <a:t>MDD</a:t>
                </a:r>
                <a:r>
                  <a:rPr lang="zh-CN" altLang="en-US" dirty="0">
                    <a:latin typeface="Consolas" panose="020B0609020204030204" pitchFamily="49" charset="0"/>
                  </a:rPr>
                  <a:t>中相同层的节点两两组合，并删除冲突节点，只保留合法路径即可。下图为</a:t>
                </a:r>
                <a14:m>
                  <m:oMath xmlns:m="http://schemas.openxmlformats.org/officeDocument/2006/math">
                    <m:r>
                      <a:rPr lang="en-US" altLang="zh-CN" i="1">
                        <a:latin typeface="Cambria Math" panose="02040503050406030204" pitchFamily="18" charset="0"/>
                      </a:rPr>
                      <m:t>𝑀𝐷</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3</m:t>
                        </m:r>
                      </m:sup>
                    </m:sSubSup>
                  </m:oMath>
                </a14:m>
                <a:r>
                  <a:rPr lang="zh-CN" altLang="en-US" dirty="0">
                    <a:latin typeface="Consolas" panose="020B0609020204030204" pitchFamily="49" charset="0"/>
                  </a:rPr>
                  <a:t>和</a:t>
                </a:r>
                <a14:m>
                  <m:oMath xmlns:m="http://schemas.openxmlformats.org/officeDocument/2006/math">
                    <m:r>
                      <a:rPr lang="en-US" altLang="zh-CN" i="1">
                        <a:latin typeface="Cambria Math" panose="02040503050406030204" pitchFamily="18" charset="0"/>
                      </a:rPr>
                      <m:t>𝑀𝐷</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oMath>
                </a14:m>
                <a:r>
                  <a:rPr lang="zh-CN" altLang="en-US" dirty="0">
                    <a:latin typeface="Consolas" panose="020B0609020204030204" pitchFamily="49" charset="0"/>
                  </a:rPr>
                  <a:t>的组合的结果，层数少的可以将终点扩展。</a:t>
                </a:r>
                <a:endParaRPr lang="en-US" altLang="zh-CN"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2171044"/>
              </a:xfrm>
              <a:prstGeom prst="rect">
                <a:avLst/>
              </a:prstGeom>
              <a:blipFill>
                <a:blip r:embed="rId2"/>
                <a:stretch>
                  <a:fillRect l="-337" r="-2131" b="-168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E0BB08C6-1456-4301-B597-4525F8A268F9}"/>
              </a:ext>
            </a:extLst>
          </p:cNvPr>
          <p:cNvPicPr>
            <a:picLocks noChangeAspect="1"/>
          </p:cNvPicPr>
          <p:nvPr/>
        </p:nvPicPr>
        <p:blipFill>
          <a:blip r:embed="rId3"/>
          <a:stretch>
            <a:fillRect/>
          </a:stretch>
        </p:blipFill>
        <p:spPr>
          <a:xfrm>
            <a:off x="3213045" y="3862790"/>
            <a:ext cx="5126506" cy="1843743"/>
          </a:xfrm>
          <a:prstGeom prst="rect">
            <a:avLst/>
          </a:prstGeom>
        </p:spPr>
      </p:pic>
    </p:spTree>
    <p:extLst>
      <p:ext uri="{BB962C8B-B14F-4D97-AF65-F5344CB8AC3E}">
        <p14:creationId xmlns:p14="http://schemas.microsoft.com/office/powerpoint/2010/main" val="2574551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PC(Prioritize Conflicts)</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46173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思路</a:t>
                </a:r>
                <a:r>
                  <a:rPr lang="zh-CN" altLang="en-US" dirty="0">
                    <a:latin typeface="Consolas" panose="020B0609020204030204" pitchFamily="49" charset="0"/>
                  </a:rPr>
                  <a:t>：在</a:t>
                </a:r>
                <a:r>
                  <a:rPr lang="en-US" altLang="zh-CN" dirty="0">
                    <a:latin typeface="Consolas" panose="020B0609020204030204" pitchFamily="49" charset="0"/>
                  </a:rPr>
                  <a:t>CT</a:t>
                </a:r>
                <a:r>
                  <a:rPr lang="zh-CN" altLang="en-US" dirty="0">
                    <a:latin typeface="Consolas" panose="020B0609020204030204" pitchFamily="49" charset="0"/>
                  </a:rPr>
                  <a:t>节点</a:t>
                </a:r>
                <a14:m>
                  <m:oMath xmlns:m="http://schemas.openxmlformats.org/officeDocument/2006/math">
                    <m:r>
                      <a:rPr lang="en-US" altLang="zh-CN" b="0" i="1" smtClean="0">
                        <a:latin typeface="Cambria Math" panose="02040503050406030204" pitchFamily="18" charset="0"/>
                      </a:rPr>
                      <m:t>𝑁</m:t>
                    </m:r>
                  </m:oMath>
                </a14:m>
                <a:r>
                  <a:rPr lang="zh-CN" altLang="en-US" dirty="0">
                    <a:latin typeface="Consolas" panose="020B0609020204030204" pitchFamily="49" charset="0"/>
                  </a:rPr>
                  <a:t>中遇到多个冲突时，选择优先处理哪个冲突会极大影响最终生成的节点的数量，因此需要对冲突进行分类。拓展后使得</a:t>
                </a:r>
                <a:r>
                  <a:rPr lang="en-US" altLang="zh-CN" dirty="0">
                    <a:latin typeface="Consolas" panose="020B0609020204030204" pitchFamily="49" charset="0"/>
                  </a:rPr>
                  <a:t>cost</a:t>
                </a:r>
                <a:r>
                  <a:rPr lang="zh-CN" altLang="en-US" dirty="0">
                    <a:latin typeface="Consolas" panose="020B0609020204030204" pitchFamily="49" charset="0"/>
                  </a:rPr>
                  <a:t>增加的冲突会更接近最优解，有更高的优先级。</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定义</a:t>
                </a:r>
                <a:r>
                  <a:rPr lang="zh-CN" altLang="en-US" dirty="0">
                    <a:latin typeface="Consolas" panose="020B0609020204030204" pitchFamily="49" charset="0"/>
                  </a:rPr>
                  <a:t>：将</a:t>
                </a:r>
                <a:r>
                  <a:rPr lang="en-US" altLang="zh-CN" dirty="0">
                    <a:latin typeface="Consolas" panose="020B0609020204030204" pitchFamily="49" charset="0"/>
                  </a:rPr>
                  <a:t>CT</a:t>
                </a:r>
                <a:r>
                  <a:rPr lang="zh-CN" altLang="en-US" dirty="0">
                    <a:latin typeface="Consolas" panose="020B0609020204030204" pitchFamily="49" charset="0"/>
                  </a:rPr>
                  <a:t>节点中的冲突分为</a:t>
                </a:r>
                <a:r>
                  <a:rPr lang="en-US" altLang="zh-CN" dirty="0">
                    <a:latin typeface="Consolas" panose="020B0609020204030204" pitchFamily="49" charset="0"/>
                  </a:rPr>
                  <a:t>3</a:t>
                </a:r>
                <a:r>
                  <a:rPr lang="zh-CN" altLang="en-US" dirty="0">
                    <a:latin typeface="Consolas" panose="020B0609020204030204" pitchFamily="49" charset="0"/>
                  </a:rPr>
                  <a:t>类，按优先级从高到低列出</a:t>
                </a:r>
                <a:endParaRPr lang="en-US" altLang="zh-CN" dirty="0">
                  <a:latin typeface="Consolas" panose="020B0609020204030204" pitchFamily="49" charset="0"/>
                </a:endParaRPr>
              </a:p>
              <a:p>
                <a:pPr marL="742950" lvl="1" indent="-285750">
                  <a:lnSpc>
                    <a:spcPct val="150000"/>
                  </a:lnSpc>
                  <a:buFont typeface="Arial" panose="020B0604020202020204" pitchFamily="34" charset="0"/>
                  <a:buChar char="•"/>
                </a:pPr>
                <a:r>
                  <a:rPr lang="en-US" altLang="zh-CN" b="0" dirty="0">
                    <a:latin typeface="Consolas" panose="020B0609020204030204" pitchFamily="49" charset="0"/>
                  </a:rPr>
                  <a:t>Cardinal Conflicts</a:t>
                </a:r>
                <a:r>
                  <a:rPr lang="zh-CN" altLang="en-US" b="0" dirty="0">
                    <a:latin typeface="Consolas" panose="020B0609020204030204" pitchFamily="49" charset="0"/>
                  </a:rPr>
                  <a:t>：由该冲突拓展的子节点</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m:t>
                        </m:r>
                      </m:sup>
                    </m:sSup>
                  </m:oMath>
                </a14:m>
                <a:r>
                  <a:rPr lang="zh-CN" altLang="en-US" b="0" dirty="0">
                    <a:latin typeface="Consolas" panose="020B0609020204030204" pitchFamily="49" charset="0"/>
                  </a:rPr>
                  <a:t>，满足</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𝑐𝑜𝑠𝑡</m:t>
                    </m:r>
                    <m:r>
                      <a:rPr lang="en-US" altLang="zh-CN" b="0" i="1" smtClean="0">
                        <a:latin typeface="Cambria Math" panose="02040503050406030204" pitchFamily="18" charset="0"/>
                      </a:rPr>
                      <m:t>&gt;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𝑐𝑜𝑠𝑡</m:t>
                    </m:r>
                  </m:oMath>
                </a14:m>
                <a:r>
                  <a:rPr lang="zh-CN" altLang="en-US" b="0" dirty="0">
                    <a:latin typeface="Consolas" panose="020B0609020204030204" pitchFamily="49" charset="0"/>
                  </a:rPr>
                  <a:t>，也可以理解为冲突点是当前两个冲突</a:t>
                </a:r>
                <a:r>
                  <a:rPr lang="en-US" altLang="zh-CN" b="0" dirty="0">
                    <a:latin typeface="Consolas" panose="020B0609020204030204" pitchFamily="49" charset="0"/>
                  </a:rPr>
                  <a:t>agent</a:t>
                </a:r>
                <a:r>
                  <a:rPr lang="zh-CN" altLang="en-US" b="0" dirty="0">
                    <a:latin typeface="Consolas" panose="020B0609020204030204" pitchFamily="49" charset="0"/>
                  </a:rPr>
                  <a:t>最优路径的必经点。</a:t>
                </a:r>
                <a:endParaRPr lang="en-US" altLang="zh-CN" b="0" dirty="0">
                  <a:latin typeface="Consolas" panose="020B0609020204030204" pitchFamily="49" charset="0"/>
                </a:endParaRPr>
              </a:p>
              <a:p>
                <a:pPr marL="742950" lvl="1" indent="-285750">
                  <a:lnSpc>
                    <a:spcPct val="150000"/>
                  </a:lnSpc>
                  <a:buFont typeface="Arial" panose="020B0604020202020204" pitchFamily="34" charset="0"/>
                  <a:buChar char="•"/>
                </a:pPr>
                <a:r>
                  <a:rPr lang="en-US" altLang="zh-CN" dirty="0">
                    <a:latin typeface="Consolas" panose="020B0609020204030204" pitchFamily="49" charset="0"/>
                  </a:rPr>
                  <a:t>Semi-cardinal Conflicts</a:t>
                </a:r>
                <a:r>
                  <a:rPr lang="zh-CN" altLang="en-US" dirty="0">
                    <a:latin typeface="Consolas" panose="020B0609020204030204" pitchFamily="49" charset="0"/>
                  </a:rPr>
                  <a:t>：拓展的子节点</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b="0" dirty="0">
                    <a:latin typeface="Consolas" panose="020B0609020204030204" pitchFamily="49" charset="0"/>
                  </a:rPr>
                  <a:t>，有其中一个满足</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𝑁</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𝑐𝑜𝑠𝑡</m:t>
                    </m:r>
                    <m:r>
                      <a:rPr lang="en-US" altLang="zh-CN" i="1">
                        <a:latin typeface="Cambria Math" panose="02040503050406030204" pitchFamily="18" charset="0"/>
                      </a:rPr>
                      <m:t>&gt;</m:t>
                    </m:r>
                    <m:r>
                      <a:rPr lang="en-US" altLang="zh-CN" i="1">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𝑐𝑜𝑠𝑡</m:t>
                    </m:r>
                  </m:oMath>
                </a14:m>
                <a:r>
                  <a:rPr lang="zh-CN" altLang="en-US" b="0" dirty="0">
                    <a:latin typeface="Consolas" panose="020B0609020204030204" pitchFamily="49" charset="0"/>
                  </a:rPr>
                  <a:t>。</a:t>
                </a:r>
                <a:endParaRPr lang="en-US" altLang="zh-CN" b="0" dirty="0">
                  <a:latin typeface="Consolas" panose="020B0609020204030204" pitchFamily="49" charset="0"/>
                </a:endParaRPr>
              </a:p>
              <a:p>
                <a:pPr marL="742950" lvl="1" indent="-285750">
                  <a:lnSpc>
                    <a:spcPct val="150000"/>
                  </a:lnSpc>
                  <a:buFont typeface="Arial" panose="020B0604020202020204" pitchFamily="34" charset="0"/>
                  <a:buChar char="•"/>
                </a:pPr>
                <a:r>
                  <a:rPr lang="en-US" altLang="zh-CN" dirty="0">
                    <a:latin typeface="Consolas" panose="020B0609020204030204" pitchFamily="49" charset="0"/>
                  </a:rPr>
                  <a:t>Non-cardinal Conflicts</a:t>
                </a:r>
                <a:r>
                  <a:rPr lang="zh-CN" altLang="en-US" dirty="0">
                    <a:latin typeface="Consolas" panose="020B0609020204030204" pitchFamily="49" charset="0"/>
                  </a:rPr>
                  <a:t>：拓展的子节点</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dirty="0">
                    <a:latin typeface="Consolas" panose="020B0609020204030204" pitchFamily="49" charset="0"/>
                  </a:rPr>
                  <a:t>，满足</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𝑁</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𝑐𝑜𝑠𝑡</m:t>
                    </m:r>
                    <m:r>
                      <a:rPr lang="en-US" altLang="zh-CN" b="0" i="1" smtClean="0">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𝑐𝑜𝑠𝑡</m:t>
                    </m:r>
                  </m:oMath>
                </a14:m>
                <a:r>
                  <a:rPr lang="zh-CN" altLang="en-US" b="0" dirty="0">
                    <a:latin typeface="Consolas" panose="020B0609020204030204" pitchFamily="49" charset="0"/>
                  </a:rPr>
                  <a:t>。</a:t>
                </a:r>
                <a:endParaRPr lang="en-US" altLang="zh-CN" b="1"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识别冲突类型</a:t>
                </a:r>
                <a:r>
                  <a:rPr lang="zh-CN" altLang="en-US" dirty="0">
                    <a:latin typeface="Consolas" panose="020B0609020204030204" pitchFamily="49" charset="0"/>
                  </a:rPr>
                  <a:t>：若冲突发生在时刻</a:t>
                </a:r>
                <a14:m>
                  <m:oMath xmlns:m="http://schemas.openxmlformats.org/officeDocument/2006/math">
                    <m:r>
                      <a:rPr lang="en-US" altLang="zh-CN" b="0" i="1" smtClean="0">
                        <a:latin typeface="Cambria Math" panose="02040503050406030204" pitchFamily="18" charset="0"/>
                      </a:rPr>
                      <m:t>𝑡</m:t>
                    </m:r>
                  </m:oMath>
                </a14:m>
                <a:r>
                  <a:rPr lang="zh-CN" altLang="en-US" dirty="0">
                    <a:latin typeface="Consolas" panose="020B0609020204030204" pitchFamily="49" charset="0"/>
                  </a:rPr>
                  <a:t>，判断对应节点是否是必经点只需要看其对应的</a:t>
                </a:r>
                <a:r>
                  <a:rPr lang="en-US" altLang="zh-CN" dirty="0">
                    <a:latin typeface="Consolas" panose="020B0609020204030204" pitchFamily="49" charset="0"/>
                  </a:rPr>
                  <a:t>MDD</a:t>
                </a:r>
                <a:r>
                  <a:rPr lang="zh-CN" altLang="en-US" dirty="0">
                    <a:latin typeface="Consolas" panose="020B0609020204030204" pitchFamily="49" charset="0"/>
                  </a:rPr>
                  <a:t>中的第</a:t>
                </a:r>
                <a14:m>
                  <m:oMath xmlns:m="http://schemas.openxmlformats.org/officeDocument/2006/math">
                    <m:r>
                      <a:rPr lang="en-US" altLang="zh-CN" b="0" i="1" smtClean="0">
                        <a:latin typeface="Cambria Math" panose="02040503050406030204" pitchFamily="18" charset="0"/>
                      </a:rPr>
                      <m:t>𝑡</m:t>
                    </m:r>
                  </m:oMath>
                </a14:m>
                <a:r>
                  <a:rPr lang="zh-CN" altLang="en-US" dirty="0">
                    <a:latin typeface="Consolas" panose="020B0609020204030204" pitchFamily="49" charset="0"/>
                  </a:rPr>
                  <a:t>层是否只有一个节点即可。用该方法可以区分所有冲突的类型。</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en-US" altLang="zh-CN" b="1" dirty="0">
                    <a:latin typeface="Consolas" panose="020B0609020204030204" pitchFamily="49" charset="0"/>
                  </a:rPr>
                  <a:t>ICBS</a:t>
                </a:r>
                <a:r>
                  <a:rPr lang="zh-CN" altLang="en-US" dirty="0">
                    <a:latin typeface="Consolas" panose="020B0609020204030204" pitchFamily="49" charset="0"/>
                  </a:rPr>
                  <a:t>：在</a:t>
                </a:r>
                <a:r>
                  <a:rPr lang="en-US" altLang="zh-CN" dirty="0">
                    <a:latin typeface="Consolas" panose="020B0609020204030204" pitchFamily="49" charset="0"/>
                  </a:rPr>
                  <a:t>CBS</a:t>
                </a:r>
                <a:r>
                  <a:rPr lang="zh-CN" altLang="en-US" dirty="0">
                    <a:latin typeface="Consolas" panose="020B0609020204030204" pitchFamily="49" charset="0"/>
                  </a:rPr>
                  <a:t>算法中加入</a:t>
                </a:r>
                <a:r>
                  <a:rPr lang="en-US" altLang="zh-CN" dirty="0">
                    <a:latin typeface="Consolas" panose="020B0609020204030204" pitchFamily="49" charset="0"/>
                  </a:rPr>
                  <a:t>MR</a:t>
                </a:r>
                <a:r>
                  <a:rPr lang="zh-CN" altLang="en-US" dirty="0">
                    <a:latin typeface="Consolas" panose="020B0609020204030204" pitchFamily="49" charset="0"/>
                  </a:rPr>
                  <a:t>和</a:t>
                </a:r>
                <a:r>
                  <a:rPr lang="en-US" altLang="zh-CN" dirty="0">
                    <a:latin typeface="Consolas" panose="020B0609020204030204" pitchFamily="49" charset="0"/>
                  </a:rPr>
                  <a:t>PC</a:t>
                </a:r>
                <a:r>
                  <a:rPr lang="zh-CN" altLang="en-US" dirty="0">
                    <a:latin typeface="Consolas" panose="020B0609020204030204" pitchFamily="49" charset="0"/>
                  </a:rPr>
                  <a:t>技术即得到</a:t>
                </a:r>
                <a:r>
                  <a:rPr lang="en-US" altLang="zh-CN" dirty="0">
                    <a:latin typeface="Consolas" panose="020B0609020204030204" pitchFamily="49" charset="0"/>
                  </a:rPr>
                  <a:t>ICBS</a:t>
                </a:r>
                <a:r>
                  <a:rPr lang="zh-CN" altLang="en-US" dirty="0">
                    <a:latin typeface="Consolas" panose="020B0609020204030204" pitchFamily="49" charset="0"/>
                  </a:rPr>
                  <a:t>算法。</a:t>
                </a:r>
                <a:endParaRPr lang="en-US" altLang="zh-CN"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4617354"/>
              </a:xfrm>
              <a:prstGeom prst="rect">
                <a:avLst/>
              </a:prstGeom>
              <a:blipFill>
                <a:blip r:embed="rId2"/>
                <a:stretch>
                  <a:fillRect l="-337" b="-13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964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Problem Definition</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47430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给定一个无向图 </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e>
                    </m:d>
                  </m:oMath>
                </a14:m>
                <a:r>
                  <a:rPr lang="zh-CN" altLang="en-US" dirty="0">
                    <a:latin typeface="Consolas" panose="020B0609020204030204" pitchFamily="49" charset="0"/>
                  </a:rPr>
                  <a:t>和</a:t>
                </a:r>
                <a14:m>
                  <m:oMath xmlns:m="http://schemas.openxmlformats.org/officeDocument/2006/math">
                    <m:r>
                      <a:rPr lang="en-US" altLang="zh-CN" b="0" i="1" dirty="0" smtClean="0">
                        <a:latin typeface="Cambria Math" panose="02040503050406030204" pitchFamily="18" charset="0"/>
                      </a:rPr>
                      <m:t>𝑚</m:t>
                    </m:r>
                  </m:oMath>
                </a14:m>
                <a:r>
                  <a:rPr lang="zh-CN" altLang="en-US" dirty="0">
                    <a:latin typeface="Consolas" panose="020B0609020204030204" pitchFamily="49" charset="0"/>
                  </a:rPr>
                  <a:t>个</a:t>
                </a:r>
                <a:r>
                  <a:rPr lang="zh-CN" altLang="en-US" b="0" i="0" dirty="0">
                    <a:latin typeface="+mj-lt"/>
                  </a:rPr>
                  <a:t>智能体（</a:t>
                </a:r>
                <a:r>
                  <a:rPr lang="en-US" altLang="zh-CN" b="0" i="0" dirty="0">
                    <a:latin typeface="+mj-lt"/>
                  </a:rPr>
                  <a:t>agents</a:t>
                </a:r>
                <a:r>
                  <a:rPr lang="zh-CN" altLang="en-US" b="0" i="0" dirty="0">
                    <a:latin typeface="+mj-lt"/>
                  </a:rPr>
                  <a:t>）</a:t>
                </a:r>
                <a:r>
                  <a:rPr lang="zh-CN" altLang="en-US" i="0" dirty="0">
                    <a:latin typeface="+mj-lt"/>
                  </a:rPr>
                  <a:t>的集合</a:t>
                </a:r>
                <a14:m>
                  <m:oMath xmlns:m="http://schemas.openxmlformats.org/officeDocument/2006/math">
                    <m:r>
                      <a:rPr lang="en-US" altLang="zh-CN" i="1" dirty="0">
                        <a:latin typeface="Cambria Math" panose="02040503050406030204" pitchFamily="18" charset="0"/>
                      </a:rPr>
                      <m:t>𝐴</m:t>
                    </m:r>
                    <m:r>
                      <a:rPr lang="en-US" altLang="zh-CN" i="1" dirty="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𝑚</m:t>
                            </m:r>
                          </m:sub>
                        </m:sSub>
                      </m:e>
                    </m:d>
                    <m:r>
                      <a:rPr lang="zh-CN" altLang="en-US" i="1">
                        <a:latin typeface="Cambria Math" panose="02040503050406030204" pitchFamily="18" charset="0"/>
                      </a:rPr>
                      <m:t>。</m:t>
                    </m:r>
                  </m:oMath>
                </a14:m>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dirty="0"/>
                  <a:t>对于</a:t>
                </a:r>
                <a:r>
                  <a:rPr lang="zh-CN" altLang="en-US" b="0" i="0" dirty="0">
                    <a:latin typeface="+mj-lt"/>
                  </a:rPr>
                  <a:t>每个</a:t>
                </a:r>
                <a:r>
                  <a:rPr lang="en-US" altLang="zh-CN" b="0" i="0" dirty="0">
                    <a:latin typeface="+mj-lt"/>
                  </a:rPr>
                  <a:t>agent</a:t>
                </a:r>
                <a14:m>
                  <m:oMath xmlns:m="http://schemas.openxmlformats.org/officeDocument/2006/math">
                    <m:r>
                      <a:rPr lang="en-US" altLang="zh-CN" b="0" i="0"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𝑖</m:t>
                        </m:r>
                      </m:sub>
                    </m:sSub>
                  </m:oMath>
                </a14:m>
                <a:r>
                  <a:rPr lang="zh-CN" altLang="en-US" i="0" dirty="0">
                    <a:latin typeface="+mj-lt"/>
                  </a:rPr>
                  <a:t>有起始节点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𝑉</m:t>
                    </m:r>
                  </m:oMath>
                </a14:m>
                <a:r>
                  <a:rPr lang="zh-CN" altLang="en-US" i="0" dirty="0">
                    <a:latin typeface="+mj-lt"/>
                  </a:rPr>
                  <a:t>和</a:t>
                </a:r>
                <a:r>
                  <a:rPr lang="zh-CN" altLang="en-US" b="0" i="0" dirty="0">
                    <a:latin typeface="+mj-lt"/>
                  </a:rPr>
                  <a:t>目标</a:t>
                </a:r>
                <a:r>
                  <a:rPr lang="zh-CN" altLang="en-US" i="0" dirty="0">
                    <a:latin typeface="+mj-lt"/>
                  </a:rPr>
                  <a:t>节点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𝑉</m:t>
                    </m:r>
                  </m:oMath>
                </a14:m>
                <a:r>
                  <a:rPr lang="zh-CN" altLang="en-US" dirty="0">
                    <a:latin typeface="Consolas" panose="020B0609020204030204" pitchFamily="49" charset="0"/>
                  </a:rPr>
                  <a:t>。</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rPr>
                  <a:t>每个时刻每个</a:t>
                </a:r>
                <a:r>
                  <a:rPr lang="en-US" altLang="zh-CN" dirty="0">
                    <a:latin typeface="Consolas" panose="020B0609020204030204" pitchFamily="49" charset="0"/>
                  </a:rPr>
                  <a:t>agent</a:t>
                </a:r>
                <a:r>
                  <a:rPr lang="zh-CN" altLang="en-US" dirty="0">
                    <a:latin typeface="Consolas" panose="020B0609020204030204" pitchFamily="49" charset="0"/>
                  </a:rPr>
                  <a:t>可以执行两种操作</a:t>
                </a:r>
                <a:r>
                  <a:rPr lang="zh-CN" altLang="en-US" dirty="0">
                    <a:latin typeface="Consolas" panose="020B0609020204030204" pitchFamily="49" charset="0"/>
                    <a:sym typeface="Wingdings" panose="05000000000000000000" pitchFamily="2" charset="2"/>
                  </a:rPr>
                  <a:t>：在当前节点等待（</a:t>
                </a:r>
                <a14:m>
                  <m:oMath xmlns:m="http://schemas.openxmlformats.org/officeDocument/2006/math">
                    <m:r>
                      <a:rPr lang="en-US" altLang="zh-CN" i="1" dirty="0" smtClean="0">
                        <a:latin typeface="Cambria Math" panose="02040503050406030204" pitchFamily="18" charset="0"/>
                        <a:sym typeface="Wingdings" panose="05000000000000000000" pitchFamily="2" charset="2"/>
                      </a:rPr>
                      <m:t>𝑤𝑎𝑖𝑡</m:t>
                    </m:r>
                  </m:oMath>
                </a14:m>
                <a:r>
                  <a:rPr lang="zh-CN" altLang="en-US" dirty="0">
                    <a:latin typeface="Consolas" panose="020B0609020204030204" pitchFamily="49" charset="0"/>
                    <a:sym typeface="Wingdings" panose="05000000000000000000" pitchFamily="2" charset="2"/>
                  </a:rPr>
                  <a:t>）或移动到相邻的节点（</a:t>
                </a:r>
                <a14:m>
                  <m:oMath xmlns:m="http://schemas.openxmlformats.org/officeDocument/2006/math">
                    <m:r>
                      <a:rPr lang="en-US" altLang="zh-CN" i="1" dirty="0" smtClean="0">
                        <a:latin typeface="Cambria Math" panose="02040503050406030204" pitchFamily="18" charset="0"/>
                        <a:sym typeface="Wingdings" panose="05000000000000000000" pitchFamily="2" charset="2"/>
                      </a:rPr>
                      <m:t>𝑚𝑜𝑣𝑒</m:t>
                    </m:r>
                  </m:oMath>
                </a14:m>
                <a:r>
                  <a:rPr lang="zh-CN" altLang="en-US" dirty="0">
                    <a:latin typeface="Consolas" panose="020B0609020204030204" pitchFamily="49" charset="0"/>
                    <a:sym typeface="Wingdings" panose="05000000000000000000" pitchFamily="2" charset="2"/>
                  </a:rPr>
                  <a:t>）。</a:t>
                </a:r>
                <a:endParaRPr lang="en-US" altLang="zh-CN" dirty="0">
                  <a:latin typeface="Consolas" panose="020B0609020204030204" pitchFamily="49" charset="0"/>
                  <a:sym typeface="Wingdings" panose="05000000000000000000" pitchFamily="2" charset="2"/>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rPr>
                  <a:t>对于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有路径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表示</m:t>
                    </m:r>
                  </m:oMath>
                </a14:m>
                <a:r>
                  <a:rPr lang="zh-CN" altLang="en-US" dirty="0">
                    <a:latin typeface="Consolas" panose="020B0609020204030204" pitchFamily="49" charset="0"/>
                  </a:rPr>
                  <a:t>一个节点序列，表示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从</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𝑠</m:t>
                        </m:r>
                      </m:e>
                      <m:sub>
                        <m:r>
                          <a:rPr lang="en-US" altLang="zh-CN" b="0" i="1" dirty="0" smtClean="0">
                            <a:latin typeface="Cambria Math" panose="02040503050406030204" pitchFamily="18" charset="0"/>
                          </a:rPr>
                          <m:t>𝑖</m:t>
                        </m:r>
                      </m:sub>
                    </m:sSub>
                  </m:oMath>
                </a14:m>
                <a:r>
                  <a:rPr lang="zh-CN" altLang="en-US" dirty="0">
                    <a:latin typeface="Consolas" panose="020B0609020204030204" pitchFamily="49" charset="0"/>
                  </a:rPr>
                  <a:t>到</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𝑔</m:t>
                        </m:r>
                      </m:e>
                      <m:sub>
                        <m:r>
                          <a:rPr lang="en-US" altLang="zh-CN" b="0" i="1" dirty="0" smtClean="0">
                            <a:latin typeface="Cambria Math" panose="02040503050406030204" pitchFamily="18" charset="0"/>
                          </a:rPr>
                          <m:t>𝑖</m:t>
                        </m:r>
                      </m:sub>
                    </m:sSub>
                  </m:oMath>
                </a14:m>
                <a:r>
                  <a:rPr lang="zh-CN" altLang="en-US" dirty="0">
                    <a:latin typeface="Consolas" panose="020B0609020204030204" pitchFamily="49" charset="0"/>
                  </a:rPr>
                  <a:t>的路径上每个时刻所在的节点。</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冲突</a:t>
                </a:r>
                <a:r>
                  <a:rPr lang="zh-CN" altLang="en-US" dirty="0">
                    <a:latin typeface="Consolas" panose="020B0609020204030204" pitchFamily="49" charset="0"/>
                  </a:rPr>
                  <a:t>：智能体间的冲突主要有两种</a:t>
                </a:r>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dirty="0">
                    <a:latin typeface="Consolas" panose="020B0609020204030204" pitchFamily="49" charset="0"/>
                  </a:rPr>
                  <a:t>点冲突 </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oMath>
                </a14:m>
                <a:r>
                  <a:rPr lang="zh-CN" altLang="en-US" dirty="0">
                    <a:latin typeface="Consolas" panose="020B0609020204030204" pitchFamily="49" charset="0"/>
                  </a:rPr>
                  <a:t>：表示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和</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𝑗</m:t>
                        </m:r>
                      </m:sub>
                    </m:sSub>
                  </m:oMath>
                </a14:m>
                <a:r>
                  <a:rPr lang="zh-CN" altLang="en-US" dirty="0">
                    <a:latin typeface="Consolas" panose="020B0609020204030204" pitchFamily="49" charset="0"/>
                  </a:rPr>
                  <a:t>在时刻</a:t>
                </a:r>
                <a14:m>
                  <m:oMath xmlns:m="http://schemas.openxmlformats.org/officeDocument/2006/math">
                    <m:r>
                      <a:rPr lang="en-US" altLang="zh-CN" b="0" i="1" smtClean="0">
                        <a:latin typeface="Cambria Math" panose="02040503050406030204" pitchFamily="18" charset="0"/>
                      </a:rPr>
                      <m:t>𝑡</m:t>
                    </m:r>
                  </m:oMath>
                </a14:m>
                <a:r>
                  <a:rPr lang="zh-CN" altLang="en-US" dirty="0">
                    <a:latin typeface="Consolas" panose="020B0609020204030204" pitchFamily="49" charset="0"/>
                  </a:rPr>
                  <a:t>同时出现在了节点</a:t>
                </a:r>
                <a14:m>
                  <m:oMath xmlns:m="http://schemas.openxmlformats.org/officeDocument/2006/math">
                    <m:r>
                      <a:rPr lang="en-US" altLang="zh-CN" b="0" i="1" smtClean="0">
                        <a:latin typeface="Cambria Math" panose="02040503050406030204" pitchFamily="18" charset="0"/>
                      </a:rPr>
                      <m:t>𝑣</m:t>
                    </m:r>
                  </m:oMath>
                </a14:m>
                <a:endParaRPr lang="en-US" altLang="zh-CN" b="0" dirty="0">
                  <a:latin typeface="Consolas" panose="020B0609020204030204" pitchFamily="49" charset="0"/>
                </a:endParaRPr>
              </a:p>
              <a:p>
                <a:pPr marL="800100" lvl="1" indent="-342900">
                  <a:lnSpc>
                    <a:spcPct val="150000"/>
                  </a:lnSpc>
                  <a:buFont typeface="+mj-lt"/>
                  <a:buAutoNum type="arabicPeriod"/>
                </a:pPr>
                <a:r>
                  <a:rPr lang="zh-CN" altLang="en-US" dirty="0">
                    <a:latin typeface="Consolas" panose="020B0609020204030204" pitchFamily="49" charset="0"/>
                  </a:rPr>
                  <a:t>边冲突 </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oMath>
                </a14:m>
                <a:r>
                  <a:rPr lang="zh-CN" altLang="en-US" dirty="0">
                    <a:latin typeface="Consolas" panose="020B0609020204030204" pitchFamily="49" charset="0"/>
                  </a:rPr>
                  <a:t>：表示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zh-CN" altLang="en-US" dirty="0">
                    <a:latin typeface="Consolas" panose="020B0609020204030204" pitchFamily="49" charset="0"/>
                  </a:rPr>
                  <a:t>和</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𝑗</m:t>
                        </m:r>
                      </m:sub>
                    </m:sSub>
                  </m:oMath>
                </a14:m>
                <a:r>
                  <a:rPr lang="zh-CN" altLang="en-US" dirty="0">
                    <a:latin typeface="Consolas" panose="020B0609020204030204" pitchFamily="49" charset="0"/>
                  </a:rPr>
                  <a:t>在时刻</a:t>
                </a:r>
                <a14:m>
                  <m:oMath xmlns:m="http://schemas.openxmlformats.org/officeDocument/2006/math">
                    <m:r>
                      <a:rPr lang="en-US" altLang="zh-CN" i="1">
                        <a:latin typeface="Cambria Math" panose="02040503050406030204" pitchFamily="18" charset="0"/>
                      </a:rPr>
                      <m:t>𝑡</m:t>
                    </m:r>
                    <m:r>
                      <a:rPr lang="zh-CN" altLang="en-US" i="1" smtClean="0">
                        <a:latin typeface="Cambria Math" panose="02040503050406030204" pitchFamily="18" charset="0"/>
                      </a:rPr>
                      <m:t>从</m:t>
                    </m:r>
                  </m:oMath>
                </a14:m>
                <a:r>
                  <a:rPr lang="zh-CN" altLang="en-US" dirty="0">
                    <a:latin typeface="Consolas" panose="020B0609020204030204" pitchFamily="49" charset="0"/>
                  </a:rPr>
                  <a:t>相反方向经过边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目标</a:t>
                </a:r>
                <a:r>
                  <a:rPr lang="zh-CN" altLang="en-US" dirty="0">
                    <a:latin typeface="Consolas" panose="020B0609020204030204" pitchFamily="49" charset="0"/>
                  </a:rPr>
                  <a:t>：问题的目标是给每个</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分配一条没有冲突的路径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，并满足如下的其中一个目标</a:t>
                </a:r>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dirty="0">
                    <a:latin typeface="Consolas" panose="020B0609020204030204" pitchFamily="49" charset="0"/>
                  </a:rPr>
                  <a:t>耗时和最小</a:t>
                </a:r>
                <a:r>
                  <a:rPr lang="en-US" altLang="zh-CN" dirty="0">
                    <a:latin typeface="Consolas" panose="020B0609020204030204" pitchFamily="49" charset="0"/>
                  </a:rPr>
                  <a:t>(</a:t>
                </a:r>
                <a14:m>
                  <m:oMath xmlns:m="http://schemas.openxmlformats.org/officeDocument/2006/math">
                    <m:r>
                      <a:rPr lang="en-US" altLang="zh-CN" i="1" dirty="0" smtClean="0">
                        <a:latin typeface="Cambria Math" panose="02040503050406030204" pitchFamily="18" charset="0"/>
                      </a:rPr>
                      <m:t>𝑠𝑢𝑚</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𝑜𝑓</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𝑐𝑜𝑠𝑡𝑠</m:t>
                    </m:r>
                  </m:oMath>
                </a14:m>
                <a:r>
                  <a:rPr lang="en-US" altLang="zh-CN" dirty="0">
                    <a:latin typeface="Consolas" panose="020B0609020204030204" pitchFamily="49" charset="0"/>
                  </a:rPr>
                  <a:t>)</a:t>
                </a:r>
                <a:r>
                  <a:rPr lang="zh-CN" altLang="en-US" dirty="0">
                    <a:latin typeface="Consolas" panose="020B0609020204030204" pitchFamily="49" charset="0"/>
                  </a:rPr>
                  <a:t> </a:t>
                </a:r>
                <a14:m>
                  <m:oMath xmlns:m="http://schemas.openxmlformats.org/officeDocument/2006/math">
                    <m:r>
                      <m:rPr>
                        <m:sty m:val="p"/>
                      </m:rPr>
                      <a:rPr lang="en-US" altLang="zh-CN" b="0" i="0" smtClean="0">
                        <a:latin typeface="Cambria Math" panose="02040503050406030204" pitchFamily="18" charset="0"/>
                      </a:rPr>
                      <m:t>min</m:t>
                    </m:r>
                    <m:r>
                      <a:rPr lang="en-US" altLang="zh-CN" b="0" i="0" smtClean="0">
                        <a:latin typeface="Cambria Math" panose="02040503050406030204" pitchFamily="18" charset="0"/>
                      </a:rPr>
                      <m:t>(</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oMath>
                </a14:m>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dirty="0">
                    <a:latin typeface="Consolas" panose="020B0609020204030204" pitchFamily="49" charset="0"/>
                  </a:rPr>
                  <a:t>耗时最大最小（</a:t>
                </a:r>
                <a14:m>
                  <m:oMath xmlns:m="http://schemas.openxmlformats.org/officeDocument/2006/math">
                    <m:r>
                      <a:rPr lang="en-US" altLang="zh-CN" i="1" dirty="0" smtClean="0">
                        <a:latin typeface="Cambria Math" panose="02040503050406030204" pitchFamily="18" charset="0"/>
                      </a:rPr>
                      <m:t>𝑚𝑎𝑘𝑒𝑠𝑝𝑎𝑛</m:t>
                    </m:r>
                  </m:oMath>
                </a14:m>
                <a:r>
                  <a:rPr lang="zh-CN" altLang="en-US" dirty="0">
                    <a:latin typeface="Consolas" panose="020B0609020204030204" pitchFamily="49" charset="0"/>
                  </a:rPr>
                  <a:t>） </a:t>
                </a:r>
                <a14:m>
                  <m:oMath xmlns:m="http://schemas.openxmlformats.org/officeDocument/2006/math">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endParaRPr lang="en-US" altLang="zh-CN" dirty="0">
                  <a:latin typeface="Consolas" panose="020B0609020204030204" pitchFamily="49" charset="0"/>
                </a:endParaRPr>
              </a:p>
              <a:p>
                <a:pPr marL="800100" lvl="1" indent="-342900">
                  <a:lnSpc>
                    <a:spcPct val="150000"/>
                  </a:lnSpc>
                  <a:buFont typeface="+mj-lt"/>
                  <a:buAutoNum type="arabicPeriod"/>
                </a:pPr>
                <a:endParaRPr lang="en-US" altLang="zh-CN"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4743093"/>
              </a:xfrm>
              <a:prstGeom prst="rect">
                <a:avLst/>
              </a:prstGeom>
              <a:blipFill>
                <a:blip r:embed="rId2"/>
                <a:stretch>
                  <a:fillRect l="-3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6076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Reference</a:t>
            </a:r>
            <a:endParaRPr lang="zh-CN" altLang="en-US" sz="3600" dirty="0">
              <a:latin typeface="Consolas" panose="020B0609020204030204" pitchFamily="49" charset="0"/>
            </a:endParaRPr>
          </a:p>
        </p:txBody>
      </p:sp>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878830"/>
          </a:xfrm>
          <a:prstGeom prst="rect">
            <a:avLst/>
          </a:prstGeom>
          <a:noFill/>
        </p:spPr>
        <p:txBody>
          <a:bodyPr wrap="square" rtlCol="0">
            <a:spAutoFit/>
          </a:bodyPr>
          <a:lstStyle/>
          <a:p>
            <a:pPr>
              <a:lnSpc>
                <a:spcPct val="150000"/>
              </a:lnSpc>
            </a:pPr>
            <a:r>
              <a:rPr lang="en-US" altLang="zh-CN" dirty="0">
                <a:latin typeface="Consolas" panose="020B0609020204030204" pitchFamily="49" charset="0"/>
              </a:rPr>
              <a:t>[1] 2013 The increasing cost tree search for optimal multi-agent pathfinding</a:t>
            </a:r>
          </a:p>
          <a:p>
            <a:pPr>
              <a:lnSpc>
                <a:spcPct val="150000"/>
              </a:lnSpc>
            </a:pPr>
            <a:r>
              <a:rPr lang="en-US" altLang="zh-CN" dirty="0">
                <a:latin typeface="Consolas" panose="020B0609020204030204" pitchFamily="49" charset="0"/>
              </a:rPr>
              <a:t>[2] 2015 ICBS Improved Conflict-Based Search Algorithm for Multi-Agent Pathfinding</a:t>
            </a:r>
          </a:p>
        </p:txBody>
      </p:sp>
    </p:spTree>
    <p:extLst>
      <p:ext uri="{BB962C8B-B14F-4D97-AF65-F5344CB8AC3E}">
        <p14:creationId xmlns:p14="http://schemas.microsoft.com/office/powerpoint/2010/main" val="4059188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8ECBE2B-9749-426D-A7B0-161A0D1F61C9}"/>
              </a:ext>
            </a:extLst>
          </p:cNvPr>
          <p:cNvSpPr txBox="1"/>
          <p:nvPr/>
        </p:nvSpPr>
        <p:spPr>
          <a:xfrm>
            <a:off x="550334" y="2263606"/>
            <a:ext cx="6608232" cy="646331"/>
          </a:xfrm>
          <a:prstGeom prst="rect">
            <a:avLst/>
          </a:prstGeom>
          <a:noFill/>
        </p:spPr>
        <p:txBody>
          <a:bodyPr wrap="square" rtlCol="0">
            <a:spAutoFit/>
          </a:bodyPr>
          <a:lstStyle/>
          <a:p>
            <a:pPr algn="r"/>
            <a:r>
              <a:rPr lang="en-US" altLang="zh-CN" sz="3600" dirty="0">
                <a:latin typeface="Consolas" panose="020B0609020204030204" pitchFamily="49" charset="0"/>
              </a:rPr>
              <a:t>CBSH(ICBS with Heuristics)</a:t>
            </a:r>
            <a:endParaRPr lang="zh-CN" altLang="en-US" sz="3600" dirty="0">
              <a:latin typeface="Consolas" panose="020B0609020204030204" pitchFamily="49" charset="0"/>
            </a:endParaRPr>
          </a:p>
        </p:txBody>
      </p:sp>
      <p:sp>
        <p:nvSpPr>
          <p:cNvPr id="9" name="文本框 8">
            <a:extLst>
              <a:ext uri="{FF2B5EF4-FFF2-40B4-BE49-F238E27FC236}">
                <a16:creationId xmlns:a16="http://schemas.microsoft.com/office/drawing/2014/main" id="{494408DA-68C0-4A88-B636-E8EA2A3C69B7}"/>
              </a:ext>
            </a:extLst>
          </p:cNvPr>
          <p:cNvSpPr txBox="1"/>
          <p:nvPr/>
        </p:nvSpPr>
        <p:spPr>
          <a:xfrm>
            <a:off x="7222062" y="3956354"/>
            <a:ext cx="4516968" cy="1995162"/>
          </a:xfrm>
          <a:prstGeom prst="rect">
            <a:avLst/>
          </a:prstGeom>
          <a:noFill/>
        </p:spPr>
        <p:txBody>
          <a:bodyPr wrap="square" rtlCol="0">
            <a:spAutoFit/>
          </a:bodyPr>
          <a:lstStyle/>
          <a:p>
            <a:pPr marL="285750" indent="-285750">
              <a:lnSpc>
                <a:spcPts val="2500"/>
              </a:lnSpc>
              <a:buFont typeface="Arial" panose="020B0604020202020204" pitchFamily="34" charset="0"/>
              <a:buChar char="•"/>
            </a:pPr>
            <a:r>
              <a:rPr lang="en-US" altLang="zh-CN" dirty="0">
                <a:latin typeface="Consolas" panose="020B0609020204030204" pitchFamily="49" charset="0"/>
              </a:rPr>
              <a:t>MVC(Minimum Vertex Cover)</a:t>
            </a:r>
          </a:p>
          <a:p>
            <a:pPr marL="285750" indent="-285750">
              <a:lnSpc>
                <a:spcPts val="2500"/>
              </a:lnSpc>
              <a:buFont typeface="Arial" panose="020B0604020202020204" pitchFamily="34" charset="0"/>
              <a:buChar char="•"/>
            </a:pPr>
            <a:r>
              <a:rPr lang="en-US" altLang="zh-CN" dirty="0">
                <a:latin typeface="Consolas" panose="020B0609020204030204" pitchFamily="49" charset="0"/>
              </a:rPr>
              <a:t>CG(Conflict Graph)</a:t>
            </a:r>
          </a:p>
          <a:p>
            <a:pPr marL="285750" indent="-285750">
              <a:lnSpc>
                <a:spcPts val="2500"/>
              </a:lnSpc>
              <a:buFont typeface="Arial" panose="020B0604020202020204" pitchFamily="34" charset="0"/>
              <a:buChar char="•"/>
            </a:pPr>
            <a:r>
              <a:rPr lang="en-US" altLang="zh-CN" dirty="0">
                <a:latin typeface="Consolas" panose="020B0609020204030204" pitchFamily="49" charset="0"/>
              </a:rPr>
              <a:t>DG(Pairwise Dependency Graph)</a:t>
            </a:r>
          </a:p>
          <a:p>
            <a:pPr marL="285750" indent="-285750">
              <a:lnSpc>
                <a:spcPts val="2500"/>
              </a:lnSpc>
              <a:buFont typeface="Arial" panose="020B0604020202020204" pitchFamily="34" charset="0"/>
              <a:buChar char="•"/>
            </a:pPr>
            <a:r>
              <a:rPr lang="en-US" altLang="zh-CN" dirty="0">
                <a:latin typeface="Consolas" panose="020B0609020204030204" pitchFamily="49" charset="0"/>
              </a:rPr>
              <a:t>EWMVC(Edge-weighted MVC)</a:t>
            </a:r>
          </a:p>
          <a:p>
            <a:pPr marL="285750" indent="-285750">
              <a:lnSpc>
                <a:spcPts val="2500"/>
              </a:lnSpc>
              <a:buFont typeface="Arial" panose="020B0604020202020204" pitchFamily="34" charset="0"/>
              <a:buChar char="•"/>
            </a:pPr>
            <a:r>
              <a:rPr lang="en-US" altLang="zh-CN" dirty="0">
                <a:latin typeface="Consolas" panose="020B0609020204030204" pitchFamily="49" charset="0"/>
              </a:rPr>
              <a:t>WDG(Weighted DG)</a:t>
            </a:r>
          </a:p>
          <a:p>
            <a:pPr marL="285750" indent="-285750">
              <a:lnSpc>
                <a:spcPts val="2500"/>
              </a:lnSpc>
              <a:buFont typeface="Arial" panose="020B0604020202020204" pitchFamily="34" charset="0"/>
              <a:buChar char="•"/>
            </a:pPr>
            <a:r>
              <a:rPr lang="en-US" altLang="zh-CN" dirty="0">
                <a:latin typeface="Consolas" panose="020B0609020204030204" pitchFamily="49" charset="0"/>
              </a:rPr>
              <a:t>DS(Disjoint Splitting)</a:t>
            </a:r>
          </a:p>
        </p:txBody>
      </p:sp>
      <p:sp>
        <p:nvSpPr>
          <p:cNvPr id="12" name="文本框 11">
            <a:extLst>
              <a:ext uri="{FF2B5EF4-FFF2-40B4-BE49-F238E27FC236}">
                <a16:creationId xmlns:a16="http://schemas.microsoft.com/office/drawing/2014/main" id="{C4C6048A-F29D-4549-9BFA-E4CE09F0A6D1}"/>
              </a:ext>
            </a:extLst>
          </p:cNvPr>
          <p:cNvSpPr txBox="1"/>
          <p:nvPr/>
        </p:nvSpPr>
        <p:spPr>
          <a:xfrm>
            <a:off x="766230" y="2909937"/>
            <a:ext cx="6273800" cy="307777"/>
          </a:xfrm>
          <a:prstGeom prst="rect">
            <a:avLst/>
          </a:prstGeom>
          <a:noFill/>
        </p:spPr>
        <p:txBody>
          <a:bodyPr wrap="square" rtlCol="0">
            <a:spAutoFit/>
          </a:bodyPr>
          <a:lstStyle/>
          <a:p>
            <a:pPr algn="r"/>
            <a:r>
              <a:rPr lang="en-US" altLang="zh-CN" sz="1400" dirty="0">
                <a:latin typeface="Consolas" panose="020B0609020204030204" pitchFamily="49" charset="0"/>
              </a:rPr>
              <a:t>optimal, small scale</a:t>
            </a:r>
            <a:endParaRPr lang="zh-CN" altLang="en-US" sz="1400" dirty="0">
              <a:latin typeface="Consolas" panose="020B0609020204030204" pitchFamily="49" charset="0"/>
            </a:endParaRPr>
          </a:p>
        </p:txBody>
      </p:sp>
      <p:pic>
        <p:nvPicPr>
          <p:cNvPr id="4" name="图片 3">
            <a:extLst>
              <a:ext uri="{FF2B5EF4-FFF2-40B4-BE49-F238E27FC236}">
                <a16:creationId xmlns:a16="http://schemas.microsoft.com/office/drawing/2014/main" id="{3B855DD9-E975-427E-87FE-29C3145EE8E5}"/>
              </a:ext>
            </a:extLst>
          </p:cNvPr>
          <p:cNvPicPr>
            <a:picLocks noChangeAspect="1"/>
          </p:cNvPicPr>
          <p:nvPr/>
        </p:nvPicPr>
        <p:blipFill>
          <a:blip r:embed="rId2"/>
          <a:stretch>
            <a:fillRect/>
          </a:stretch>
        </p:blipFill>
        <p:spPr>
          <a:xfrm>
            <a:off x="7290000" y="1692000"/>
            <a:ext cx="2837933" cy="2016000"/>
          </a:xfrm>
          <a:prstGeom prst="rect">
            <a:avLst/>
          </a:prstGeom>
        </p:spPr>
      </p:pic>
    </p:spTree>
    <p:extLst>
      <p:ext uri="{BB962C8B-B14F-4D97-AF65-F5344CB8AC3E}">
        <p14:creationId xmlns:p14="http://schemas.microsoft.com/office/powerpoint/2010/main" val="1672205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CBSH(ICBS with Heuristics)</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29577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思路</a:t>
                </a:r>
                <a:r>
                  <a:rPr lang="zh-CN" altLang="en-US" dirty="0">
                    <a:latin typeface="Consolas" panose="020B0609020204030204" pitchFamily="49" charset="0"/>
                  </a:rPr>
                  <a:t>：之前提到的</a:t>
                </a:r>
                <a:r>
                  <a:rPr lang="en-US" altLang="zh-CN" dirty="0">
                    <a:latin typeface="Consolas" panose="020B0609020204030204" pitchFamily="49" charset="0"/>
                  </a:rPr>
                  <a:t>CBS</a:t>
                </a:r>
                <a:r>
                  <a:rPr lang="zh-CN" altLang="en-US" dirty="0">
                    <a:latin typeface="Consolas" panose="020B0609020204030204" pitchFamily="49" charset="0"/>
                  </a:rPr>
                  <a:t>及其延伸算法在</a:t>
                </a:r>
                <a:r>
                  <a:rPr lang="en-US" altLang="zh-CN" dirty="0">
                    <a:latin typeface="Consolas" panose="020B0609020204030204" pitchFamily="49" charset="0"/>
                  </a:rPr>
                  <a:t>High Level</a:t>
                </a:r>
                <a:r>
                  <a:rPr lang="zh-CN" altLang="en-US" dirty="0">
                    <a:latin typeface="Consolas" panose="020B0609020204030204" pitchFamily="49" charset="0"/>
                  </a:rPr>
                  <a:t>基本直接使用</a:t>
                </a:r>
                <a:r>
                  <a:rPr lang="en-US" altLang="zh-CN" dirty="0">
                    <a:latin typeface="Consolas" panose="020B0609020204030204" pitchFamily="49" charset="0"/>
                  </a:rPr>
                  <a:t>cost</a:t>
                </a:r>
                <a:r>
                  <a:rPr lang="zh-CN" altLang="en-US" dirty="0">
                    <a:latin typeface="Consolas" panose="020B0609020204030204" pitchFamily="49" charset="0"/>
                  </a:rPr>
                  <a:t>评估一个</a:t>
                </a:r>
                <a:r>
                  <a:rPr lang="en-US" altLang="zh-CN" dirty="0">
                    <a:latin typeface="Consolas" panose="020B0609020204030204" pitchFamily="49" charset="0"/>
                  </a:rPr>
                  <a:t>CT</a:t>
                </a:r>
                <a:r>
                  <a:rPr lang="zh-CN" altLang="en-US" dirty="0">
                    <a:latin typeface="Consolas" panose="020B0609020204030204" pitchFamily="49" charset="0"/>
                  </a:rPr>
                  <a:t>节点</a:t>
                </a:r>
                <a14:m>
                  <m:oMath xmlns:m="http://schemas.openxmlformats.org/officeDocument/2006/math">
                    <m:r>
                      <a:rPr lang="en-US" altLang="zh-CN" b="0" i="1" smtClean="0">
                        <a:latin typeface="Cambria Math" panose="02040503050406030204" pitchFamily="18" charset="0"/>
                      </a:rPr>
                      <m:t>𝑁</m:t>
                    </m:r>
                  </m:oMath>
                </a14:m>
                <a:r>
                  <a:rPr lang="zh-CN" altLang="en-US" dirty="0">
                    <a:latin typeface="Consolas" panose="020B0609020204030204" pitchFamily="49" charset="0"/>
                  </a:rPr>
                  <a:t>。参考</a:t>
                </a:r>
                <a:r>
                  <a:rPr lang="en-US" altLang="zh-CN" dirty="0">
                    <a:latin typeface="Consolas" panose="020B0609020204030204" pitchFamily="49" charset="0"/>
                  </a:rPr>
                  <a:t>A*</a:t>
                </a:r>
                <a:r>
                  <a:rPr lang="zh-CN" altLang="en-US" dirty="0">
                    <a:latin typeface="Consolas" panose="020B0609020204030204" pitchFamily="49" charset="0"/>
                  </a:rPr>
                  <a:t>的思路，评估</a:t>
                </a:r>
                <a14:m>
                  <m:oMath xmlns:m="http://schemas.openxmlformats.org/officeDocument/2006/math">
                    <m:r>
                      <a:rPr lang="en-US" altLang="zh-CN" b="0" i="1" smtClean="0">
                        <a:latin typeface="Cambria Math" panose="02040503050406030204" pitchFamily="18" charset="0"/>
                      </a:rPr>
                      <m:t>𝑁</m:t>
                    </m:r>
                  </m:oMath>
                </a14:m>
                <a:r>
                  <a:rPr lang="zh-CN" altLang="en-US" dirty="0">
                    <a:latin typeface="Consolas" panose="020B0609020204030204" pitchFamily="49" charset="0"/>
                  </a:rPr>
                  <a:t>时应该使用函数</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r>
                      <a:rPr lang="en-US" altLang="zh-CN" b="0" i="1" smtClean="0">
                        <a:latin typeface="Cambria Math" panose="02040503050406030204" pitchFamily="18" charset="0"/>
                      </a:rPr>
                      <m:t>+</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b="0" dirty="0">
                    <a:latin typeface="Consolas" panose="020B0609020204030204" pitchFamily="49" charset="0"/>
                  </a:rPr>
                  <a:t>，其中</a:t>
                </a:r>
                <a14:m>
                  <m:oMath xmlns:m="http://schemas.openxmlformats.org/officeDocument/2006/math">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i="1">
                            <a:latin typeface="Cambria Math" panose="02040503050406030204" pitchFamily="18" charset="0"/>
                          </a:rPr>
                          <m:t>𝑁</m:t>
                        </m:r>
                      </m:e>
                    </m:d>
                  </m:oMath>
                </a14:m>
                <a:r>
                  <a:rPr lang="zh-CN" altLang="en-US" b="0" dirty="0">
                    <a:latin typeface="Consolas" panose="020B0609020204030204" pitchFamily="49" charset="0"/>
                  </a:rPr>
                  <a:t>为</a:t>
                </a:r>
                <a14:m>
                  <m:oMath xmlns:m="http://schemas.openxmlformats.org/officeDocument/2006/math">
                    <m:r>
                      <a:rPr lang="en-US" altLang="zh-CN" b="0" i="1" dirty="0" smtClean="0">
                        <a:latin typeface="Cambria Math" panose="02040503050406030204" pitchFamily="18" charset="0"/>
                      </a:rPr>
                      <m:t>𝑁</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𝑐𝑜𝑠𝑡</m:t>
                    </m:r>
                  </m:oMath>
                </a14:m>
                <a:r>
                  <a:rPr lang="zh-CN" altLang="en-US" b="0" dirty="0">
                    <a:latin typeface="Consolas" panose="020B0609020204030204" pitchFamily="49" charset="0"/>
                  </a:rPr>
                  <a:t>，</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b="0" dirty="0">
                    <a:latin typeface="Consolas" panose="020B0609020204030204" pitchFamily="49" charset="0"/>
                  </a:rPr>
                  <a:t>为启发式函数</a:t>
                </a:r>
                <a:r>
                  <a:rPr lang="zh-CN" altLang="en-US" dirty="0">
                    <a:latin typeface="Consolas" panose="020B0609020204030204" pitchFamily="49" charset="0"/>
                  </a:rPr>
                  <a:t>预测后续的增量。使用</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zh-CN" altLang="en-US" i="1">
                        <a:latin typeface="Cambria Math" panose="02040503050406030204" pitchFamily="18" charset="0"/>
                      </a:rPr>
                      <m:t>来</m:t>
                    </m:r>
                    <m:r>
                      <a:rPr lang="zh-CN" altLang="en-US" i="1" smtClean="0">
                        <a:latin typeface="Cambria Math" panose="02040503050406030204" pitchFamily="18" charset="0"/>
                      </a:rPr>
                      <m:t>评估</m:t>
                    </m:r>
                  </m:oMath>
                </a14:m>
                <a:r>
                  <a:rPr lang="zh-CN" altLang="en-US" b="0" dirty="0">
                    <a:latin typeface="Consolas" panose="020B0609020204030204" pitchFamily="49" charset="0"/>
                  </a:rPr>
                  <a:t>节点能够更明智的选择拓展的</a:t>
                </a:r>
                <a:r>
                  <a:rPr lang="en-US" altLang="zh-CN" b="0" dirty="0">
                    <a:latin typeface="Consolas" panose="020B0609020204030204" pitchFamily="49" charset="0"/>
                  </a:rPr>
                  <a:t>CT</a:t>
                </a:r>
                <a:r>
                  <a:rPr lang="zh-CN" altLang="en-US" b="0" dirty="0">
                    <a:latin typeface="Consolas" panose="020B0609020204030204" pitchFamily="49" charset="0"/>
                  </a:rPr>
                  <a:t>节点。</a:t>
                </a:r>
                <a:endParaRPr lang="en-US" altLang="zh-CN" b="0"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b="0" dirty="0">
                  <a:latin typeface="Consolas" panose="020B0609020204030204" pitchFamily="49" charset="0"/>
                </a:endParaRPr>
              </a:p>
              <a:p>
                <a:pPr marL="285750" indent="-285750">
                  <a:lnSpc>
                    <a:spcPct val="150000"/>
                  </a:lnSpc>
                  <a:buFont typeface="Arial" panose="020B0604020202020204" pitchFamily="34" charset="0"/>
                  <a:buChar char="•"/>
                </a:pPr>
                <a14:m>
                  <m:oMath xmlns:m="http://schemas.openxmlformats.org/officeDocument/2006/math">
                    <m:r>
                      <a:rPr lang="en-US" altLang="zh-CN" b="1" i="1" smtClean="0">
                        <a:latin typeface="Cambria Math" panose="02040503050406030204" pitchFamily="18" charset="0"/>
                      </a:rPr>
                      <m:t>𝒉</m:t>
                    </m:r>
                    <m:r>
                      <a:rPr lang="en-US" altLang="zh-CN" b="1" i="1" smtClean="0">
                        <a:latin typeface="Cambria Math" panose="02040503050406030204" pitchFamily="18" charset="0"/>
                      </a:rPr>
                      <m:t>(</m:t>
                    </m:r>
                    <m:r>
                      <a:rPr lang="en-US" altLang="zh-CN" b="1" i="1" smtClean="0">
                        <a:latin typeface="Cambria Math" panose="02040503050406030204" pitchFamily="18" charset="0"/>
                      </a:rPr>
                      <m:t>𝑵</m:t>
                    </m:r>
                    <m:r>
                      <a:rPr lang="en-US" altLang="zh-CN" b="1" i="1" smtClean="0">
                        <a:latin typeface="Cambria Math" panose="02040503050406030204" pitchFamily="18" charset="0"/>
                      </a:rPr>
                      <m:t>)</m:t>
                    </m:r>
                  </m:oMath>
                </a14:m>
                <a:r>
                  <a:rPr lang="zh-CN" altLang="en-US" b="1" dirty="0">
                    <a:latin typeface="Consolas" panose="020B0609020204030204" pitchFamily="49" charset="0"/>
                  </a:rPr>
                  <a:t>的设计</a:t>
                </a:r>
                <a:r>
                  <a:rPr lang="zh-CN" altLang="en-US" dirty="0">
                    <a:latin typeface="Consolas" panose="020B0609020204030204" pitchFamily="49" charset="0"/>
                  </a:rPr>
                  <a:t>：受</a:t>
                </a:r>
                <a:r>
                  <a:rPr lang="en-US" altLang="zh-CN" dirty="0">
                    <a:latin typeface="Consolas" panose="020B0609020204030204" pitchFamily="49" charset="0"/>
                  </a:rPr>
                  <a:t>ICBS</a:t>
                </a:r>
                <a:r>
                  <a:rPr lang="zh-CN" altLang="en-US" dirty="0">
                    <a:latin typeface="Consolas" panose="020B0609020204030204" pitchFamily="49" charset="0"/>
                  </a:rPr>
                  <a:t>中</a:t>
                </a:r>
                <a:r>
                  <a:rPr lang="en-US" altLang="zh-CN" dirty="0">
                    <a:latin typeface="Consolas" panose="020B0609020204030204" pitchFamily="49" charset="0"/>
                  </a:rPr>
                  <a:t>Cardinal Conflicts</a:t>
                </a:r>
                <a:r>
                  <a:rPr lang="zh-CN" altLang="en-US" dirty="0">
                    <a:latin typeface="Consolas" panose="020B0609020204030204" pitchFamily="49" charset="0"/>
                  </a:rPr>
                  <a:t>的启发，若</a:t>
                </a:r>
                <a14:m>
                  <m:oMath xmlns:m="http://schemas.openxmlformats.org/officeDocument/2006/math">
                    <m:r>
                      <a:rPr lang="en-US" altLang="zh-CN" b="0" i="1" smtClean="0">
                        <a:latin typeface="Cambria Math" panose="02040503050406030204" pitchFamily="18" charset="0"/>
                      </a:rPr>
                      <m:t>𝑁</m:t>
                    </m:r>
                  </m:oMath>
                </a14:m>
                <a:r>
                  <a:rPr lang="zh-CN" altLang="en-US" b="0" dirty="0">
                    <a:latin typeface="Consolas" panose="020B0609020204030204" pitchFamily="49" charset="0"/>
                  </a:rPr>
                  <a:t>中存在这类冲突，那么其子树中的</a:t>
                </a:r>
                <a:r>
                  <a:rPr lang="en-US" altLang="zh-CN" b="0" dirty="0">
                    <a:latin typeface="Consolas" panose="020B0609020204030204" pitchFamily="49" charset="0"/>
                  </a:rPr>
                  <a:t>cost</a:t>
                </a:r>
                <a:r>
                  <a:rPr lang="zh-CN" altLang="en-US" dirty="0">
                    <a:latin typeface="Consolas" panose="020B0609020204030204" pitchFamily="49" charset="0"/>
                  </a:rPr>
                  <a:t>至少都比</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𝑐𝑜𝑠𝑡</m:t>
                    </m:r>
                  </m:oMath>
                </a14:m>
                <a:r>
                  <a:rPr lang="zh-CN" altLang="en-US" b="0" dirty="0">
                    <a:latin typeface="Consolas" panose="020B0609020204030204" pitchFamily="49" charset="0"/>
                  </a:rPr>
                  <a:t>大</a:t>
                </a:r>
                <a:r>
                  <a:rPr lang="en-US" altLang="zh-CN" b="0" dirty="0">
                    <a:latin typeface="Consolas" panose="020B0609020204030204" pitchFamily="49" charset="0"/>
                  </a:rPr>
                  <a:t>1</a:t>
                </a:r>
                <a:r>
                  <a:rPr lang="zh-CN" altLang="en-US" b="0" dirty="0">
                    <a:latin typeface="Consolas" panose="020B0609020204030204" pitchFamily="49" charset="0"/>
                  </a:rPr>
                  <a:t>，那么可得</a:t>
                </a:r>
                <a14:m>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r>
                      <a:rPr lang="en-US" altLang="zh-CN" b="0" i="1" smtClean="0">
                        <a:latin typeface="Cambria Math" panose="02040503050406030204" pitchFamily="18" charset="0"/>
                      </a:rPr>
                      <m:t>≥1</m:t>
                    </m:r>
                  </m:oMath>
                </a14:m>
                <a:r>
                  <a:rPr lang="zh-CN" altLang="en-US" b="0" dirty="0">
                    <a:latin typeface="Consolas" panose="020B0609020204030204" pitchFamily="49" charset="0"/>
                  </a:rPr>
                  <a:t>。继续完善该想法</a:t>
                </a:r>
                <a:r>
                  <a:rPr lang="zh-CN" altLang="en-US" dirty="0">
                    <a:latin typeface="Consolas" panose="020B0609020204030204" pitchFamily="49" charset="0"/>
                  </a:rPr>
                  <a:t>考虑当有多个</a:t>
                </a:r>
                <a:r>
                  <a:rPr lang="en-US" altLang="zh-CN" dirty="0">
                    <a:latin typeface="Consolas" panose="020B0609020204030204" pitchFamily="49" charset="0"/>
                  </a:rPr>
                  <a:t>Cardinal Conflicts</a:t>
                </a:r>
                <a:r>
                  <a:rPr lang="zh-CN" altLang="en-US" dirty="0">
                    <a:latin typeface="Consolas" panose="020B0609020204030204" pitchFamily="49" charset="0"/>
                  </a:rPr>
                  <a:t>时子树中节点的增加情况。</a:t>
                </a:r>
                <a:endParaRPr lang="en-US" altLang="zh-CN" b="0"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2957797"/>
              </a:xfrm>
              <a:prstGeom prst="rect">
                <a:avLst/>
              </a:prstGeom>
              <a:blipFill>
                <a:blip r:embed="rId2"/>
                <a:stretch>
                  <a:fillRect l="-337" r="-2580" b="-22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3321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CG(Conflict Graph)</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37875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思路</a:t>
                </a:r>
                <a:r>
                  <a:rPr lang="zh-CN" altLang="en-US" dirty="0">
                    <a:latin typeface="Consolas" panose="020B0609020204030204" pitchFamily="49" charset="0"/>
                  </a:rPr>
                  <a:t>：为了完善</a:t>
                </a:r>
                <a:r>
                  <a:rPr lang="en-US" altLang="zh-CN" dirty="0">
                    <a:latin typeface="Consolas" panose="020B0609020204030204" pitchFamily="49" charset="0"/>
                  </a:rPr>
                  <a:t>CBSH</a:t>
                </a:r>
                <a:r>
                  <a:rPr lang="zh-CN" altLang="en-US" dirty="0">
                    <a:latin typeface="Consolas" panose="020B0609020204030204" pitchFamily="49" charset="0"/>
                  </a:rPr>
                  <a:t>中</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b="0" dirty="0">
                    <a:latin typeface="Consolas" panose="020B0609020204030204" pitchFamily="49" charset="0"/>
                  </a:rPr>
                  <a:t>值</a:t>
                </a:r>
                <a:r>
                  <a:rPr lang="zh-CN" altLang="en-US" dirty="0">
                    <a:latin typeface="Consolas" panose="020B0609020204030204" pitchFamily="49" charset="0"/>
                  </a:rPr>
                  <a:t>的</a:t>
                </a:r>
                <a:r>
                  <a:rPr lang="zh-CN" altLang="en-US" b="0" dirty="0">
                    <a:latin typeface="Consolas" panose="020B0609020204030204" pitchFamily="49" charset="0"/>
                  </a:rPr>
                  <a:t>设计，需要求出当有多个</a:t>
                </a:r>
                <a:r>
                  <a:rPr lang="en-US" altLang="zh-CN" b="0" dirty="0">
                    <a:latin typeface="Consolas" panose="020B0609020204030204" pitchFamily="49" charset="0"/>
                  </a:rPr>
                  <a:t>Cardinal Conflicts</a:t>
                </a:r>
                <a:r>
                  <a:rPr lang="zh-CN" altLang="en-US" b="0" dirty="0">
                    <a:latin typeface="Consolas" panose="020B0609020204030204" pitchFamily="49" charset="0"/>
                  </a:rPr>
                  <a:t>时</a:t>
                </a:r>
                <a:r>
                  <a:rPr lang="en-US" altLang="zh-CN" b="0" dirty="0">
                    <a:latin typeface="Consolas" panose="020B0609020204030204" pitchFamily="49" charset="0"/>
                  </a:rPr>
                  <a:t>cost</a:t>
                </a:r>
                <a:r>
                  <a:rPr lang="zh-CN" altLang="en-US" b="0" dirty="0">
                    <a:latin typeface="Consolas" panose="020B0609020204030204" pitchFamily="49" charset="0"/>
                  </a:rPr>
                  <a:t>增加的下界。</a:t>
                </a:r>
                <a:endParaRPr lang="en-US" altLang="zh-CN" b="0"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b="1"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定义</a:t>
                </a:r>
                <a:r>
                  <a:rPr lang="zh-CN" altLang="en-US" b="0" dirty="0">
                    <a:latin typeface="Consolas" panose="020B0609020204030204" pitchFamily="49" charset="0"/>
                  </a:rPr>
                  <a:t>：将所有</a:t>
                </a:r>
                <a:r>
                  <a:rPr lang="en-US" altLang="zh-CN" b="0" dirty="0">
                    <a:latin typeface="Consolas" panose="020B0609020204030204" pitchFamily="49" charset="0"/>
                  </a:rPr>
                  <a:t>Cardinal Conflicts</a:t>
                </a:r>
                <a:r>
                  <a:rPr lang="zh-CN" altLang="en-US" b="0" dirty="0">
                    <a:latin typeface="Consolas" panose="020B0609020204030204" pitchFamily="49" charset="0"/>
                  </a:rPr>
                  <a:t>作为边，</a:t>
                </a:r>
                <a:r>
                  <a:rPr lang="en-US" altLang="zh-CN" b="0" dirty="0">
                    <a:latin typeface="Consolas" panose="020B0609020204030204" pitchFamily="49" charset="0"/>
                  </a:rPr>
                  <a:t>agent</a:t>
                </a:r>
                <a:r>
                  <a:rPr lang="zh-CN" altLang="en-US" b="0" dirty="0">
                    <a:latin typeface="Consolas" panose="020B0609020204030204" pitchFamily="49" charset="0"/>
                  </a:rPr>
                  <a:t>作为点建立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𝐶𝐹</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𝐶𝐹</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𝐶𝐹</m:t>
                        </m:r>
                      </m:sub>
                    </m:sSub>
                    <m:r>
                      <a:rPr lang="en-US" altLang="zh-CN" b="0" i="1" smtClean="0">
                        <a:latin typeface="Cambria Math" panose="02040503050406030204" pitchFamily="18" charset="0"/>
                      </a:rPr>
                      <m:t>)</m:t>
                    </m:r>
                  </m:oMath>
                </a14:m>
                <a:r>
                  <a:rPr lang="zh-CN" altLang="en-US" b="0" dirty="0">
                    <a:latin typeface="Consolas" panose="020B0609020204030204" pitchFamily="49" charset="0"/>
                  </a:rPr>
                  <a:t>，即为</a:t>
                </a:r>
                <a:r>
                  <a:rPr lang="en-US" altLang="zh-CN" dirty="0">
                    <a:latin typeface="Consolas" panose="020B0609020204030204" pitchFamily="49" charset="0"/>
                  </a:rPr>
                  <a:t>Conflict Graph</a:t>
                </a:r>
                <a:r>
                  <a:rPr lang="zh-CN" altLang="en-US" dirty="0">
                    <a:latin typeface="Consolas" panose="020B0609020204030204" pitchFamily="49" charset="0"/>
                  </a:rPr>
                  <a:t>。</a:t>
                </a:r>
                <a:endParaRPr lang="en-US" altLang="zh-CN" b="1"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计算</a:t>
                </a:r>
                <a14:m>
                  <m:oMath xmlns:m="http://schemas.openxmlformats.org/officeDocument/2006/math">
                    <m:r>
                      <a:rPr lang="en-US" altLang="zh-CN" b="1" i="1" smtClean="0">
                        <a:latin typeface="Cambria Math" panose="02040503050406030204" pitchFamily="18" charset="0"/>
                      </a:rPr>
                      <m:t>𝒉</m:t>
                    </m:r>
                    <m:r>
                      <a:rPr lang="en-US" altLang="zh-CN" b="1" i="1" smtClean="0">
                        <a:latin typeface="Cambria Math" panose="02040503050406030204" pitchFamily="18" charset="0"/>
                      </a:rPr>
                      <m:t>(</m:t>
                    </m:r>
                    <m:r>
                      <a:rPr lang="en-US" altLang="zh-CN" b="1" i="1" smtClean="0">
                        <a:latin typeface="Cambria Math" panose="02040503050406030204" pitchFamily="18" charset="0"/>
                      </a:rPr>
                      <m:t>𝑵</m:t>
                    </m:r>
                    <m:r>
                      <a:rPr lang="en-US" altLang="zh-CN" b="1" i="1" smtClean="0">
                        <a:latin typeface="Cambria Math" panose="02040503050406030204" pitchFamily="18" charset="0"/>
                      </a:rPr>
                      <m:t>)</m:t>
                    </m:r>
                  </m:oMath>
                </a14:m>
                <a:r>
                  <a:rPr lang="zh-CN" altLang="en-US" dirty="0">
                    <a:latin typeface="Consolas" panose="020B0609020204030204" pitchFamily="49" charset="0"/>
                  </a:rPr>
                  <a:t>：根据</a:t>
                </a:r>
                <a:r>
                  <a:rPr lang="en-US" altLang="zh-CN" dirty="0">
                    <a:latin typeface="Consolas" panose="020B0609020204030204" pitchFamily="49" charset="0"/>
                  </a:rPr>
                  <a:t>CG</a:t>
                </a:r>
                <a:r>
                  <a:rPr lang="zh-CN" altLang="en-US" dirty="0">
                    <a:latin typeface="Consolas" panose="020B0609020204030204" pitchFamily="49" charset="0"/>
                  </a:rPr>
                  <a:t>的定义，可以发现</a:t>
                </a:r>
                <a:r>
                  <a:rPr lang="en-US" altLang="zh-CN" dirty="0">
                    <a:latin typeface="Consolas" panose="020B0609020204030204" pitchFamily="49" charset="0"/>
                  </a:rPr>
                  <a:t>CG</a:t>
                </a:r>
                <a:r>
                  <a:rPr lang="zh-CN" altLang="en-US" dirty="0">
                    <a:latin typeface="Consolas" panose="020B0609020204030204" pitchFamily="49" charset="0"/>
                  </a:rPr>
                  <a:t>上的最小顶点覆盖（</a:t>
                </a:r>
                <a:r>
                  <a:rPr lang="en-US" altLang="zh-CN" dirty="0">
                    <a:latin typeface="Consolas" panose="020B0609020204030204" pitchFamily="49" charset="0"/>
                  </a:rPr>
                  <a:t>Minimum Vertex Cover, MVC</a:t>
                </a:r>
                <a:r>
                  <a:rPr lang="zh-CN" altLang="en-US" dirty="0">
                    <a:latin typeface="Consolas" panose="020B0609020204030204" pitchFamily="49" charset="0"/>
                  </a:rPr>
                  <a:t>）可以作为</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dirty="0">
                    <a:latin typeface="Consolas" panose="020B0609020204030204" pitchFamily="49" charset="0"/>
                  </a:rPr>
                  <a:t>一个比较合理的值。但是</a:t>
                </a:r>
                <a:r>
                  <a:rPr lang="en-US" altLang="zh-CN" dirty="0">
                    <a:latin typeface="Consolas" panose="020B0609020204030204" pitchFamily="49" charset="0"/>
                  </a:rPr>
                  <a:t>MVC</a:t>
                </a:r>
                <a:r>
                  <a:rPr lang="zh-CN" altLang="en-US" dirty="0">
                    <a:latin typeface="Consolas" panose="020B0609020204030204" pitchFamily="49" charset="0"/>
                  </a:rPr>
                  <a:t>是</a:t>
                </a:r>
                <a:r>
                  <a:rPr lang="en-US" altLang="zh-CN" dirty="0">
                    <a:latin typeface="Consolas" panose="020B0609020204030204" pitchFamily="49" charset="0"/>
                  </a:rPr>
                  <a:t>NP-hard</a:t>
                </a:r>
                <a:r>
                  <a:rPr lang="zh-CN" altLang="en-US" dirty="0">
                    <a:latin typeface="Consolas" panose="020B0609020204030204" pitchFamily="49" charset="0"/>
                  </a:rPr>
                  <a:t>的，直接使用</a:t>
                </a:r>
                <a:r>
                  <a:rPr lang="en-US" altLang="zh-CN" dirty="0">
                    <a:latin typeface="Consolas" panose="020B0609020204030204" pitchFamily="49" charset="0"/>
                  </a:rPr>
                  <a:t>MVC</a:t>
                </a:r>
                <a:r>
                  <a:rPr lang="zh-CN" altLang="en-US" dirty="0">
                    <a:latin typeface="Consolas" panose="020B0609020204030204" pitchFamily="49" charset="0"/>
                  </a:rPr>
                  <a:t>求解器时间效率较低。</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优化</a:t>
                </a:r>
                <a:r>
                  <a:rPr lang="zh-CN" altLang="en-US" dirty="0">
                    <a:latin typeface="Consolas" panose="020B0609020204030204" pitchFamily="49" charset="0"/>
                  </a:rPr>
                  <a:t>：当生成</a:t>
                </a:r>
                <a14:m>
                  <m:oMath xmlns:m="http://schemas.openxmlformats.org/officeDocument/2006/math">
                    <m:r>
                      <a:rPr lang="en-US" altLang="zh-CN" b="0" i="1" smtClean="0">
                        <a:latin typeface="Cambria Math" panose="02040503050406030204" pitchFamily="18" charset="0"/>
                      </a:rPr>
                      <m:t>𝑁</m:t>
                    </m:r>
                  </m:oMath>
                </a14:m>
                <a:r>
                  <a:rPr lang="zh-CN" altLang="en-US" dirty="0">
                    <a:latin typeface="Consolas" panose="020B0609020204030204" pitchFamily="49" charset="0"/>
                  </a:rPr>
                  <a:t>时，在其父节点的基础上加入了一条对</a:t>
                </a:r>
                <a:r>
                  <a:rPr lang="en-US" altLang="zh-CN" dirty="0">
                    <a:latin typeface="Consolas" panose="020B0609020204030204" pitchFamily="49" charset="0"/>
                  </a:rPr>
                  <a:t>agent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限制，因此在</a:t>
                </a:r>
                <a:r>
                  <a:rPr lang="en-US" altLang="zh-CN" dirty="0">
                    <a:latin typeface="Consolas" panose="020B0609020204030204" pitchFamily="49" charset="0"/>
                  </a:rPr>
                  <a:t>CG</a:t>
                </a:r>
                <a:r>
                  <a:rPr lang="zh-CN" altLang="en-US" dirty="0">
                    <a:latin typeface="Consolas" panose="020B0609020204030204" pitchFamily="49" charset="0"/>
                  </a:rPr>
                  <a:t>中与其父节点相比只有与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相连的边有可能改变。则</a:t>
                </a:r>
                <a:r>
                  <a:rPr lang="en-US" altLang="zh-CN" dirty="0">
                    <a:latin typeface="Consolas" panose="020B0609020204030204" pitchFamily="49" charset="0"/>
                  </a:rPr>
                  <a:t>MVC</a:t>
                </a:r>
                <a:r>
                  <a:rPr lang="zh-CN" altLang="en-US" dirty="0">
                    <a:latin typeface="Consolas" panose="020B0609020204030204" pitchFamily="49" charset="0"/>
                  </a:rPr>
                  <a:t>的值也最多加</a:t>
                </a:r>
                <a:r>
                  <a:rPr lang="en-US" altLang="zh-CN" dirty="0">
                    <a:latin typeface="Consolas" panose="020B0609020204030204" pitchFamily="49" charset="0"/>
                  </a:rPr>
                  <a:t>1</a:t>
                </a:r>
                <a:r>
                  <a:rPr lang="zh-CN" altLang="en-US" dirty="0">
                    <a:latin typeface="Consolas" panose="020B0609020204030204" pitchFamily="49" charset="0"/>
                  </a:rPr>
                  <a:t>或减</a:t>
                </a:r>
                <a:r>
                  <a:rPr lang="en-US" altLang="zh-CN" dirty="0">
                    <a:latin typeface="Consolas" panose="020B0609020204030204" pitchFamily="49" charset="0"/>
                  </a:rPr>
                  <a:t>1</a:t>
                </a:r>
                <a:r>
                  <a:rPr lang="zh-CN" altLang="en-US" dirty="0">
                    <a:latin typeface="Consolas" panose="020B0609020204030204" pitchFamily="49" charset="0"/>
                  </a:rPr>
                  <a:t>。那么可以使用判定版本的</a:t>
                </a:r>
                <a:r>
                  <a:rPr lang="en-US" altLang="zh-CN" dirty="0">
                    <a:latin typeface="Consolas" panose="020B0609020204030204" pitchFamily="49" charset="0"/>
                  </a:rPr>
                  <a:t>MVC</a:t>
                </a:r>
                <a:r>
                  <a:rPr lang="zh-CN" altLang="en-US" dirty="0">
                    <a:latin typeface="Consolas" panose="020B0609020204030204" pitchFamily="49" charset="0"/>
                  </a:rPr>
                  <a:t>求解器，可以在</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𝑞</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oMath>
                </a14:m>
                <a:r>
                  <a:rPr lang="zh-CN" altLang="en-US" i="0" dirty="0">
                    <a:latin typeface="+mj-lt"/>
                  </a:rPr>
                  <a:t>（</a:t>
                </a:r>
                <a14:m>
                  <m:oMath xmlns:m="http://schemas.openxmlformats.org/officeDocument/2006/math">
                    <m:r>
                      <a:rPr lang="en-US" altLang="zh-CN" i="1" dirty="0" smtClean="0">
                        <a:latin typeface="Cambria Math" panose="02040503050406030204" pitchFamily="18" charset="0"/>
                      </a:rPr>
                      <m:t>𝑞</m:t>
                    </m:r>
                  </m:oMath>
                </a14:m>
                <a:r>
                  <a:rPr lang="zh-CN" altLang="en-US" i="0" dirty="0">
                    <a:latin typeface="+mj-lt"/>
                  </a:rPr>
                  <a:t>为</a:t>
                </a:r>
                <a:r>
                  <a:rPr lang="en-US" altLang="zh-CN" i="0" dirty="0">
                    <a:latin typeface="+mj-lt"/>
                  </a:rPr>
                  <a:t>MVC</a:t>
                </a:r>
                <a:r>
                  <a:rPr lang="zh-CN" altLang="en-US" i="0" dirty="0">
                    <a:latin typeface="+mj-lt"/>
                  </a:rPr>
                  <a:t>的值）时间</a:t>
                </a:r>
                <a:r>
                  <a:rPr lang="zh-CN" altLang="en-US" dirty="0">
                    <a:latin typeface="Consolas" panose="020B0609020204030204" pitchFamily="49" charset="0"/>
                  </a:rPr>
                  <a:t>内得到结果，在效率上进行优化。</a:t>
                </a:r>
                <a:endParaRPr lang="en-US" altLang="zh-CN"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3787575"/>
              </a:xfrm>
              <a:prstGeom prst="rect">
                <a:avLst/>
              </a:prstGeom>
              <a:blipFill>
                <a:blip r:embed="rId2"/>
                <a:stretch>
                  <a:fillRect l="-337" r="-2580" b="-17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1933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DG(Pairwise Dependency Graph)</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2956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Consolas" panose="020B0609020204030204" pitchFamily="49" charset="0"/>
                  </a:rPr>
                  <a:t>CG</a:t>
                </a:r>
                <a:r>
                  <a:rPr lang="zh-CN" altLang="en-US" b="1" dirty="0">
                    <a:latin typeface="Consolas" panose="020B0609020204030204" pitchFamily="49" charset="0"/>
                  </a:rPr>
                  <a:t>的缺点</a:t>
                </a:r>
                <a:r>
                  <a:rPr lang="zh-CN" altLang="en-US" dirty="0">
                    <a:latin typeface="Consolas" panose="020B0609020204030204" pitchFamily="49" charset="0"/>
                  </a:rPr>
                  <a:t>：在计算</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dirty="0">
                    <a:latin typeface="Consolas" panose="020B0609020204030204" pitchFamily="49" charset="0"/>
                  </a:rPr>
                  <a:t>时只考虑了</a:t>
                </a:r>
                <a:r>
                  <a:rPr lang="en-US" altLang="zh-CN" dirty="0">
                    <a:latin typeface="Consolas" panose="020B0609020204030204" pitchFamily="49" charset="0"/>
                  </a:rPr>
                  <a:t>Cardinal Conflicts</a:t>
                </a:r>
                <a:r>
                  <a:rPr lang="zh-CN" altLang="en-US" dirty="0">
                    <a:latin typeface="Consolas" panose="020B0609020204030204" pitchFamily="49" charset="0"/>
                  </a:rPr>
                  <a:t>，实际上有些</a:t>
                </a:r>
                <a:r>
                  <a:rPr lang="en-US" altLang="zh-CN" dirty="0">
                    <a:latin typeface="Consolas" panose="020B0609020204030204" pitchFamily="49" charset="0"/>
                  </a:rPr>
                  <a:t>agent</a:t>
                </a:r>
                <a:r>
                  <a:rPr lang="zh-CN" altLang="en-US" dirty="0">
                    <a:latin typeface="Consolas" panose="020B0609020204030204" pitchFamily="49" charset="0"/>
                  </a:rPr>
                  <a:t>间产生的虽然不是这类冲突，但在</a:t>
                </a:r>
                <a:r>
                  <a:rPr lang="en-US" altLang="zh-CN" dirty="0">
                    <a:latin typeface="Consolas" panose="020B0609020204030204" pitchFamily="49" charset="0"/>
                  </a:rPr>
                  <a:t>cost</a:t>
                </a:r>
                <a:r>
                  <a:rPr lang="zh-CN" altLang="en-US" dirty="0">
                    <a:latin typeface="Consolas" panose="020B0609020204030204" pitchFamily="49" charset="0"/>
                  </a:rPr>
                  <a:t>不变的前提下也无法找到合法的路径，称这样的节点对是</a:t>
                </a:r>
                <a:r>
                  <a:rPr lang="en-US" altLang="zh-CN" dirty="0">
                    <a:latin typeface="Consolas" panose="020B0609020204030204" pitchFamily="49" charset="0"/>
                  </a:rPr>
                  <a:t>dependent</a:t>
                </a:r>
                <a:r>
                  <a:rPr lang="zh-CN" altLang="en-US" dirty="0">
                    <a:latin typeface="Consolas" panose="020B0609020204030204" pitchFamily="49" charset="0"/>
                  </a:rPr>
                  <a:t>的，如下图。</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b="1"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定义</a:t>
                </a:r>
                <a:r>
                  <a:rPr lang="zh-CN" altLang="en-US" dirty="0">
                    <a:latin typeface="Consolas" panose="020B0609020204030204" pitchFamily="49" charset="0"/>
                  </a:rPr>
                  <a:t>：考虑构造更精确的图，同样以</a:t>
                </a:r>
                <a:r>
                  <a:rPr lang="en-US" altLang="zh-CN" dirty="0">
                    <a:latin typeface="Consolas" panose="020B0609020204030204" pitchFamily="49" charset="0"/>
                  </a:rPr>
                  <a:t>agent</a:t>
                </a:r>
                <a:r>
                  <a:rPr lang="zh-CN" altLang="en-US" dirty="0">
                    <a:latin typeface="Consolas" panose="020B0609020204030204" pitchFamily="49" charset="0"/>
                  </a:rPr>
                  <a:t>作为顶点，在</a:t>
                </a:r>
                <a:r>
                  <a:rPr lang="en-US" altLang="zh-CN" dirty="0">
                    <a:latin typeface="Consolas" panose="020B0609020204030204" pitchFamily="49" charset="0"/>
                  </a:rPr>
                  <a:t>dependent</a:t>
                </a:r>
                <a:r>
                  <a:rPr lang="zh-CN" altLang="en-US" dirty="0">
                    <a:latin typeface="Consolas" panose="020B0609020204030204" pitchFamily="49" charset="0"/>
                  </a:rPr>
                  <a:t>的节点对间连边，得到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𝐷</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𝐷</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𝐷</m:t>
                        </m:r>
                      </m:sub>
                    </m:sSub>
                    <m:r>
                      <a:rPr lang="en-US" altLang="zh-CN" b="0" i="1" smtClean="0">
                        <a:latin typeface="Cambria Math" panose="02040503050406030204" pitchFamily="18" charset="0"/>
                      </a:rPr>
                      <m:t>)</m:t>
                    </m:r>
                  </m:oMath>
                </a14:m>
                <a:r>
                  <a:rPr lang="zh-CN" altLang="en-US" dirty="0">
                    <a:latin typeface="Consolas" panose="020B0609020204030204" pitchFamily="49" charset="0"/>
                  </a:rPr>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𝐶𝐹</m:t>
                        </m:r>
                      </m:sub>
                    </m:sSub>
                    <m:r>
                      <a:rPr lang="en-US" altLang="zh-CN" i="1">
                        <a:latin typeface="Cambria Math" panose="02040503050406030204" pitchFamily="18" charset="0"/>
                      </a:rPr>
                      <m:t> </m:t>
                    </m:r>
                  </m:oMath>
                </a14:m>
                <a:r>
                  <a:rPr lang="zh-CN" altLang="en-US" dirty="0">
                    <a:latin typeface="Consolas" panose="020B0609020204030204" pitchFamily="49" charset="0"/>
                  </a:rPr>
                  <a:t>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𝐷</m:t>
                        </m:r>
                      </m:sub>
                    </m:sSub>
                    <m:r>
                      <a:rPr lang="en-US" altLang="zh-CN" i="1">
                        <a:latin typeface="Cambria Math" panose="02040503050406030204" pitchFamily="18" charset="0"/>
                      </a:rPr>
                      <m:t> </m:t>
                    </m:r>
                  </m:oMath>
                </a14:m>
                <a:r>
                  <a:rPr lang="zh-CN" altLang="en-US" dirty="0">
                    <a:latin typeface="Consolas" panose="020B0609020204030204" pitchFamily="49" charset="0"/>
                  </a:rPr>
                  <a:t>的子图），即</a:t>
                </a:r>
                <a:r>
                  <a:rPr lang="en-US" altLang="zh-CN" dirty="0">
                    <a:latin typeface="Consolas" panose="020B0609020204030204" pitchFamily="49" charset="0"/>
                  </a:rPr>
                  <a:t>Pairwise Dependency Graph</a:t>
                </a:r>
                <a:r>
                  <a:rPr lang="zh-CN" altLang="en-US" dirty="0">
                    <a:latin typeface="Consolas" panose="020B0609020204030204" pitchFamily="49" charset="0"/>
                  </a:rPr>
                  <a:t>。用于</a:t>
                </a:r>
                <a:r>
                  <a:rPr lang="en-US" altLang="zh-CN" dirty="0">
                    <a:latin typeface="Consolas" panose="020B0609020204030204" pitchFamily="49" charset="0"/>
                  </a:rPr>
                  <a:t>CG</a:t>
                </a:r>
                <a:r>
                  <a:rPr lang="zh-CN" altLang="en-US" dirty="0">
                    <a:latin typeface="Consolas" panose="020B0609020204030204" pitchFamily="49" charset="0"/>
                  </a:rPr>
                  <a:t>相同的方法作用与</a:t>
                </a:r>
                <a:r>
                  <a:rPr lang="en-US" altLang="zh-CN" dirty="0">
                    <a:latin typeface="Consolas" panose="020B0609020204030204" pitchFamily="49" charset="0"/>
                  </a:rPr>
                  <a:t>DG</a:t>
                </a:r>
                <a:r>
                  <a:rPr lang="zh-CN" altLang="en-US" dirty="0">
                    <a:latin typeface="Consolas" panose="020B0609020204030204" pitchFamily="49" charset="0"/>
                  </a:rPr>
                  <a:t>能得到更精确的</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dirty="0">
                    <a:latin typeface="Consolas" panose="020B0609020204030204" pitchFamily="49" charset="0"/>
                  </a:rPr>
                  <a:t>值。</a:t>
                </a:r>
                <a:endParaRPr lang="en-US" altLang="zh-CN" dirty="0">
                  <a:latin typeface="Consolas" panose="020B0609020204030204" pitchFamily="49" charset="0"/>
                </a:endParaRPr>
              </a:p>
              <a:p>
                <a:pPr>
                  <a:lnSpc>
                    <a:spcPct val="150000"/>
                  </a:lnSpc>
                </a:pPr>
                <a:endParaRPr lang="en-US" altLang="zh-CN"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2956322"/>
              </a:xfrm>
              <a:prstGeom prst="rect">
                <a:avLst/>
              </a:prstGeom>
              <a:blipFill>
                <a:blip r:embed="rId2"/>
                <a:stretch>
                  <a:fillRect l="-337"/>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2E8478CC-5725-49F3-AAEC-9CF716B2B5C6}"/>
              </a:ext>
            </a:extLst>
          </p:cNvPr>
          <p:cNvPicPr>
            <a:picLocks noChangeAspect="1"/>
          </p:cNvPicPr>
          <p:nvPr/>
        </p:nvPicPr>
        <p:blipFill>
          <a:blip r:embed="rId3"/>
          <a:stretch>
            <a:fillRect/>
          </a:stretch>
        </p:blipFill>
        <p:spPr>
          <a:xfrm>
            <a:off x="4965700" y="3881967"/>
            <a:ext cx="6637867" cy="1869821"/>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70491AE-0A81-4BDB-917B-DBB455310622}"/>
                  </a:ext>
                </a:extLst>
              </p:cNvPr>
              <p:cNvSpPr txBox="1"/>
              <p:nvPr/>
            </p:nvSpPr>
            <p:spPr>
              <a:xfrm>
                <a:off x="520700" y="3881967"/>
                <a:ext cx="4660900" cy="25408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Consolas" panose="020B0609020204030204" pitchFamily="49" charset="0"/>
                  </a:rPr>
                  <a:t>DG</a:t>
                </a:r>
                <a:r>
                  <a:rPr lang="zh-CN" altLang="en-US" b="1" dirty="0">
                    <a:latin typeface="Consolas" panose="020B0609020204030204" pitchFamily="49" charset="0"/>
                  </a:rPr>
                  <a:t>构建方法</a:t>
                </a:r>
                <a:r>
                  <a:rPr lang="zh-CN" altLang="en-US" dirty="0">
                    <a:latin typeface="Consolas" panose="020B0609020204030204" pitchFamily="49" charset="0"/>
                  </a:rPr>
                  <a:t>：首先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𝐶𝐹</m:t>
                        </m:r>
                      </m:sub>
                    </m:sSub>
                  </m:oMath>
                </a14:m>
                <a:r>
                  <a:rPr lang="zh-CN" altLang="en-US" dirty="0">
                    <a:latin typeface="Consolas" panose="020B0609020204030204" pitchFamily="49" charset="0"/>
                  </a:rPr>
                  <a:t>中的边可以直接加入。其他情况则需判断两个节点是否是</a:t>
                </a:r>
                <a:r>
                  <a:rPr lang="en-US" altLang="zh-CN" dirty="0">
                    <a:latin typeface="Consolas" panose="020B0609020204030204" pitchFamily="49" charset="0"/>
                  </a:rPr>
                  <a:t>dependent</a:t>
                </a:r>
                <a:r>
                  <a:rPr lang="zh-CN" altLang="en-US" dirty="0">
                    <a:latin typeface="Consolas" panose="020B0609020204030204" pitchFamily="49" charset="0"/>
                  </a:rPr>
                  <a:t>的。用</a:t>
                </a:r>
                <a:r>
                  <a:rPr lang="en-US" altLang="zh-CN" dirty="0">
                    <a:latin typeface="Consolas" panose="020B0609020204030204" pitchFamily="49" charset="0"/>
                  </a:rPr>
                  <a:t>MDD</a:t>
                </a:r>
                <a:r>
                  <a:rPr lang="zh-CN" altLang="en-US" dirty="0">
                    <a:latin typeface="Consolas" panose="020B0609020204030204" pitchFamily="49" charset="0"/>
                  </a:rPr>
                  <a:t>结构辅助，合并两个节点的</a:t>
                </a:r>
                <a:r>
                  <a:rPr lang="en-US" altLang="zh-CN" dirty="0">
                    <a:latin typeface="Consolas" panose="020B0609020204030204" pitchFamily="49" charset="0"/>
                  </a:rPr>
                  <a:t>MDD</a:t>
                </a:r>
                <a:r>
                  <a:rPr lang="zh-CN" altLang="en-US" dirty="0">
                    <a:latin typeface="Consolas" panose="020B0609020204030204" pitchFamily="49" charset="0"/>
                  </a:rPr>
                  <a:t>，查看是否有能到达目标节点且没有冲突的路径即可。</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latin typeface="Consolas" panose="020B0609020204030204" pitchFamily="49" charset="0"/>
                </a:endParaRPr>
              </a:p>
            </p:txBody>
          </p:sp>
        </mc:Choice>
        <mc:Fallback xmlns="">
          <p:sp>
            <p:nvSpPr>
              <p:cNvPr id="10" name="文本框 9">
                <a:extLst>
                  <a:ext uri="{FF2B5EF4-FFF2-40B4-BE49-F238E27FC236}">
                    <a16:creationId xmlns:a16="http://schemas.microsoft.com/office/drawing/2014/main" id="{070491AE-0A81-4BDB-917B-DBB455310622}"/>
                  </a:ext>
                </a:extLst>
              </p:cNvPr>
              <p:cNvSpPr txBox="1">
                <a:spLocks noRot="1" noChangeAspect="1" noMove="1" noResize="1" noEditPoints="1" noAdjustHandles="1" noChangeArrowheads="1" noChangeShapeType="1" noTextEdit="1"/>
              </p:cNvSpPr>
              <p:nvPr/>
            </p:nvSpPr>
            <p:spPr>
              <a:xfrm>
                <a:off x="520700" y="3881967"/>
                <a:ext cx="4660900" cy="2540824"/>
              </a:xfrm>
              <a:prstGeom prst="rect">
                <a:avLst/>
              </a:prstGeom>
              <a:blipFill>
                <a:blip r:embed="rId4"/>
                <a:stretch>
                  <a:fillRect l="-7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8410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WDG(Weighted Pairwise Dependency Graph)</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46173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Consolas" panose="020B0609020204030204" pitchFamily="49" charset="0"/>
                  </a:rPr>
                  <a:t>DG</a:t>
                </a:r>
                <a:r>
                  <a:rPr lang="zh-CN" altLang="en-US" b="1" dirty="0">
                    <a:latin typeface="Consolas" panose="020B0609020204030204" pitchFamily="49" charset="0"/>
                  </a:rPr>
                  <a:t>的缺点</a:t>
                </a:r>
                <a:r>
                  <a:rPr lang="zh-CN" altLang="en-US" dirty="0">
                    <a:latin typeface="Consolas" panose="020B0609020204030204" pitchFamily="49" charset="0"/>
                  </a:rPr>
                  <a:t>：对于</a:t>
                </a:r>
                <a:r>
                  <a:rPr lang="en-US" altLang="zh-CN" dirty="0">
                    <a:latin typeface="Consolas" panose="020B0609020204030204" pitchFamily="49" charset="0"/>
                  </a:rPr>
                  <a:t>dependent</a:t>
                </a:r>
                <a:r>
                  <a:rPr lang="zh-CN" altLang="en-US" dirty="0">
                    <a:latin typeface="Consolas" panose="020B0609020204030204" pitchFamily="49" charset="0"/>
                  </a:rPr>
                  <a:t>的</a:t>
                </a:r>
                <a:r>
                  <a:rPr lang="en-US" altLang="zh-CN" dirty="0">
                    <a:latin typeface="Consolas" panose="020B0609020204030204" pitchFamily="49" charset="0"/>
                  </a:rPr>
                  <a:t>agent</a:t>
                </a:r>
                <a:r>
                  <a:rPr lang="zh-CN" altLang="en-US" dirty="0">
                    <a:latin typeface="Consolas" panose="020B0609020204030204" pitchFamily="49" charset="0"/>
                  </a:rPr>
                  <a:t>对会让</a:t>
                </a:r>
                <a:r>
                  <a:rPr lang="en-US" altLang="zh-CN" dirty="0">
                    <a:latin typeface="Consolas" panose="020B0609020204030204" pitchFamily="49" charset="0"/>
                  </a:rPr>
                  <a:t>cost</a:t>
                </a:r>
                <a:r>
                  <a:rPr lang="zh-CN" altLang="en-US" dirty="0">
                    <a:latin typeface="Consolas" panose="020B0609020204030204" pitchFamily="49" charset="0"/>
                  </a:rPr>
                  <a:t>增加，但是在之前的研究中都默认只增加</a:t>
                </a:r>
                <a:r>
                  <a:rPr lang="en-US" altLang="zh-CN" dirty="0">
                    <a:latin typeface="Consolas" panose="020B0609020204030204" pitchFamily="49" charset="0"/>
                  </a:rPr>
                  <a:t>1</a:t>
                </a:r>
                <a:r>
                  <a:rPr lang="zh-CN" altLang="en-US" dirty="0">
                    <a:latin typeface="Consolas" panose="020B0609020204030204" pitchFamily="49" charset="0"/>
                  </a:rPr>
                  <a:t>，这只是增加的下界，因此可以继续挖掘信息，得到更精确的下界，使得选择的</a:t>
                </a:r>
                <a:r>
                  <a:rPr lang="en-US" altLang="zh-CN" dirty="0">
                    <a:latin typeface="Consolas" panose="020B0609020204030204" pitchFamily="49" charset="0"/>
                  </a:rPr>
                  <a:t>CT</a:t>
                </a:r>
                <a:r>
                  <a:rPr lang="zh-CN" altLang="en-US" dirty="0">
                    <a:latin typeface="Consolas" panose="020B0609020204030204" pitchFamily="49" charset="0"/>
                  </a:rPr>
                  <a:t>节点更明智。</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定义</a:t>
                </a:r>
                <a:r>
                  <a:rPr lang="zh-CN" altLang="en-US" dirty="0">
                    <a:latin typeface="Consolas" panose="020B0609020204030204" pitchFamily="49" charset="0"/>
                  </a:rPr>
                  <a:t>：给</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𝐷</m:t>
                        </m:r>
                      </m:sub>
                    </m:sSub>
                  </m:oMath>
                </a14:m>
                <a:r>
                  <a:rPr lang="zh-CN" altLang="en-US" dirty="0">
                    <a:latin typeface="Consolas" panose="020B0609020204030204" pitchFamily="49" charset="0"/>
                  </a:rPr>
                  <a:t>中的边增加边权表示这对</a:t>
                </a:r>
                <a:r>
                  <a:rPr lang="en-US" altLang="zh-CN" dirty="0">
                    <a:latin typeface="Consolas" panose="020B0609020204030204" pitchFamily="49" charset="0"/>
                  </a:rPr>
                  <a:t>agent</a:t>
                </a:r>
                <a:r>
                  <a:rPr lang="zh-CN" altLang="en-US" dirty="0">
                    <a:latin typeface="Consolas" panose="020B0609020204030204" pitchFamily="49" charset="0"/>
                  </a:rPr>
                  <a:t>找到合法路径至少增加的</a:t>
                </a:r>
                <a:r>
                  <a:rPr lang="en-US" altLang="zh-CN" dirty="0">
                    <a:latin typeface="Consolas" panose="020B0609020204030204" pitchFamily="49" charset="0"/>
                  </a:rPr>
                  <a:t>cost</a:t>
                </a:r>
                <a:r>
                  <a:rPr lang="zh-CN" altLang="en-US" dirty="0">
                    <a:latin typeface="Consolas" panose="020B0609020204030204" pitchFamily="49" charset="0"/>
                  </a:rPr>
                  <a:t>，得到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𝑊𝐷</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𝐷</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𝐷</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𝐷</m:t>
                        </m:r>
                      </m:sub>
                    </m:sSub>
                    <m:r>
                      <a:rPr lang="en-US" altLang="zh-CN" b="0" i="1" smtClean="0">
                        <a:latin typeface="Cambria Math" panose="02040503050406030204" pitchFamily="18" charset="0"/>
                      </a:rPr>
                      <m:t>)</m:t>
                    </m:r>
                  </m:oMath>
                </a14:m>
                <a:r>
                  <a:rPr lang="zh-CN" altLang="en-US" dirty="0">
                    <a:latin typeface="Consolas" panose="020B0609020204030204" pitchFamily="49" charset="0"/>
                  </a:rPr>
                  <a:t>。然后使用带权最小点覆盖（</a:t>
                </a:r>
                <a:r>
                  <a:rPr lang="en-US" altLang="zh-CN" dirty="0">
                    <a:latin typeface="Consolas" panose="020B0609020204030204" pitchFamily="49" charset="0"/>
                  </a:rPr>
                  <a:t>Edge-weighted Minimum Vertex Cover, EWMVC</a:t>
                </a:r>
                <a:r>
                  <a:rPr lang="zh-CN" altLang="en-US" dirty="0">
                    <a:latin typeface="Consolas" panose="020B0609020204030204" pitchFamily="49" charset="0"/>
                  </a:rPr>
                  <a:t>）作为</a:t>
                </a:r>
                <a14:m>
                  <m:oMath xmlns:m="http://schemas.openxmlformats.org/officeDocument/2006/math">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oMath>
                </a14:m>
                <a:r>
                  <a:rPr lang="zh-CN" altLang="en-US" b="0" dirty="0">
                    <a:latin typeface="Consolas" panose="020B0609020204030204" pitchFamily="49" charset="0"/>
                  </a:rPr>
                  <a:t>值。</a:t>
                </a:r>
                <a:r>
                  <a:rPr lang="en-US" altLang="zh-CN" b="0" dirty="0">
                    <a:latin typeface="Consolas" panose="020B0609020204030204" pitchFamily="49" charset="0"/>
                  </a:rPr>
                  <a:t>EWMVC</a:t>
                </a:r>
                <a:r>
                  <a:rPr lang="zh-CN" altLang="en-US" dirty="0">
                    <a:latin typeface="Consolas" panose="020B0609020204030204" pitchFamily="49" charset="0"/>
                  </a:rPr>
                  <a:t>是</a:t>
                </a:r>
                <a:r>
                  <a:rPr lang="en-US" altLang="zh-CN" dirty="0">
                    <a:latin typeface="Consolas" panose="020B0609020204030204" pitchFamily="49" charset="0"/>
                  </a:rPr>
                  <a:t>NP-hard</a:t>
                </a:r>
                <a:r>
                  <a:rPr lang="zh-CN" altLang="en-US" dirty="0">
                    <a:latin typeface="Consolas" panose="020B0609020204030204" pitchFamily="49" charset="0"/>
                  </a:rPr>
                  <a:t>问题，</a:t>
                </a:r>
                <a:r>
                  <a:rPr lang="zh-CN" altLang="en-US" b="0" dirty="0">
                    <a:latin typeface="Consolas" panose="020B0609020204030204" pitchFamily="49" charset="0"/>
                  </a:rPr>
                  <a:t>使用分支界限算法进行求解。</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en-US" altLang="zh-CN" b="1" i="0" dirty="0">
                    <a:latin typeface="Consolas" panose="020B0609020204030204" pitchFamily="49" charset="0"/>
                  </a:rPr>
                  <a:t>WDG</a:t>
                </a:r>
                <a:r>
                  <a:rPr lang="zh-CN" altLang="en-US" b="1" i="0" dirty="0">
                    <a:latin typeface="Consolas" panose="020B0609020204030204" pitchFamily="49" charset="0"/>
                  </a:rPr>
                  <a:t>构建方法</a:t>
                </a:r>
                <a:r>
                  <a:rPr lang="zh-CN" altLang="en-US" dirty="0">
                    <a:latin typeface="Consolas" panose="020B0609020204030204" pitchFamily="49" charset="0"/>
                  </a:rPr>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𝐷</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𝐷</m:t>
                        </m:r>
                      </m:sub>
                    </m:sSub>
                  </m:oMath>
                </a14:m>
                <a:r>
                  <a:rPr lang="zh-CN" altLang="en-US" dirty="0">
                    <a:latin typeface="Consolas" panose="020B0609020204030204" pitchFamily="49" charset="0"/>
                  </a:rPr>
                  <a:t>与</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𝐷</m:t>
                        </m:r>
                      </m:sub>
                    </m:sSub>
                  </m:oMath>
                </a14:m>
                <a:r>
                  <a:rPr lang="zh-CN" altLang="en-US" dirty="0">
                    <a:latin typeface="Consolas" panose="020B0609020204030204" pitchFamily="49" charset="0"/>
                  </a:rPr>
                  <a:t>中的相同，只需考虑如何计算边权。这也可以视为一个只有两个</a:t>
                </a:r>
                <a:r>
                  <a:rPr lang="en-US" altLang="zh-CN" dirty="0">
                    <a:latin typeface="Consolas" panose="020B0609020204030204" pitchFamily="49" charset="0"/>
                  </a:rPr>
                  <a:t>agent</a:t>
                </a:r>
                <a:r>
                  <a:rPr lang="zh-CN" altLang="en-US" dirty="0">
                    <a:latin typeface="Consolas" panose="020B0609020204030204" pitchFamily="49" charset="0"/>
                  </a:rPr>
                  <a:t>的带约束的</a:t>
                </a:r>
                <a:r>
                  <a:rPr lang="en-US" altLang="zh-CN" dirty="0">
                    <a:latin typeface="Consolas" panose="020B0609020204030204" pitchFamily="49" charset="0"/>
                  </a:rPr>
                  <a:t>MAPF</a:t>
                </a:r>
                <a:r>
                  <a:rPr lang="zh-CN" altLang="en-US" dirty="0">
                    <a:latin typeface="Consolas" panose="020B0609020204030204" pitchFamily="49" charset="0"/>
                  </a:rPr>
                  <a:t>问题，使用</a:t>
                </a:r>
                <a:r>
                  <a:rPr lang="en-US" altLang="zh-CN" dirty="0">
                    <a:latin typeface="Consolas" panose="020B0609020204030204" pitchFamily="49" charset="0"/>
                  </a:rPr>
                  <a:t>CBSH</a:t>
                </a:r>
                <a:r>
                  <a:rPr lang="zh-CN" altLang="en-US" dirty="0">
                    <a:latin typeface="Consolas" panose="020B0609020204030204" pitchFamily="49" charset="0"/>
                  </a:rPr>
                  <a:t>算法进行求解。求解时，根据</a:t>
                </a:r>
                <a:r>
                  <a:rPr lang="en-US" altLang="zh-CN" dirty="0">
                    <a:latin typeface="Consolas" panose="020B0609020204030204" pitchFamily="49" charset="0"/>
                  </a:rPr>
                  <a:t>dependent</a:t>
                </a:r>
                <a:r>
                  <a:rPr lang="zh-CN" altLang="en-US" dirty="0">
                    <a:latin typeface="Consolas" panose="020B0609020204030204" pitchFamily="49" charset="0"/>
                  </a:rPr>
                  <a:t>的性质，可以将根节点的</a:t>
                </a:r>
                <a14:m>
                  <m:oMath xmlns:m="http://schemas.openxmlformats.org/officeDocument/2006/math">
                    <m:r>
                      <a:rPr lang="en-US" altLang="zh-CN" b="0" i="1" smtClean="0">
                        <a:latin typeface="Cambria Math" panose="02040503050406030204" pitchFamily="18" charset="0"/>
                      </a:rPr>
                      <m:t>h</m:t>
                    </m:r>
                  </m:oMath>
                </a14:m>
                <a:r>
                  <a:rPr lang="zh-CN" altLang="en-US" dirty="0">
                    <a:latin typeface="Consolas" panose="020B0609020204030204" pitchFamily="49" charset="0"/>
                  </a:rPr>
                  <a:t>值设置为</a:t>
                </a:r>
                <a:r>
                  <a:rPr lang="en-US" altLang="zh-CN" dirty="0">
                    <a:latin typeface="Consolas" panose="020B0609020204030204" pitchFamily="49" charset="0"/>
                  </a:rPr>
                  <a:t>1</a:t>
                </a:r>
                <a:r>
                  <a:rPr lang="zh-CN" altLang="en-US" dirty="0">
                    <a:latin typeface="Consolas" panose="020B0609020204030204" pitchFamily="49" charset="0"/>
                  </a:rPr>
                  <a:t>来加速求解。</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优化</a:t>
                </a:r>
                <a:r>
                  <a:rPr lang="zh-CN" altLang="en-US" dirty="0">
                    <a:latin typeface="Consolas" panose="020B0609020204030204" pitchFamily="49" charset="0"/>
                  </a:rPr>
                  <a:t>：由于</a:t>
                </a:r>
                <a14:m>
                  <m:oMath xmlns:m="http://schemas.openxmlformats.org/officeDocument/2006/math">
                    <m:r>
                      <a:rPr lang="en-US" altLang="zh-CN" b="0" i="1" smtClean="0">
                        <a:latin typeface="Cambria Math" panose="02040503050406030204" pitchFamily="18" charset="0"/>
                      </a:rPr>
                      <m:t>h</m:t>
                    </m:r>
                  </m:oMath>
                </a14:m>
                <a:r>
                  <a:rPr lang="zh-CN" altLang="en-US" dirty="0">
                    <a:latin typeface="Consolas" panose="020B0609020204030204" pitchFamily="49" charset="0"/>
                  </a:rPr>
                  <a:t>值计算的开销较大，在新建一个</a:t>
                </a:r>
                <a:r>
                  <a:rPr lang="en-US" altLang="zh-CN" dirty="0">
                    <a:latin typeface="Consolas" panose="020B0609020204030204" pitchFamily="49" charset="0"/>
                  </a:rPr>
                  <a:t>CT</a:t>
                </a:r>
                <a:r>
                  <a:rPr lang="zh-CN" altLang="en-US" dirty="0">
                    <a:latin typeface="Consolas" panose="020B0609020204030204" pitchFamily="49" charset="0"/>
                  </a:rPr>
                  <a:t>节点</a:t>
                </a:r>
                <a14:m>
                  <m:oMath xmlns:m="http://schemas.openxmlformats.org/officeDocument/2006/math">
                    <m:r>
                      <a:rPr lang="en-US" altLang="zh-CN" b="0" i="1" smtClean="0">
                        <a:latin typeface="Cambria Math" panose="02040503050406030204" pitchFamily="18" charset="0"/>
                      </a:rPr>
                      <m:t>𝑁</m:t>
                    </m:r>
                  </m:oMath>
                </a14:m>
                <a:r>
                  <a:rPr lang="zh-CN" altLang="en-US" dirty="0">
                    <a:latin typeface="Consolas" panose="020B0609020204030204" pitchFamily="49" charset="0"/>
                  </a:rPr>
                  <a:t>时可以先快速预估一个值</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r>
                      <a:rPr lang="en-US" altLang="zh-CN" b="0" i="1" smtClean="0">
                        <a:latin typeface="Cambria Math" panose="02040503050406030204" pitchFamily="18" charset="0"/>
                      </a:rPr>
                      <m:t>≤</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dirty="0">
                    <a:latin typeface="Consolas" panose="020B0609020204030204" pitchFamily="49" charset="0"/>
                  </a:rPr>
                  <a:t>，并放入</a:t>
                </a:r>
                <a:r>
                  <a:rPr lang="en-US" altLang="zh-CN" dirty="0">
                    <a:latin typeface="Consolas" panose="020B0609020204030204" pitchFamily="49" charset="0"/>
                  </a:rPr>
                  <a:t>OPEN</a:t>
                </a:r>
                <a:r>
                  <a:rPr lang="zh-CN" altLang="en-US" dirty="0">
                    <a:latin typeface="Consolas" panose="020B0609020204030204" pitchFamily="49" charset="0"/>
                  </a:rPr>
                  <a:t>队列，当取出时再计算实际值</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dirty="0">
                    <a:latin typeface="Consolas" panose="020B0609020204030204" pitchFamily="49" charset="0"/>
                  </a:rPr>
                  <a:t>。</a:t>
                </a:r>
                <a:endParaRPr lang="en-US" altLang="zh-CN"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4617354"/>
              </a:xfrm>
              <a:prstGeom prst="rect">
                <a:avLst/>
              </a:prstGeom>
              <a:blipFill>
                <a:blip r:embed="rId2"/>
                <a:stretch>
                  <a:fillRect l="-337" r="-505" b="-13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0153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DS(Disjoint Splitting)</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47140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Consolas" panose="020B0609020204030204" pitchFamily="49" charset="0"/>
                  </a:rPr>
                  <a:t>CBSH</a:t>
                </a:r>
                <a:r>
                  <a:rPr lang="zh-CN" altLang="en-US" b="1" dirty="0">
                    <a:latin typeface="Consolas" panose="020B0609020204030204" pitchFamily="49" charset="0"/>
                  </a:rPr>
                  <a:t>的缺点</a:t>
                </a:r>
                <a:r>
                  <a:rPr lang="zh-CN" altLang="en-US" dirty="0">
                    <a:latin typeface="Consolas" panose="020B0609020204030204" pitchFamily="49" charset="0"/>
                  </a:rPr>
                  <a:t>：在</a:t>
                </a:r>
                <a:r>
                  <a:rPr lang="en-US" altLang="zh-CN" dirty="0">
                    <a:latin typeface="Consolas" panose="020B0609020204030204" pitchFamily="49" charset="0"/>
                  </a:rPr>
                  <a:t>High Level</a:t>
                </a:r>
                <a:r>
                  <a:rPr lang="zh-CN" altLang="en-US" dirty="0">
                    <a:latin typeface="Consolas" panose="020B0609020204030204" pitchFamily="49" charset="0"/>
                  </a:rPr>
                  <a:t>对</a:t>
                </a:r>
                <a:r>
                  <a:rPr lang="en-US" altLang="zh-CN" dirty="0">
                    <a:latin typeface="Consolas" panose="020B0609020204030204" pitchFamily="49" charset="0"/>
                  </a:rPr>
                  <a:t>CT</a:t>
                </a:r>
                <a:r>
                  <a:rPr lang="zh-CN" altLang="en-US" dirty="0">
                    <a:latin typeface="Consolas" panose="020B0609020204030204" pitchFamily="49" charset="0"/>
                  </a:rPr>
                  <a:t>节点根据冲突进行拓展时保证了该冲突不再出现，但是两个子节点可能包含相同的解，导致大量的重复搜索，称这种拓展是</a:t>
                </a:r>
                <a:r>
                  <a:rPr lang="en-US" altLang="zh-CN" dirty="0">
                    <a:latin typeface="Consolas" panose="020B0609020204030204" pitchFamily="49" charset="0"/>
                  </a:rPr>
                  <a:t>non-disjoint splitting</a:t>
                </a:r>
                <a:r>
                  <a:rPr lang="zh-CN" altLang="en-US" dirty="0">
                    <a:latin typeface="Consolas" panose="020B0609020204030204" pitchFamily="49" charset="0"/>
                  </a:rPr>
                  <a:t>的。</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定义</a:t>
                </a:r>
                <a:r>
                  <a:rPr lang="zh-CN" altLang="en-US" dirty="0">
                    <a:latin typeface="Consolas" panose="020B0609020204030204" pitchFamily="49" charset="0"/>
                  </a:rPr>
                  <a:t>：若从一个</a:t>
                </a:r>
                <a:r>
                  <a:rPr lang="en-US" altLang="zh-CN" dirty="0">
                    <a:latin typeface="Consolas" panose="020B0609020204030204" pitchFamily="49" charset="0"/>
                  </a:rPr>
                  <a:t>CT</a:t>
                </a:r>
                <a:r>
                  <a:rPr lang="zh-CN" altLang="en-US" dirty="0">
                    <a:latin typeface="Consolas" panose="020B0609020204030204" pitchFamily="49" charset="0"/>
                  </a:rPr>
                  <a:t>节点拓展出的子树满足没有相同的解，则称这种拓展是</a:t>
                </a:r>
                <a:r>
                  <a:rPr lang="en-US" altLang="zh-CN" dirty="0">
                    <a:latin typeface="Consolas" panose="020B0609020204030204" pitchFamily="49" charset="0"/>
                  </a:rPr>
                  <a:t>disjoint splitting</a:t>
                </a:r>
                <a:r>
                  <a:rPr lang="zh-CN" altLang="en-US" dirty="0">
                    <a:latin typeface="Consolas" panose="020B0609020204030204" pitchFamily="49" charset="0"/>
                  </a:rPr>
                  <a:t>的。考虑对拓展时加入的约束进行修改。新加入正约束（</a:t>
                </a:r>
                <a:r>
                  <a:rPr lang="en-US" altLang="zh-CN" dirty="0">
                    <a:latin typeface="Consolas" panose="020B0609020204030204" pitchFamily="49" charset="0"/>
                  </a:rPr>
                  <a:t>positive constraint</a:t>
                </a:r>
                <a:r>
                  <a:rPr lang="zh-CN" altLang="en-US" dirty="0">
                    <a:latin typeface="Consolas" panose="020B0609020204030204" pitchFamily="49" charset="0"/>
                  </a:rPr>
                  <a:t>）</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oMath>
                </a14:m>
                <a:r>
                  <a:rPr lang="zh-CN" altLang="en-US" dirty="0">
                    <a:latin typeface="Consolas" panose="020B0609020204030204" pitchFamily="49" charset="0"/>
                  </a:rPr>
                  <a:t>表示强制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在时刻</a:t>
                </a:r>
                <a14:m>
                  <m:oMath xmlns:m="http://schemas.openxmlformats.org/officeDocument/2006/math">
                    <m:r>
                      <a:rPr lang="en-US" altLang="zh-CN" b="0" i="1" smtClean="0">
                        <a:latin typeface="Cambria Math" panose="02040503050406030204" pitchFamily="18" charset="0"/>
                      </a:rPr>
                      <m:t>𝑡</m:t>
                    </m:r>
                    <m:r>
                      <a:rPr lang="zh-CN" altLang="en-US" i="1">
                        <a:latin typeface="Cambria Math" panose="02040503050406030204" pitchFamily="18" charset="0"/>
                      </a:rPr>
                      <m:t>处于</m:t>
                    </m:r>
                    <m:r>
                      <a:rPr lang="zh-CN" altLang="en-US" i="1" smtClean="0">
                        <a:latin typeface="Cambria Math" panose="02040503050406030204" pitchFamily="18" charset="0"/>
                      </a:rPr>
                      <m:t>节点</m:t>
                    </m:r>
                    <m:r>
                      <a:rPr lang="en-US" altLang="zh-CN" b="0" i="1" smtClean="0">
                        <a:latin typeface="Cambria Math" panose="02040503050406030204" pitchFamily="18" charset="0"/>
                      </a:rPr>
                      <m:t>𝑣</m:t>
                    </m:r>
                    <m:r>
                      <a:rPr lang="zh-CN" altLang="en-US" i="1">
                        <a:latin typeface="Cambria Math" panose="02040503050406030204" pitchFamily="18" charset="0"/>
                      </a:rPr>
                      <m:t>。</m:t>
                    </m:r>
                  </m:oMath>
                </a14:m>
                <a:r>
                  <a:rPr lang="zh-CN" altLang="en-US" dirty="0">
                    <a:latin typeface="Consolas" panose="020B0609020204030204" pitchFamily="49" charset="0"/>
                  </a:rPr>
                  <a:t>原本</a:t>
                </a:r>
                <a:r>
                  <a:rPr lang="en-US" altLang="zh-CN" dirty="0">
                    <a:latin typeface="Consolas" panose="020B0609020204030204" pitchFamily="49" charset="0"/>
                  </a:rPr>
                  <a:t>CBSH</a:t>
                </a:r>
                <a:r>
                  <a:rPr lang="zh-CN" altLang="en-US" dirty="0">
                    <a:latin typeface="Consolas" panose="020B0609020204030204" pitchFamily="49" charset="0"/>
                  </a:rPr>
                  <a:t>中禁止类约束视为负约束（</a:t>
                </a:r>
                <a:r>
                  <a:rPr lang="en-US" altLang="zh-CN" dirty="0">
                    <a:latin typeface="Consolas" panose="020B0609020204030204" pitchFamily="49" charset="0"/>
                  </a:rPr>
                  <a:t>negative constraint</a:t>
                </a:r>
                <a:r>
                  <a:rPr lang="zh-CN" altLang="en-US" dirty="0">
                    <a:latin typeface="Consolas" panose="020B0609020204030204" pitchFamily="49" charset="0"/>
                  </a:rPr>
                  <a:t>）。</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en-US" altLang="zh-CN" b="1" dirty="0">
                    <a:latin typeface="Consolas" panose="020B0609020204030204" pitchFamily="49" charset="0"/>
                  </a:rPr>
                  <a:t>DS</a:t>
                </a:r>
                <a:r>
                  <a:rPr lang="zh-CN" altLang="en-US" b="1" dirty="0">
                    <a:latin typeface="Consolas" panose="020B0609020204030204" pitchFamily="49" charset="0"/>
                  </a:rPr>
                  <a:t>拓展</a:t>
                </a:r>
                <a:r>
                  <a:rPr lang="zh-CN" altLang="en-US" dirty="0">
                    <a:latin typeface="Consolas" panose="020B0609020204030204" pitchFamily="49" charset="0"/>
                  </a:rPr>
                  <a:t>：对于冲突</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oMath>
                </a14:m>
                <a:r>
                  <a:rPr lang="zh-CN" altLang="en-US" dirty="0">
                    <a:latin typeface="Consolas" panose="020B0609020204030204" pitchFamily="49" charset="0"/>
                  </a:rPr>
                  <a:t>，选择其中一个冲突</a:t>
                </a:r>
                <a:r>
                  <a:rPr lang="en-US" altLang="zh-CN" dirty="0">
                    <a:latin typeface="Consolas" panose="020B0609020204030204" pitchFamily="49" charset="0"/>
                  </a:rPr>
                  <a:t>agent</a:t>
                </a:r>
                <a:r>
                  <a:rPr lang="zh-CN" altLang="en-US" dirty="0">
                    <a:latin typeface="Consolas" panose="020B0609020204030204" pitchFamily="49" charset="0"/>
                  </a:rPr>
                  <a:t>，在子节点分别加入它的正约束和负约束，而不是分别加入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oMath>
                </a14:m>
                <a:r>
                  <a:rPr lang="zh-CN" altLang="en-US" dirty="0">
                    <a:latin typeface="Consolas" panose="020B0609020204030204" pitchFamily="49" charset="0"/>
                  </a:rPr>
                  <a:t>的负约束。这样可以保证任何解都最多处于一个子节点中。</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en-US" altLang="zh-CN" b="1" dirty="0">
                    <a:latin typeface="Consolas" panose="020B0609020204030204" pitchFamily="49" charset="0"/>
                  </a:rPr>
                  <a:t>Low Level</a:t>
                </a:r>
                <a:r>
                  <a:rPr lang="zh-CN" altLang="en-US" b="1" dirty="0">
                    <a:latin typeface="Consolas" panose="020B0609020204030204" pitchFamily="49" charset="0"/>
                  </a:rPr>
                  <a:t>的修改</a:t>
                </a:r>
                <a:r>
                  <a:rPr lang="zh-CN" altLang="en-US" dirty="0">
                    <a:latin typeface="Consolas" panose="020B0609020204030204" pitchFamily="49" charset="0"/>
                  </a:rPr>
                  <a:t>：正约束相当于设置多个中间点，将路径进行划分，将每段子路径单独规划即可。</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en-US" altLang="zh-CN" b="1" dirty="0">
                    <a:latin typeface="Consolas" panose="020B0609020204030204" pitchFamily="49" charset="0"/>
                  </a:rPr>
                  <a:t>High Level</a:t>
                </a:r>
                <a:r>
                  <a:rPr lang="zh-CN" altLang="en-US" b="1" dirty="0">
                    <a:latin typeface="Consolas" panose="020B0609020204030204" pitchFamily="49" charset="0"/>
                  </a:rPr>
                  <a:t>的修改</a:t>
                </a:r>
                <a:r>
                  <a:rPr lang="zh-CN" altLang="en-US" dirty="0">
                    <a:latin typeface="Consolas" panose="020B0609020204030204" pitchFamily="49" charset="0"/>
                  </a:rPr>
                  <a:t>：主要是决定冲突和</a:t>
                </a:r>
                <a:r>
                  <a:rPr lang="en-US" altLang="zh-CN" dirty="0">
                    <a:latin typeface="Consolas" panose="020B0609020204030204" pitchFamily="49" charset="0"/>
                  </a:rPr>
                  <a:t>agent</a:t>
                </a:r>
                <a:r>
                  <a:rPr lang="zh-CN" altLang="en-US" dirty="0">
                    <a:latin typeface="Consolas" panose="020B0609020204030204" pitchFamily="49" charset="0"/>
                  </a:rPr>
                  <a:t>选择的优先级。首先按照</a:t>
                </a:r>
                <a:r>
                  <a:rPr lang="en-US" altLang="zh-CN" dirty="0">
                    <a:latin typeface="Consolas" panose="020B0609020204030204" pitchFamily="49" charset="0"/>
                  </a:rPr>
                  <a:t>PC</a:t>
                </a:r>
                <a:r>
                  <a:rPr lang="zh-CN" altLang="en-US" dirty="0">
                    <a:latin typeface="Consolas" panose="020B0609020204030204" pitchFamily="49" charset="0"/>
                  </a:rPr>
                  <a:t>的规则得到冲突集。之后选择哪个</a:t>
                </a:r>
                <a:r>
                  <a:rPr lang="en-US" altLang="zh-CN" dirty="0">
                    <a:latin typeface="Consolas" panose="020B0609020204030204" pitchFamily="49" charset="0"/>
                  </a:rPr>
                  <a:t>agent</a:t>
                </a:r>
                <a:r>
                  <a:rPr lang="zh-CN" altLang="en-US" dirty="0">
                    <a:latin typeface="Consolas" panose="020B0609020204030204" pitchFamily="49" charset="0"/>
                  </a:rPr>
                  <a:t>拓展对效率影响不大。</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4714047"/>
              </a:xfrm>
              <a:prstGeom prst="rect">
                <a:avLst/>
              </a:prstGeom>
              <a:blipFill>
                <a:blip r:embed="rId2"/>
                <a:stretch>
                  <a:fillRect l="-337" r="-5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7747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Reference</a:t>
            </a:r>
            <a:endParaRPr lang="zh-CN" altLang="en-US" sz="3600" dirty="0">
              <a:latin typeface="Consolas" panose="020B0609020204030204" pitchFamily="49" charset="0"/>
            </a:endParaRPr>
          </a:p>
        </p:txBody>
      </p:sp>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1294329"/>
          </a:xfrm>
          <a:prstGeom prst="rect">
            <a:avLst/>
          </a:prstGeom>
          <a:noFill/>
        </p:spPr>
        <p:txBody>
          <a:bodyPr wrap="square" rtlCol="0">
            <a:spAutoFit/>
          </a:bodyPr>
          <a:lstStyle/>
          <a:p>
            <a:pPr>
              <a:lnSpc>
                <a:spcPct val="150000"/>
              </a:lnSpc>
            </a:pPr>
            <a:r>
              <a:rPr lang="en-US" altLang="zh-CN" dirty="0">
                <a:latin typeface="Consolas" panose="020B0609020204030204" pitchFamily="49" charset="0"/>
              </a:rPr>
              <a:t>[1] 2018 Adding Heuristics to Conflict-Based Search for Multi-Agent Path Finding</a:t>
            </a:r>
          </a:p>
          <a:p>
            <a:pPr>
              <a:lnSpc>
                <a:spcPct val="150000"/>
              </a:lnSpc>
            </a:pPr>
            <a:r>
              <a:rPr lang="en-US" altLang="zh-CN" dirty="0">
                <a:latin typeface="Consolas" panose="020B0609020204030204" pitchFamily="49" charset="0"/>
              </a:rPr>
              <a:t>[2] 2019 Improved Heuristics for Multi-Agent Path Finding with Conflict-Based Search</a:t>
            </a:r>
          </a:p>
          <a:p>
            <a:pPr>
              <a:lnSpc>
                <a:spcPct val="150000"/>
              </a:lnSpc>
            </a:pPr>
            <a:r>
              <a:rPr lang="en-US" altLang="zh-CN" dirty="0">
                <a:latin typeface="Consolas" panose="020B0609020204030204" pitchFamily="49" charset="0"/>
              </a:rPr>
              <a:t>[3] 2019 Disjoint Splitting for Multi-Agent Path Finding with Conflict-Based Search∗</a:t>
            </a:r>
          </a:p>
        </p:txBody>
      </p:sp>
    </p:spTree>
    <p:extLst>
      <p:ext uri="{BB962C8B-B14F-4D97-AF65-F5344CB8AC3E}">
        <p14:creationId xmlns:p14="http://schemas.microsoft.com/office/powerpoint/2010/main" val="1587333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8ECBE2B-9749-426D-A7B0-161A0D1F61C9}"/>
              </a:ext>
            </a:extLst>
          </p:cNvPr>
          <p:cNvSpPr txBox="1"/>
          <p:nvPr/>
        </p:nvSpPr>
        <p:spPr>
          <a:xfrm>
            <a:off x="101600" y="2263606"/>
            <a:ext cx="7056966" cy="584775"/>
          </a:xfrm>
          <a:prstGeom prst="rect">
            <a:avLst/>
          </a:prstGeom>
          <a:noFill/>
        </p:spPr>
        <p:txBody>
          <a:bodyPr wrap="square" rtlCol="0">
            <a:spAutoFit/>
          </a:bodyPr>
          <a:lstStyle/>
          <a:p>
            <a:pPr algn="r"/>
            <a:r>
              <a:rPr lang="en-US" altLang="zh-CN" sz="3200" dirty="0">
                <a:latin typeface="Consolas" panose="020B0609020204030204" pitchFamily="49" charset="0"/>
              </a:rPr>
              <a:t>CBSH-RM(CBSH with RR by MDDs)</a:t>
            </a:r>
            <a:endParaRPr lang="zh-CN" altLang="en-US" sz="3200" dirty="0">
              <a:latin typeface="Consolas" panose="020B0609020204030204" pitchFamily="49" charset="0"/>
            </a:endParaRPr>
          </a:p>
        </p:txBody>
      </p:sp>
      <p:sp>
        <p:nvSpPr>
          <p:cNvPr id="9" name="文本框 8">
            <a:extLst>
              <a:ext uri="{FF2B5EF4-FFF2-40B4-BE49-F238E27FC236}">
                <a16:creationId xmlns:a16="http://schemas.microsoft.com/office/drawing/2014/main" id="{494408DA-68C0-4A88-B636-E8EA2A3C69B7}"/>
              </a:ext>
            </a:extLst>
          </p:cNvPr>
          <p:cNvSpPr txBox="1"/>
          <p:nvPr/>
        </p:nvSpPr>
        <p:spPr>
          <a:xfrm>
            <a:off x="7222062" y="3956354"/>
            <a:ext cx="4516968" cy="712759"/>
          </a:xfrm>
          <a:prstGeom prst="rect">
            <a:avLst/>
          </a:prstGeom>
          <a:noFill/>
        </p:spPr>
        <p:txBody>
          <a:bodyPr wrap="square" rtlCol="0">
            <a:spAutoFit/>
          </a:bodyPr>
          <a:lstStyle/>
          <a:p>
            <a:pPr marL="285750" indent="-285750">
              <a:lnSpc>
                <a:spcPts val="2500"/>
              </a:lnSpc>
              <a:buFont typeface="Arial" panose="020B0604020202020204" pitchFamily="34" charset="0"/>
              <a:buChar char="•"/>
            </a:pPr>
            <a:r>
              <a:rPr lang="en-US" altLang="zh-CN" dirty="0">
                <a:latin typeface="Consolas" panose="020B0609020204030204" pitchFamily="49" charset="0"/>
              </a:rPr>
              <a:t>MDD(Multi-value Decision Diagram)</a:t>
            </a:r>
          </a:p>
          <a:p>
            <a:pPr marL="285750" indent="-285750">
              <a:lnSpc>
                <a:spcPts val="2500"/>
              </a:lnSpc>
              <a:buFont typeface="Arial" panose="020B0604020202020204" pitchFamily="34" charset="0"/>
              <a:buChar char="•"/>
            </a:pPr>
            <a:r>
              <a:rPr lang="en-US" altLang="zh-CN" dirty="0">
                <a:latin typeface="Consolas" panose="020B0609020204030204" pitchFamily="49" charset="0"/>
              </a:rPr>
              <a:t>RR(Rectangle Reasoning)</a:t>
            </a:r>
          </a:p>
        </p:txBody>
      </p:sp>
      <p:sp>
        <p:nvSpPr>
          <p:cNvPr id="12" name="文本框 11">
            <a:extLst>
              <a:ext uri="{FF2B5EF4-FFF2-40B4-BE49-F238E27FC236}">
                <a16:creationId xmlns:a16="http://schemas.microsoft.com/office/drawing/2014/main" id="{C4C6048A-F29D-4549-9BFA-E4CE09F0A6D1}"/>
              </a:ext>
            </a:extLst>
          </p:cNvPr>
          <p:cNvSpPr txBox="1"/>
          <p:nvPr/>
        </p:nvSpPr>
        <p:spPr>
          <a:xfrm>
            <a:off x="766230" y="2909937"/>
            <a:ext cx="6273800" cy="307777"/>
          </a:xfrm>
          <a:prstGeom prst="rect">
            <a:avLst/>
          </a:prstGeom>
          <a:noFill/>
        </p:spPr>
        <p:txBody>
          <a:bodyPr wrap="square" rtlCol="0">
            <a:spAutoFit/>
          </a:bodyPr>
          <a:lstStyle/>
          <a:p>
            <a:pPr algn="r"/>
            <a:r>
              <a:rPr lang="en-US" altLang="zh-CN" sz="1400" dirty="0">
                <a:latin typeface="Consolas" panose="020B0609020204030204" pitchFamily="49" charset="0"/>
              </a:rPr>
              <a:t>optimal, small scale, grid</a:t>
            </a:r>
            <a:endParaRPr lang="zh-CN" altLang="en-US" sz="1400" dirty="0">
              <a:latin typeface="Consolas" panose="020B0609020204030204" pitchFamily="49" charset="0"/>
            </a:endParaRPr>
          </a:p>
        </p:txBody>
      </p:sp>
      <p:pic>
        <p:nvPicPr>
          <p:cNvPr id="3" name="图片 2">
            <a:extLst>
              <a:ext uri="{FF2B5EF4-FFF2-40B4-BE49-F238E27FC236}">
                <a16:creationId xmlns:a16="http://schemas.microsoft.com/office/drawing/2014/main" id="{286518F8-90D6-4B28-90FB-B6B50402A01A}"/>
              </a:ext>
            </a:extLst>
          </p:cNvPr>
          <p:cNvPicPr>
            <a:picLocks noChangeAspect="1"/>
          </p:cNvPicPr>
          <p:nvPr/>
        </p:nvPicPr>
        <p:blipFill>
          <a:blip r:embed="rId2"/>
          <a:stretch>
            <a:fillRect/>
          </a:stretch>
        </p:blipFill>
        <p:spPr>
          <a:xfrm>
            <a:off x="7290000" y="1692000"/>
            <a:ext cx="3298554" cy="2340000"/>
          </a:xfrm>
          <a:prstGeom prst="rect">
            <a:avLst/>
          </a:prstGeom>
        </p:spPr>
      </p:pic>
    </p:spTree>
    <p:extLst>
      <p:ext uri="{BB962C8B-B14F-4D97-AF65-F5344CB8AC3E}">
        <p14:creationId xmlns:p14="http://schemas.microsoft.com/office/powerpoint/2010/main" val="2105513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CRC(Cardinal Rectangle Conflicts)</a:t>
            </a:r>
            <a:endParaRPr lang="zh-CN" altLang="en-US" sz="3600" dirty="0">
              <a:latin typeface="Consolas" panose="020B0609020204030204" pitchFamily="49" charset="0"/>
            </a:endParaRPr>
          </a:p>
        </p:txBody>
      </p:sp>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8105139" cy="129336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Consolas" panose="020B0609020204030204" pitchFamily="49" charset="0"/>
              </a:rPr>
              <a:t>CBSH</a:t>
            </a:r>
            <a:r>
              <a:rPr lang="zh-CN" altLang="en-US" b="1" dirty="0">
                <a:latin typeface="Consolas" panose="020B0609020204030204" pitchFamily="49" charset="0"/>
              </a:rPr>
              <a:t>缺点</a:t>
            </a:r>
            <a:r>
              <a:rPr lang="zh-CN" altLang="en-US" dirty="0">
                <a:latin typeface="Consolas" panose="020B0609020204030204" pitchFamily="49" charset="0"/>
              </a:rPr>
              <a:t>：在网格图中对于两个</a:t>
            </a:r>
            <a:r>
              <a:rPr lang="en-US" altLang="zh-CN" dirty="0">
                <a:latin typeface="Consolas" panose="020B0609020204030204" pitchFamily="49" charset="0"/>
              </a:rPr>
              <a:t>agent</a:t>
            </a:r>
            <a:r>
              <a:rPr lang="zh-CN" altLang="en-US" dirty="0">
                <a:latin typeface="Consolas" panose="020B0609020204030204" pitchFamily="49" charset="0"/>
              </a:rPr>
              <a:t>的最优路径有一种特殊情况，如右图，对产生的约束无法从本质上消除冲突。按正常的</a:t>
            </a:r>
            <a:r>
              <a:rPr lang="en-US" altLang="zh-CN" dirty="0">
                <a:latin typeface="Consolas" panose="020B0609020204030204" pitchFamily="49" charset="0"/>
              </a:rPr>
              <a:t>CBSH</a:t>
            </a:r>
            <a:r>
              <a:rPr lang="zh-CN" altLang="en-US" dirty="0">
                <a:latin typeface="Consolas" panose="020B0609020204030204" pitchFamily="49" charset="0"/>
              </a:rPr>
              <a:t>算法需要产生大量</a:t>
            </a:r>
            <a:r>
              <a:rPr lang="en-US" altLang="zh-CN" dirty="0">
                <a:latin typeface="Consolas" panose="020B0609020204030204" pitchFamily="49" charset="0"/>
              </a:rPr>
              <a:t>CT</a:t>
            </a:r>
            <a:r>
              <a:rPr lang="zh-CN" altLang="en-US" dirty="0">
                <a:latin typeface="Consolas" panose="020B0609020204030204" pitchFamily="49" charset="0"/>
              </a:rPr>
              <a:t>节点才能彻底消除冲突，称为</a:t>
            </a:r>
            <a:r>
              <a:rPr lang="en-US" altLang="zh-CN" dirty="0">
                <a:latin typeface="Consolas" panose="020B0609020204030204" pitchFamily="49" charset="0"/>
              </a:rPr>
              <a:t>Cardinal Rectangle Conflicts(CRC)</a:t>
            </a:r>
            <a:r>
              <a:rPr lang="zh-CN" altLang="en-US" dirty="0">
                <a:latin typeface="Consolas" panose="020B0609020204030204" pitchFamily="49" charset="0"/>
              </a:rPr>
              <a:t>。</a:t>
            </a:r>
            <a:endParaRPr lang="en-US" altLang="zh-CN" dirty="0">
              <a:latin typeface="Consolas" panose="020B0609020204030204" pitchFamily="49" charset="0"/>
            </a:endParaRPr>
          </a:p>
        </p:txBody>
      </p:sp>
      <p:pic>
        <p:nvPicPr>
          <p:cNvPr id="5" name="图片 4">
            <a:extLst>
              <a:ext uri="{FF2B5EF4-FFF2-40B4-BE49-F238E27FC236}">
                <a16:creationId xmlns:a16="http://schemas.microsoft.com/office/drawing/2014/main" id="{275D7183-04AF-4673-A23A-6EF514FE39D4}"/>
              </a:ext>
            </a:extLst>
          </p:cNvPr>
          <p:cNvPicPr>
            <a:picLocks noChangeAspect="1"/>
          </p:cNvPicPr>
          <p:nvPr/>
        </p:nvPicPr>
        <p:blipFill>
          <a:blip r:embed="rId2"/>
          <a:stretch>
            <a:fillRect/>
          </a:stretch>
        </p:blipFill>
        <p:spPr>
          <a:xfrm>
            <a:off x="8862212" y="1146765"/>
            <a:ext cx="2034389" cy="1810769"/>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42628911-F7AF-4002-A665-7C7769578E94}"/>
                  </a:ext>
                </a:extLst>
              </p:cNvPr>
              <p:cNvSpPr txBox="1"/>
              <p:nvPr/>
            </p:nvSpPr>
            <p:spPr>
              <a:xfrm>
                <a:off x="520700" y="2938768"/>
                <a:ext cx="10375901" cy="29139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Consolas" panose="020B0609020204030204" pitchFamily="49" charset="0"/>
                  </a:rPr>
                  <a:t>CRC</a:t>
                </a:r>
                <a:r>
                  <a:rPr lang="zh-CN" altLang="en-US" b="1" dirty="0">
                    <a:latin typeface="Consolas" panose="020B0609020204030204" pitchFamily="49" charset="0"/>
                  </a:rPr>
                  <a:t>的识别</a:t>
                </a:r>
                <a:r>
                  <a:rPr lang="zh-CN" altLang="en-US" dirty="0">
                    <a:latin typeface="Consolas" panose="020B0609020204030204" pitchFamily="49" charset="0"/>
                  </a:rPr>
                  <a:t>：假设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m:t>
                    </m:r>
                  </m:oMath>
                </a14:m>
                <a:r>
                  <a:rPr lang="zh-CN" altLang="en-US" b="0" dirty="0">
                    <a:latin typeface="Consolas" panose="020B0609020204030204" pitchFamily="49" charset="0"/>
                  </a:rPr>
                  <a:t>分别是两个</a:t>
                </a:r>
                <a:r>
                  <a:rPr lang="en-US" altLang="zh-CN" b="0" dirty="0">
                    <a:latin typeface="Consolas" panose="020B0609020204030204" pitchFamily="49" charset="0"/>
                  </a:rPr>
                  <a:t>agent</a:t>
                </a:r>
                <a:r>
                  <a:rPr lang="zh-CN" altLang="en-US" b="0" dirty="0">
                    <a:latin typeface="Consolas" panose="020B0609020204030204" pitchFamily="49" charset="0"/>
                  </a:rPr>
                  <a:t>的起点和终点</a:t>
                </a:r>
                <a:r>
                  <a:rPr lang="zh-CN" altLang="en-US" dirty="0">
                    <a:latin typeface="Consolas" panose="020B0609020204030204" pitchFamily="49" charset="0"/>
                  </a:rPr>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b="0" i="1" smtClean="0">
                            <a:latin typeface="Cambria Math" panose="02040503050406030204" pitchFamily="18" charset="0"/>
                          </a:rPr>
                          <m:t>𝑗</m:t>
                        </m:r>
                      </m:sub>
                    </m:sSub>
                  </m:oMath>
                </a14:m>
                <a:r>
                  <a:rPr lang="zh-CN" altLang="en-US" dirty="0">
                    <a:latin typeface="Consolas" panose="020B0609020204030204" pitchFamily="49" charset="0"/>
                  </a:rPr>
                  <a:t>构成矩形的交集称为矩形</a:t>
                </a:r>
                <a:r>
                  <a:rPr lang="en-US" altLang="zh-CN" dirty="0">
                    <a:latin typeface="Consolas" panose="020B0609020204030204" pitchFamily="49" charset="0"/>
                  </a:rPr>
                  <a:t>R</a:t>
                </a:r>
                <a:r>
                  <a:rPr lang="zh-CN" altLang="en-US" dirty="0">
                    <a:latin typeface="Consolas" panose="020B0609020204030204" pitchFamily="49" charset="0"/>
                  </a:rPr>
                  <a:t>。根据对顶点和路径关系分析，可以得出</a:t>
                </a:r>
                <a:r>
                  <a:rPr lang="en-US" altLang="zh-CN" dirty="0">
                    <a:latin typeface="Consolas" panose="020B0609020204030204" pitchFamily="49" charset="0"/>
                  </a:rPr>
                  <a:t>agent</a:t>
                </a:r>
                <a:r>
                  <a:rPr lang="zh-CN" altLang="en-US" dirty="0">
                    <a:latin typeface="Consolas" panose="020B0609020204030204" pitchFamily="49" charset="0"/>
                  </a:rPr>
                  <a:t>有</a:t>
                </a:r>
                <a:r>
                  <a:rPr lang="en-US" altLang="zh-CN" dirty="0">
                    <a:latin typeface="Consolas" panose="020B0609020204030204" pitchFamily="49" charset="0"/>
                  </a:rPr>
                  <a:t>CRC</a:t>
                </a:r>
                <a:r>
                  <a:rPr lang="zh-CN" altLang="en-US" dirty="0">
                    <a:latin typeface="Consolas" panose="020B0609020204030204" pitchFamily="49" charset="0"/>
                  </a:rPr>
                  <a:t>需要满足以下的条件：</a:t>
                </a:r>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sz="1600" dirty="0">
                    <a:latin typeface="Consolas" panose="020B0609020204030204" pitchFamily="49" charset="0"/>
                  </a:rPr>
                  <a:t>两个</a:t>
                </a:r>
                <a:r>
                  <a:rPr lang="en-US" altLang="zh-CN" sz="1600" dirty="0">
                    <a:latin typeface="Consolas" panose="020B0609020204030204" pitchFamily="49" charset="0"/>
                  </a:rPr>
                  <a:t>agent</a:t>
                </a:r>
                <a:r>
                  <a:rPr lang="zh-CN" altLang="en-US" sz="1600" dirty="0">
                    <a:latin typeface="Consolas" panose="020B0609020204030204" pitchFamily="49" charset="0"/>
                  </a:rPr>
                  <a:t>都沿曼哈顿最优路径到达终点</a:t>
                </a:r>
                <a:endParaRPr lang="en-US" altLang="zh-CN" sz="1600" dirty="0">
                  <a:latin typeface="Consolas" panose="020B0609020204030204" pitchFamily="49" charset="0"/>
                </a:endParaRPr>
              </a:p>
              <a:p>
                <a:pPr marL="800100" lvl="1" indent="-342900">
                  <a:lnSpc>
                    <a:spcPct val="150000"/>
                  </a:lnSpc>
                  <a:buFont typeface="+mj-lt"/>
                  <a:buAutoNum type="arabicPeriod"/>
                </a:pPr>
                <a:r>
                  <a:rPr lang="zh-CN" altLang="en-US" sz="1600" dirty="0">
                    <a:latin typeface="Consolas" panose="020B0609020204030204" pitchFamily="49" charset="0"/>
                  </a:rPr>
                  <a:t>沿</a:t>
                </a:r>
                <a:r>
                  <a:rPr lang="en-US" altLang="zh-CN" sz="1600" dirty="0">
                    <a:latin typeface="Consolas" panose="020B0609020204030204" pitchFamily="49" charset="0"/>
                  </a:rPr>
                  <a:t>x</a:t>
                </a:r>
                <a:r>
                  <a:rPr lang="zh-CN" altLang="en-US" sz="1600" dirty="0">
                    <a:latin typeface="Consolas" panose="020B0609020204030204" pitchFamily="49" charset="0"/>
                  </a:rPr>
                  <a:t>轴和</a:t>
                </a:r>
                <a:r>
                  <a:rPr lang="en-US" altLang="zh-CN" sz="1600" dirty="0">
                    <a:latin typeface="Consolas" panose="020B0609020204030204" pitchFamily="49" charset="0"/>
                  </a:rPr>
                  <a:t>y</a:t>
                </a:r>
                <a:r>
                  <a:rPr lang="zh-CN" altLang="en-US" sz="1600" dirty="0">
                    <a:latin typeface="Consolas" panose="020B0609020204030204" pitchFamily="49" charset="0"/>
                  </a:rPr>
                  <a:t>轴走的方向相同。</a:t>
                </a:r>
                <a:endParaRPr lang="en-US" altLang="zh-CN" sz="1600" dirty="0">
                  <a:latin typeface="Consolas" panose="020B0609020204030204" pitchFamily="49" charset="0"/>
                </a:endParaRPr>
              </a:p>
              <a:p>
                <a:pPr marL="800100" lvl="1" indent="-342900">
                  <a:lnSpc>
                    <a:spcPct val="150000"/>
                  </a:lnSpc>
                  <a:buFont typeface="+mj-lt"/>
                  <a:buAutoNum type="arabicPeriod"/>
                </a:pPr>
                <a:r>
                  <a:rPr lang="zh-CN" altLang="en-US" sz="1600" dirty="0">
                    <a:latin typeface="Consolas" panose="020B0609020204030204" pitchFamily="49" charset="0"/>
                  </a:rPr>
                  <a:t>在</a:t>
                </a:r>
                <a:r>
                  <a:rPr lang="en-US" altLang="zh-CN" sz="1600" dirty="0">
                    <a:latin typeface="Consolas" panose="020B0609020204030204" pitchFamily="49" charset="0"/>
                  </a:rPr>
                  <a:t>x</a:t>
                </a:r>
                <a:r>
                  <a:rPr lang="zh-CN" altLang="en-US" sz="1600" dirty="0">
                    <a:latin typeface="Consolas" panose="020B0609020204030204" pitchFamily="49" charset="0"/>
                  </a:rPr>
                  <a:t>轴和</a:t>
                </a:r>
                <a:r>
                  <a:rPr lang="en-US" altLang="zh-CN" sz="1600" dirty="0">
                    <a:latin typeface="Consolas" panose="020B0609020204030204" pitchFamily="49" charset="0"/>
                  </a:rPr>
                  <a:t>y</a:t>
                </a:r>
                <a:r>
                  <a:rPr lang="zh-CN" altLang="en-US" sz="1600" dirty="0">
                    <a:latin typeface="Consolas" panose="020B0609020204030204" pitchFamily="49" charset="0"/>
                  </a:rPr>
                  <a:t>轴，</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b="0" i="1" smtClean="0">
                            <a:latin typeface="Cambria Math" panose="02040503050406030204" pitchFamily="18" charset="0"/>
                          </a:rPr>
                          <m:t>𝑖</m:t>
                        </m:r>
                      </m:sub>
                    </m:sSub>
                  </m:oMath>
                </a14:m>
                <a:r>
                  <a:rPr lang="zh-CN" altLang="en-US" sz="1600" dirty="0">
                    <a:latin typeface="Consolas" panose="020B0609020204030204" pitchFamily="49" charset="0"/>
                  </a:rPr>
                  <a:t>和</a:t>
                </a:r>
                <a14:m>
                  <m:oMath xmlns:m="http://schemas.openxmlformats.org/officeDocument/2006/math">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𝑆</m:t>
                        </m:r>
                      </m:e>
                      <m:sub>
                        <m:r>
                          <a:rPr lang="en-US" altLang="zh-CN" sz="1600" b="0" i="1" dirty="0" smtClean="0">
                            <a:latin typeface="Cambria Math" panose="02040503050406030204" pitchFamily="18" charset="0"/>
                          </a:rPr>
                          <m:t>𝑗</m:t>
                        </m:r>
                      </m:sub>
                    </m:sSub>
                  </m:oMath>
                </a14:m>
                <a:r>
                  <a:rPr lang="zh-CN" altLang="en-US" sz="1600" dirty="0">
                    <a:latin typeface="Consolas" panose="020B0609020204030204" pitchFamily="49" charset="0"/>
                  </a:rPr>
                  <a:t>的相对位置与</a:t>
                </a:r>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𝐺</m:t>
                        </m:r>
                      </m:e>
                      <m:sub>
                        <m:r>
                          <a:rPr lang="en-US" altLang="zh-CN" sz="1600" b="0" i="1" smtClean="0">
                            <a:latin typeface="Cambria Math" panose="02040503050406030204" pitchFamily="18" charset="0"/>
                          </a:rPr>
                          <m:t>𝑖</m:t>
                        </m:r>
                      </m:sub>
                    </m:sSub>
                  </m:oMath>
                </a14:m>
                <a:r>
                  <a:rPr lang="zh-CN" altLang="en-US" sz="1600" dirty="0">
                    <a:latin typeface="Consolas" panose="020B0609020204030204" pitchFamily="49" charset="0"/>
                  </a:rPr>
                  <a:t>和</a:t>
                </a:r>
                <a14:m>
                  <m:oMath xmlns:m="http://schemas.openxmlformats.org/officeDocument/2006/math">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𝐺</m:t>
                        </m:r>
                      </m:e>
                      <m:sub>
                        <m:r>
                          <a:rPr lang="en-US" altLang="zh-CN" sz="1600" b="0" i="1" dirty="0" smtClean="0">
                            <a:latin typeface="Cambria Math" panose="02040503050406030204" pitchFamily="18" charset="0"/>
                          </a:rPr>
                          <m:t>𝑗</m:t>
                        </m:r>
                      </m:sub>
                    </m:sSub>
                  </m:oMath>
                </a14:m>
                <a:r>
                  <a:rPr lang="zh-CN" altLang="en-US" sz="1600" dirty="0">
                    <a:latin typeface="Consolas" panose="020B0609020204030204" pitchFamily="49" charset="0"/>
                  </a:rPr>
                  <a:t>的相反</a:t>
                </a:r>
                <a:endParaRPr lang="en-US" altLang="zh-CN" sz="1600"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角节点（</a:t>
                </a:r>
                <a:r>
                  <a:rPr lang="en-US" altLang="zh-CN" b="1" dirty="0">
                    <a:latin typeface="Consolas" panose="020B0609020204030204" pitchFamily="49" charset="0"/>
                  </a:rPr>
                  <a:t>Corner Node</a:t>
                </a:r>
                <a:r>
                  <a:rPr lang="zh-CN" altLang="en-US" b="1" dirty="0">
                    <a:latin typeface="Consolas" panose="020B0609020204030204" pitchFamily="49" charset="0"/>
                  </a:rPr>
                  <a:t>）计算</a:t>
                </a:r>
                <a:r>
                  <a:rPr lang="zh-CN" altLang="en-US" dirty="0">
                    <a:latin typeface="Consolas" panose="020B0609020204030204" pitchFamily="49" charset="0"/>
                  </a:rPr>
                  <a:t>：</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𝑠</m:t>
                        </m:r>
                      </m:sub>
                    </m:sSub>
                  </m:oMath>
                </a14:m>
                <a:r>
                  <a:rPr lang="zh-CN" altLang="en-US" dirty="0">
                    <a:latin typeface="Consolas" panose="020B0609020204030204" pitchFamily="49" charset="0"/>
                  </a:rPr>
                  <a:t>和</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𝑔</m:t>
                        </m:r>
                      </m:sub>
                    </m:sSub>
                  </m:oMath>
                </a14:m>
                <a:r>
                  <a:rPr lang="zh-CN" altLang="en-US" dirty="0">
                    <a:latin typeface="Consolas" panose="020B0609020204030204" pitchFamily="49" charset="0"/>
                  </a:rPr>
                  <a:t>分别是离起点和终点较近的角节点。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和</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𝑗</m:t>
                        </m:r>
                      </m:sub>
                    </m:sSub>
                  </m:oMath>
                </a14:m>
                <a:r>
                  <a:rPr lang="zh-CN" altLang="en-US" dirty="0">
                    <a:latin typeface="Consolas" panose="020B0609020204030204" pitchFamily="49" charset="0"/>
                  </a:rPr>
                  <a:t>分别是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和</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𝑗</m:t>
                        </m:r>
                      </m:sub>
                    </m:sSub>
                  </m:oMath>
                </a14:m>
                <a:r>
                  <a:rPr lang="zh-CN" altLang="en-US" dirty="0">
                    <a:latin typeface="Consolas" panose="020B0609020204030204" pitchFamily="49" charset="0"/>
                  </a:rPr>
                  <a:t>对边处的角节点。可以通过</a:t>
                </a:r>
                <a:r>
                  <a:rPr lang="en-US" altLang="zh-CN" dirty="0">
                    <a:latin typeface="Consolas" panose="020B0609020204030204" pitchFamily="49" charset="0"/>
                  </a:rPr>
                  <a:t>agent</a:t>
                </a:r>
                <a:r>
                  <a:rPr lang="zh-CN" altLang="en-US" dirty="0">
                    <a:latin typeface="Consolas" panose="020B0609020204030204" pitchFamily="49" charset="0"/>
                  </a:rPr>
                  <a:t>的信息分别得到</a:t>
                </a:r>
                <a:r>
                  <a:rPr lang="en-US" altLang="zh-CN" dirty="0">
                    <a:latin typeface="Consolas" panose="020B0609020204030204" pitchFamily="49" charset="0"/>
                  </a:rPr>
                  <a:t>4</a:t>
                </a:r>
                <a:r>
                  <a:rPr lang="zh-CN" altLang="en-US" dirty="0">
                    <a:latin typeface="Consolas" panose="020B0609020204030204" pitchFamily="49" charset="0"/>
                  </a:rPr>
                  <a:t>个角节点的坐标。</a:t>
                </a:r>
                <a:endParaRPr lang="en-US" altLang="zh-CN" dirty="0">
                  <a:latin typeface="Consolas" panose="020B0609020204030204" pitchFamily="49" charset="0"/>
                </a:endParaRPr>
              </a:p>
            </p:txBody>
          </p:sp>
        </mc:Choice>
        <mc:Fallback>
          <p:sp>
            <p:nvSpPr>
              <p:cNvPr id="6" name="文本框 5">
                <a:extLst>
                  <a:ext uri="{FF2B5EF4-FFF2-40B4-BE49-F238E27FC236}">
                    <a16:creationId xmlns:a16="http://schemas.microsoft.com/office/drawing/2014/main" id="{42628911-F7AF-4002-A665-7C7769578E94}"/>
                  </a:ext>
                </a:extLst>
              </p:cNvPr>
              <p:cNvSpPr txBox="1">
                <a:spLocks noRot="1" noChangeAspect="1" noMove="1" noResize="1" noEditPoints="1" noAdjustHandles="1" noChangeArrowheads="1" noChangeShapeType="1" noTextEdit="1"/>
              </p:cNvSpPr>
              <p:nvPr/>
            </p:nvSpPr>
            <p:spPr>
              <a:xfrm>
                <a:off x="520700" y="2938768"/>
                <a:ext cx="10375901" cy="2913939"/>
              </a:xfrm>
              <a:prstGeom prst="rect">
                <a:avLst/>
              </a:prstGeom>
              <a:blipFill>
                <a:blip r:embed="rId3"/>
                <a:stretch>
                  <a:fillRect l="-352" r="-294" b="-25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9013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Research Status</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39710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onsolas" panose="020B0609020204030204" pitchFamily="49" charset="0"/>
                  </a:rPr>
                  <a:t>目前对于</a:t>
                </a:r>
                <a:r>
                  <a:rPr lang="en-US" altLang="zh-CN" dirty="0">
                    <a:latin typeface="Consolas" panose="020B0609020204030204" pitchFamily="49" charset="0"/>
                  </a:rPr>
                  <a:t>MAPF</a:t>
                </a:r>
                <a:r>
                  <a:rPr lang="zh-CN" altLang="en-US" dirty="0">
                    <a:latin typeface="Consolas" panose="020B0609020204030204" pitchFamily="49" charset="0"/>
                  </a:rPr>
                  <a:t>的研究主要是优化</a:t>
                </a:r>
                <a14:m>
                  <m:oMath xmlns:m="http://schemas.openxmlformats.org/officeDocument/2006/math">
                    <m:r>
                      <a:rPr lang="en-US" altLang="zh-CN" b="0" i="1" smtClean="0">
                        <a:latin typeface="Cambria Math" panose="02040503050406030204" pitchFamily="18" charset="0"/>
                      </a:rPr>
                      <m:t>𝑠𝑢𝑚</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𝑐𝑜𝑠𝑡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𝑠𝑜𝑐</m:t>
                    </m:r>
                    <m:r>
                      <a:rPr lang="en-US" altLang="zh-CN" b="0" i="1" smtClean="0">
                        <a:latin typeface="Cambria Math" panose="02040503050406030204" pitchFamily="18" charset="0"/>
                      </a:rPr>
                      <m:t>)</m:t>
                    </m:r>
                  </m:oMath>
                </a14:m>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分类</a:t>
                </a:r>
                <a:r>
                  <a:rPr lang="zh-CN" altLang="en-US" dirty="0">
                    <a:latin typeface="Consolas" panose="020B0609020204030204" pitchFamily="49" charset="0"/>
                  </a:rPr>
                  <a:t>：根据执行结果主要分为</a:t>
                </a:r>
                <a:r>
                  <a:rPr lang="en-US" altLang="zh-CN" dirty="0">
                    <a:latin typeface="Consolas" panose="020B0609020204030204" pitchFamily="49" charset="0"/>
                  </a:rPr>
                  <a:t>3</a:t>
                </a:r>
                <a:r>
                  <a:rPr lang="zh-CN" altLang="en-US" dirty="0">
                    <a:latin typeface="Consolas" panose="020B0609020204030204" pitchFamily="49" charset="0"/>
                  </a:rPr>
                  <a:t>类</a:t>
                </a:r>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sz="1600" dirty="0">
                    <a:latin typeface="Consolas" panose="020B0609020204030204" pitchFamily="49" charset="0"/>
                  </a:rPr>
                  <a:t>精确算法（</a:t>
                </a:r>
                <a:r>
                  <a:rPr lang="en-US" altLang="zh-CN" sz="1600" dirty="0">
                    <a:latin typeface="Consolas" panose="020B0609020204030204" pitchFamily="49" charset="0"/>
                  </a:rPr>
                  <a:t>Optimal</a:t>
                </a:r>
                <a:r>
                  <a:rPr lang="zh-CN" altLang="en-US" sz="1600" dirty="0">
                    <a:latin typeface="Consolas" panose="020B0609020204030204" pitchFamily="49" charset="0"/>
                  </a:rPr>
                  <a:t>）</a:t>
                </a:r>
                <a:r>
                  <a:rPr lang="en-US" altLang="zh-CN" sz="1600" dirty="0">
                    <a:latin typeface="Consolas" panose="020B0609020204030204" pitchFamily="49" charset="0"/>
                  </a:rPr>
                  <a:t>: </a:t>
                </a:r>
                <a:r>
                  <a:rPr lang="zh-CN" altLang="en-US" sz="1600" dirty="0">
                    <a:latin typeface="Consolas" panose="020B0609020204030204" pitchFamily="49" charset="0"/>
                  </a:rPr>
                  <a:t>能求解问题最优解，但速度较慢能求解的规模较小</a:t>
                </a:r>
                <a:endParaRPr lang="en-US" altLang="zh-CN" sz="1600" dirty="0">
                  <a:latin typeface="Consolas" panose="020B0609020204030204" pitchFamily="49" charset="0"/>
                </a:endParaRPr>
              </a:p>
              <a:p>
                <a:pPr marL="800100" lvl="1" indent="-342900">
                  <a:lnSpc>
                    <a:spcPct val="150000"/>
                  </a:lnSpc>
                  <a:buFont typeface="+mj-lt"/>
                  <a:buAutoNum type="arabicPeriod"/>
                </a:pPr>
                <a:r>
                  <a:rPr lang="zh-CN" altLang="en-US" sz="1600" dirty="0">
                    <a:latin typeface="Consolas" panose="020B0609020204030204" pitchFamily="49" charset="0"/>
                  </a:rPr>
                  <a:t>有界次优算法（</a:t>
                </a:r>
                <a:r>
                  <a:rPr lang="en-US" altLang="zh-CN" sz="1600" dirty="0">
                    <a:latin typeface="Consolas" panose="020B0609020204030204" pitchFamily="49" charset="0"/>
                  </a:rPr>
                  <a:t>Bounded-Suboptimal</a:t>
                </a:r>
                <a:r>
                  <a:rPr lang="zh-CN" altLang="en-US" sz="1600" dirty="0">
                    <a:latin typeface="Consolas" panose="020B0609020204030204" pitchFamily="49" charset="0"/>
                  </a:rPr>
                  <a:t>）：能保证解的质量，相比精确算法速度更快，但理论上还是指数级。</a:t>
                </a:r>
                <a:endParaRPr lang="en-US" altLang="zh-CN" sz="1600" dirty="0">
                  <a:latin typeface="Consolas" panose="020B0609020204030204" pitchFamily="49" charset="0"/>
                </a:endParaRPr>
              </a:p>
              <a:p>
                <a:pPr marL="800100" lvl="1" indent="-342900">
                  <a:lnSpc>
                    <a:spcPct val="150000"/>
                  </a:lnSpc>
                  <a:buFont typeface="+mj-lt"/>
                  <a:buAutoNum type="arabicPeriod"/>
                </a:pPr>
                <a:r>
                  <a:rPr lang="zh-CN" altLang="en-US" sz="1600" dirty="0">
                    <a:latin typeface="Consolas" panose="020B0609020204030204" pitchFamily="49" charset="0"/>
                  </a:rPr>
                  <a:t>启发式算法（</a:t>
                </a:r>
                <a:r>
                  <a:rPr lang="en-US" altLang="zh-CN" sz="1600" dirty="0">
                    <a:latin typeface="Consolas" panose="020B0609020204030204" pitchFamily="49" charset="0"/>
                  </a:rPr>
                  <a:t>Heuristic/Anytime</a:t>
                </a:r>
                <a:r>
                  <a:rPr lang="zh-CN" altLang="en-US" sz="1600" dirty="0">
                    <a:latin typeface="Consolas" panose="020B0609020204030204" pitchFamily="49" charset="0"/>
                  </a:rPr>
                  <a:t>）</a:t>
                </a:r>
                <a:r>
                  <a:rPr lang="en-US" altLang="zh-CN" sz="1600" dirty="0">
                    <a:latin typeface="Consolas" panose="020B0609020204030204" pitchFamily="49" charset="0"/>
                  </a:rPr>
                  <a:t>: </a:t>
                </a:r>
                <a:r>
                  <a:rPr lang="zh-CN" altLang="en-US" sz="1600" dirty="0">
                    <a:latin typeface="Consolas" panose="020B0609020204030204" pitchFamily="49" charset="0"/>
                  </a:rPr>
                  <a:t>不能保证解的质量，求解速度快，但往往接近甚至达到最优解</a:t>
                </a:r>
                <a:endParaRPr lang="en-US" altLang="zh-CN" sz="1600" dirty="0">
                  <a:latin typeface="Consolas" panose="020B0609020204030204" pitchFamily="49" charset="0"/>
                </a:endParaRPr>
              </a:p>
              <a:p>
                <a:pPr marL="800100" lvl="1" indent="-342900">
                  <a:lnSpc>
                    <a:spcPct val="150000"/>
                  </a:lnSpc>
                  <a:buFont typeface="+mj-lt"/>
                  <a:buAutoNum type="arabicPeriod"/>
                </a:pPr>
                <a:endParaRPr lang="en-US" altLang="zh-CN" sz="1600"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sz="1600" b="1" dirty="0">
                    <a:latin typeface="Consolas" panose="020B0609020204030204" pitchFamily="49" charset="0"/>
                  </a:rPr>
                  <a:t>扩展</a:t>
                </a:r>
                <a:r>
                  <a:rPr lang="zh-CN" altLang="en-US" sz="1600" dirty="0">
                    <a:latin typeface="Consolas" panose="020B0609020204030204" pitchFamily="49" charset="0"/>
                  </a:rPr>
                  <a:t>：除了对标准</a:t>
                </a:r>
                <a:r>
                  <a:rPr lang="en-US" altLang="zh-CN" sz="1600" dirty="0">
                    <a:latin typeface="Consolas" panose="020B0609020204030204" pitchFamily="49" charset="0"/>
                  </a:rPr>
                  <a:t>MAPF</a:t>
                </a:r>
                <a:r>
                  <a:rPr lang="zh-CN" altLang="en-US" sz="1600" dirty="0">
                    <a:latin typeface="Consolas" panose="020B0609020204030204" pitchFamily="49" charset="0"/>
                  </a:rPr>
                  <a:t>问题求解，也有对相关问题的研究</a:t>
                </a:r>
                <a:endParaRPr lang="en-US" altLang="zh-CN" sz="1600" dirty="0">
                  <a:latin typeface="Consolas" panose="020B0609020204030204" pitchFamily="49" charset="0"/>
                </a:endParaRPr>
              </a:p>
              <a:p>
                <a:pPr marL="800100" lvl="1" indent="-342900">
                  <a:lnSpc>
                    <a:spcPct val="150000"/>
                  </a:lnSpc>
                  <a:buFont typeface="+mj-lt"/>
                  <a:buAutoNum type="arabicPeriod"/>
                </a:pPr>
                <a:r>
                  <a:rPr lang="zh-CN" altLang="en-US" dirty="0">
                    <a:latin typeface="Consolas" panose="020B0609020204030204" pitchFamily="49" charset="0"/>
                  </a:rPr>
                  <a:t>给定图为网格图（</a:t>
                </a:r>
                <a:r>
                  <a:rPr lang="en-US" altLang="zh-CN" dirty="0">
                    <a:latin typeface="Consolas" panose="020B0609020204030204" pitchFamily="49" charset="0"/>
                  </a:rPr>
                  <a:t>GRID</a:t>
                </a:r>
                <a:r>
                  <a:rPr lang="zh-CN" altLang="en-US" dirty="0">
                    <a:latin typeface="Consolas" panose="020B0609020204030204" pitchFamily="49" charset="0"/>
                  </a:rPr>
                  <a:t>），对于精确算法能得到更多剪枝策略</a:t>
                </a:r>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dirty="0">
                    <a:latin typeface="Consolas" panose="020B0609020204030204" pitchFamily="49" charset="0"/>
                  </a:rPr>
                  <a:t>智能体表示为点集（</a:t>
                </a:r>
                <a:r>
                  <a:rPr lang="en-US" altLang="zh-CN" dirty="0">
                    <a:latin typeface="Consolas" panose="020B0609020204030204" pitchFamily="49" charset="0"/>
                  </a:rPr>
                  <a:t>Large Agent</a:t>
                </a:r>
                <a:r>
                  <a:rPr lang="zh-CN" altLang="en-US" dirty="0">
                    <a:latin typeface="Consolas" panose="020B0609020204030204" pitchFamily="49" charset="0"/>
                  </a:rPr>
                  <a:t>）而非一个点，更适用于现实的应用场景</a:t>
                </a:r>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dirty="0">
                    <a:latin typeface="Consolas" panose="020B0609020204030204" pitchFamily="49" charset="0"/>
                  </a:rPr>
                  <a:t>优化目标为</a:t>
                </a:r>
                <a:r>
                  <a:rPr lang="en-US" altLang="zh-CN" dirty="0" err="1">
                    <a:latin typeface="Consolas" panose="020B0609020204030204" pitchFamily="49" charset="0"/>
                  </a:rPr>
                  <a:t>makespan</a:t>
                </a:r>
                <a:endParaRPr lang="en-US" altLang="zh-CN"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3971023"/>
              </a:xfrm>
              <a:prstGeom prst="rect">
                <a:avLst/>
              </a:prstGeom>
              <a:blipFill>
                <a:blip r:embed="rId2"/>
                <a:stretch>
                  <a:fillRect l="-337" b="-16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4012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Barrier Constrains</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44ED42C-7841-499C-ABCA-5DD26443963B}"/>
                  </a:ext>
                </a:extLst>
              </p:cNvPr>
              <p:cNvSpPr txBox="1"/>
              <p:nvPr/>
            </p:nvSpPr>
            <p:spPr>
              <a:xfrm>
                <a:off x="520700" y="3799499"/>
                <a:ext cx="10866967" cy="25746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性质</a:t>
                </a:r>
                <a:r>
                  <a:rPr lang="zh-CN" altLang="en-US" b="0" dirty="0">
                    <a:latin typeface="Consolas" panose="020B0609020204030204" pitchFamily="49" charset="0"/>
                  </a:rPr>
                  <a:t>：对于</a:t>
                </a:r>
                <a:r>
                  <a:rPr lang="zh-CN" altLang="en-US" dirty="0">
                    <a:latin typeface="Consolas" panose="020B0609020204030204" pitchFamily="49" charset="0"/>
                  </a:rPr>
                  <a:t>冲突为</a:t>
                </a:r>
                <a:r>
                  <a:rPr lang="en-US" altLang="zh-CN" dirty="0">
                    <a:latin typeface="Consolas" panose="020B0609020204030204" pitchFamily="49" charset="0"/>
                  </a:rPr>
                  <a:t>CRC</a:t>
                </a:r>
                <a:r>
                  <a:rPr lang="zh-CN" altLang="en-US" dirty="0">
                    <a:latin typeface="Consolas" panose="020B0609020204030204" pitchFamily="49" charset="0"/>
                  </a:rPr>
                  <a:t>类型的两个</a:t>
                </a:r>
                <a:r>
                  <a:rPr lang="en-US" altLang="zh-CN" dirty="0">
                    <a:latin typeface="Consolas" panose="020B0609020204030204" pitchFamily="49" charset="0"/>
                  </a:rPr>
                  <a:t>agent</a:t>
                </a:r>
                <a:r>
                  <a:rPr lang="zh-CN" altLang="en-US" dirty="0">
                    <a:latin typeface="Consolas" panose="020B0609020204030204" pitchFamily="49" charset="0"/>
                  </a:rPr>
                  <a:t>，</a:t>
                </a:r>
                <a:r>
                  <a:rPr lang="zh-CN" altLang="en-US" b="0" dirty="0">
                    <a:latin typeface="Consolas" panose="020B0609020204030204" pitchFamily="49" charset="0"/>
                  </a:rPr>
                  <a:t>根据屏障约束的定义可得到如下性质：</a:t>
                </a:r>
                <a:endParaRPr lang="en-US" altLang="zh-CN" b="0" dirty="0">
                  <a:latin typeface="Consolas" panose="020B0609020204030204" pitchFamily="49" charset="0"/>
                </a:endParaRPr>
              </a:p>
              <a:p>
                <a:pPr marL="800100" lvl="1" indent="-342900">
                  <a:lnSpc>
                    <a:spcPct val="150000"/>
                  </a:lnSpc>
                  <a:buFont typeface="+mj-lt"/>
                  <a:buAutoNum type="arabicPeriod"/>
                </a:pPr>
                <a:r>
                  <a:rPr lang="zh-CN" altLang="en-US" dirty="0">
                    <a:latin typeface="Consolas" panose="020B0609020204030204" pitchFamily="49" charset="0"/>
                  </a:rPr>
                  <a:t>若两个</a:t>
                </a:r>
                <a:r>
                  <a:rPr lang="en-US" altLang="zh-CN" dirty="0">
                    <a:latin typeface="Consolas" panose="020B0609020204030204" pitchFamily="49" charset="0"/>
                  </a:rPr>
                  <a:t>agent</a:t>
                </a:r>
                <a:r>
                  <a:rPr lang="zh-CN" altLang="en-US" dirty="0">
                    <a:latin typeface="Consolas" panose="020B0609020204030204" pitchFamily="49" charset="0"/>
                  </a:rPr>
                  <a:t>都违反屏障约束，则在矩形</a:t>
                </a:r>
                <a:r>
                  <a:rPr lang="en-US" altLang="zh-CN" dirty="0">
                    <a:latin typeface="Consolas" panose="020B0609020204030204" pitchFamily="49" charset="0"/>
                  </a:rPr>
                  <a:t>R</a:t>
                </a:r>
                <a:r>
                  <a:rPr lang="zh-CN" altLang="en-US" dirty="0">
                    <a:latin typeface="Consolas" panose="020B0609020204030204" pitchFamily="49" charset="0"/>
                  </a:rPr>
                  <a:t>中至少有一个点冲突。</a:t>
                </a:r>
                <a:endParaRPr lang="en-US" altLang="zh-CN" dirty="0">
                  <a:latin typeface="Consolas" panose="020B0609020204030204" pitchFamily="49" charset="0"/>
                </a:endParaRPr>
              </a:p>
              <a:p>
                <a:pPr marL="800100" lvl="1" indent="-342900">
                  <a:lnSpc>
                    <a:spcPct val="150000"/>
                  </a:lnSpc>
                  <a:buFont typeface="+mj-lt"/>
                  <a:buAutoNum type="arabicPeriod"/>
                </a:pPr>
                <a:r>
                  <a:rPr lang="en-US" altLang="zh-CN" dirty="0">
                    <a:latin typeface="Consolas" panose="020B0609020204030204" pitchFamily="49" charset="0"/>
                  </a:rPr>
                  <a:t>agent</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oMath>
                </a14:m>
                <a:r>
                  <a:rPr lang="zh-CN" altLang="en-US" dirty="0">
                    <a:latin typeface="Consolas" panose="020B0609020204030204" pitchFamily="49" charset="0"/>
                  </a:rPr>
                  <a:t>若满足屏障约束</a:t>
                </a:r>
                <a14:m>
                  <m:oMath xmlns:m="http://schemas.openxmlformats.org/officeDocument/2006/math">
                    <m:r>
                      <a:rPr lang="en-US" altLang="zh-CN" i="1">
                        <a:latin typeface="Cambria Math" panose="02040503050406030204" pitchFamily="18" charset="0"/>
                      </a:rPr>
                      <m:t>𝐵</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𝑔</m:t>
                        </m:r>
                      </m:sub>
                    </m:sSub>
                    <m:r>
                      <a:rPr lang="en-US" altLang="zh-CN" i="1">
                        <a:latin typeface="Cambria Math" panose="02040503050406030204" pitchFamily="18" charset="0"/>
                      </a:rPr>
                      <m:t>)</m:t>
                    </m:r>
                  </m:oMath>
                </a14:m>
                <a:r>
                  <a:rPr lang="zh-CN" altLang="en-US" dirty="0">
                    <a:latin typeface="Consolas" panose="020B0609020204030204" pitchFamily="49" charset="0"/>
                  </a:rPr>
                  <a:t>则其到目标节点路径的</a:t>
                </a:r>
                <a:r>
                  <a:rPr lang="en-US" altLang="zh-CN" dirty="0">
                    <a:latin typeface="Consolas" panose="020B0609020204030204" pitchFamily="49" charset="0"/>
                  </a:rPr>
                  <a:t>cost</a:t>
                </a:r>
                <a:r>
                  <a:rPr lang="zh-CN" altLang="en-US" dirty="0">
                    <a:latin typeface="Consolas" panose="020B0609020204030204" pitchFamily="49" charset="0"/>
                  </a:rPr>
                  <a:t>大于原本的最优路径。因此属于</a:t>
                </a:r>
                <a:r>
                  <a:rPr lang="en-US" altLang="zh-CN" dirty="0">
                    <a:latin typeface="Consolas" panose="020B0609020204030204" pitchFamily="49" charset="0"/>
                  </a:rPr>
                  <a:t>Cardinal Conflict</a:t>
                </a:r>
                <a:r>
                  <a:rPr lang="zh-CN" altLang="en-US" dirty="0">
                    <a:latin typeface="Consolas" panose="020B0609020204030204" pitchFamily="49" charset="0"/>
                  </a:rPr>
                  <a:t>。</a:t>
                </a:r>
                <a:endParaRPr lang="en-US" altLang="zh-CN" dirty="0">
                  <a:latin typeface="Consolas" panose="020B0609020204030204" pitchFamily="49" charset="0"/>
                </a:endParaRPr>
              </a:p>
              <a:p>
                <a:pPr marL="342900" indent="-342900">
                  <a:lnSpc>
                    <a:spcPct val="150000"/>
                  </a:lnSpc>
                  <a:buFont typeface="Arial" panose="020B0604020202020204" pitchFamily="34" charset="0"/>
                  <a:buChar char="•"/>
                </a:pPr>
                <a:r>
                  <a:rPr lang="en-US" altLang="zh-CN" b="1" dirty="0">
                    <a:latin typeface="Consolas" panose="020B0609020204030204" pitchFamily="49" charset="0"/>
                  </a:rPr>
                  <a:t>Tips</a:t>
                </a:r>
                <a:r>
                  <a:rPr lang="en-US" altLang="zh-CN" dirty="0">
                    <a:latin typeface="Consolas" panose="020B0609020204030204" pitchFamily="49" charset="0"/>
                  </a:rPr>
                  <a:t>: </a:t>
                </a:r>
                <a:r>
                  <a:rPr lang="zh-CN" altLang="en-US" dirty="0">
                    <a:latin typeface="Consolas" panose="020B0609020204030204" pitchFamily="49" charset="0"/>
                  </a:rPr>
                  <a:t>分析性质</a:t>
                </a:r>
                <a:r>
                  <a:rPr lang="en-US" altLang="zh-CN" dirty="0">
                    <a:latin typeface="Consolas" panose="020B0609020204030204" pitchFamily="49" charset="0"/>
                  </a:rPr>
                  <a:t>1</a:t>
                </a:r>
                <a:r>
                  <a:rPr lang="zh-CN" altLang="en-US" dirty="0">
                    <a:latin typeface="Consolas" panose="020B0609020204030204" pitchFamily="49" charset="0"/>
                  </a:rPr>
                  <a:t>可以发现，当把两个屏障约束分别加入时，不会屏蔽没有冲突的路径。</a:t>
                </a:r>
                <a:endParaRPr lang="en-US" altLang="zh-CN" dirty="0">
                  <a:latin typeface="Consolas" panose="020B0609020204030204" pitchFamily="49" charset="0"/>
                </a:endParaRPr>
              </a:p>
              <a:p>
                <a:pPr marL="800100" lvl="1" indent="-342900">
                  <a:lnSpc>
                    <a:spcPct val="150000"/>
                  </a:lnSpc>
                  <a:buFont typeface="+mj-lt"/>
                  <a:buAutoNum type="arabicPeriod"/>
                </a:pPr>
                <a:endParaRPr lang="en-US" altLang="zh-CN" dirty="0">
                  <a:latin typeface="Consolas" panose="020B0609020204030204" pitchFamily="49" charset="0"/>
                </a:endParaRPr>
              </a:p>
            </p:txBody>
          </p:sp>
        </mc:Choice>
        <mc:Fallback xmlns="">
          <p:sp>
            <p:nvSpPr>
              <p:cNvPr id="9" name="文本框 8">
                <a:extLst>
                  <a:ext uri="{FF2B5EF4-FFF2-40B4-BE49-F238E27FC236}">
                    <a16:creationId xmlns:a16="http://schemas.microsoft.com/office/drawing/2014/main" id="{344ED42C-7841-499C-ABCA-5DD26443963B}"/>
                  </a:ext>
                </a:extLst>
              </p:cNvPr>
              <p:cNvSpPr txBox="1">
                <a:spLocks noRot="1" noChangeAspect="1" noMove="1" noResize="1" noEditPoints="1" noAdjustHandles="1" noChangeArrowheads="1" noChangeShapeType="1" noTextEdit="1"/>
              </p:cNvSpPr>
              <p:nvPr/>
            </p:nvSpPr>
            <p:spPr>
              <a:xfrm>
                <a:off x="520700" y="3799499"/>
                <a:ext cx="10866967" cy="2574679"/>
              </a:xfrm>
              <a:prstGeom prst="rect">
                <a:avLst/>
              </a:prstGeom>
              <a:blipFill>
                <a:blip r:embed="rId2"/>
                <a:stretch>
                  <a:fillRect l="-3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4BB99021-FAF3-4541-9769-59C5AD5D621D}"/>
                  </a:ext>
                </a:extLst>
              </p:cNvPr>
              <p:cNvSpPr txBox="1"/>
              <p:nvPr/>
            </p:nvSpPr>
            <p:spPr>
              <a:xfrm>
                <a:off x="520700" y="1405467"/>
                <a:ext cx="8341511" cy="22861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定义</a:t>
                </a:r>
                <a:r>
                  <a:rPr lang="zh-CN" altLang="en-US" dirty="0">
                    <a:latin typeface="Consolas" panose="020B0609020204030204" pitchFamily="49" charset="0"/>
                  </a:rPr>
                  <a:t>：屏障约束</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r>
                  <a:rPr lang="zh-CN" altLang="en-US" b="0" dirty="0">
                    <a:latin typeface="Consolas" panose="020B0609020204030204" pitchFamily="49" charset="0"/>
                  </a:rPr>
                  <a:t>表示禁止</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b="0" dirty="0">
                    <a:latin typeface="Consolas" panose="020B0609020204030204" pitchFamily="49" charset="0"/>
                  </a:rPr>
                  <a:t>沿原本的最优路径到达</a:t>
                </a:r>
                <a:r>
                  <a:rPr lang="zh-CN" altLang="en-US" dirty="0">
                    <a:latin typeface="Consolas" panose="020B0609020204030204" pitchFamily="49" charset="0"/>
                  </a:rPr>
                  <a:t>矩形的边</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b="0" dirty="0">
                    <a:latin typeface="Consolas" panose="020B0609020204030204" pitchFamily="49" charset="0"/>
                  </a:rPr>
                  <a:t>如右图</a:t>
                </a:r>
                <a:r>
                  <a:rPr lang="en-US" altLang="zh-CN" b="0" dirty="0">
                    <a:latin typeface="Consolas" panose="020B0609020204030204" pitchFamily="49" charset="0"/>
                  </a:rPr>
                  <a:t>,</a:t>
                </a:r>
                <a:r>
                  <a:rPr lang="zh-CN" altLang="en-US" b="0" dirty="0">
                    <a:latin typeface="Consolas" panose="020B0609020204030204" pitchFamily="49" charset="0"/>
                  </a:rPr>
                  <a:t>屏障约束为</a:t>
                </a:r>
                <a14:m>
                  <m:oMath xmlns:m="http://schemas.openxmlformats.org/officeDocument/2006/math">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𝑔</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,4</m:t>
                            </m:r>
                          </m:e>
                        </m:d>
                        <m:r>
                          <a:rPr lang="en-US" altLang="zh-CN" b="0" i="1" smtClean="0">
                            <a:latin typeface="Cambria Math" panose="02040503050406030204" pitchFamily="18" charset="0"/>
                          </a:rPr>
                          <m:t>,3+</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=0,1}</m:t>
                    </m:r>
                  </m:oMath>
                </a14:m>
                <a:r>
                  <a:rPr lang="zh-CN" altLang="en-US" b="0" dirty="0">
                    <a:latin typeface="Consolas" panose="020B0609020204030204" pitchFamily="49" charset="0"/>
                  </a:rPr>
                  <a:t>和</a:t>
                </a:r>
                <a14:m>
                  <m:oMath xmlns:m="http://schemas.openxmlformats.org/officeDocument/2006/math">
                    <m:r>
                      <a:rPr lang="en-US" altLang="zh-CN" b="0" i="1" dirty="0" smtClean="0">
                        <a:latin typeface="Cambria Math" panose="02040503050406030204" pitchFamily="18" charset="0"/>
                      </a:rPr>
                      <m:t>𝐵</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𝑅</m:t>
                            </m:r>
                          </m:e>
                          <m:sub>
                            <m:r>
                              <a:rPr lang="en-US" altLang="zh-CN" b="0" i="1" dirty="0" smtClean="0">
                                <a:latin typeface="Cambria Math" panose="02040503050406030204" pitchFamily="18" charset="0"/>
                              </a:rPr>
                              <m:t>𝑔</m:t>
                            </m:r>
                          </m:sub>
                        </m:sSub>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3,</m:t>
                            </m:r>
                            <m:r>
                              <a:rPr lang="en-US" altLang="zh-CN" i="1">
                                <a:latin typeface="Cambria Math" panose="02040503050406030204" pitchFamily="18" charset="0"/>
                              </a:rPr>
                              <m:t>2+</m:t>
                            </m:r>
                            <m:r>
                              <a:rPr lang="en-US" altLang="zh-CN" i="1">
                                <a:latin typeface="Cambria Math" panose="02040503050406030204" pitchFamily="18" charset="0"/>
                              </a:rPr>
                              <m:t>𝑛</m:t>
                            </m:r>
                          </m:e>
                        </m:d>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i="1">
                            <a:latin typeface="Cambria Math" panose="02040503050406030204" pitchFamily="18" charset="0"/>
                          </a:rPr>
                          <m:t>𝑛</m:t>
                        </m:r>
                      </m:e>
                    </m:d>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=0,1,2}</m:t>
                    </m:r>
                    <m:r>
                      <a:rPr lang="zh-CN" altLang="en-US" i="1" smtClean="0">
                        <a:latin typeface="Cambria Math" panose="02040503050406030204" pitchFamily="18" charset="0"/>
                      </a:rPr>
                      <m:t>。</m:t>
                    </m:r>
                  </m:oMath>
                </a14:m>
                <a:r>
                  <a:rPr lang="zh-CN" altLang="en-US" b="0" dirty="0">
                    <a:latin typeface="Consolas" panose="020B0609020204030204" pitchFamily="49" charset="0"/>
                  </a:rPr>
                  <a:t>通过这种方式</a:t>
                </a:r>
                <a:r>
                  <a:rPr lang="zh-CN" altLang="en-US" dirty="0">
                    <a:latin typeface="Consolas" panose="020B0609020204030204" pitchFamily="49" charset="0"/>
                  </a:rPr>
                  <a:t>强制让</a:t>
                </a:r>
                <a:r>
                  <a:rPr lang="en-US" altLang="zh-CN" dirty="0">
                    <a:latin typeface="Consolas" panose="020B0609020204030204" pitchFamily="49" charset="0"/>
                  </a:rPr>
                  <a:t>agent</a:t>
                </a:r>
                <a:r>
                  <a:rPr lang="zh-CN" altLang="en-US" dirty="0">
                    <a:latin typeface="Consolas" panose="020B0609020204030204" pitchFamily="49" charset="0"/>
                  </a:rPr>
                  <a:t>绕路或等待，从本质上消除</a:t>
                </a:r>
                <a:r>
                  <a:rPr lang="en-US" altLang="zh-CN" dirty="0">
                    <a:latin typeface="Consolas" panose="020B0609020204030204" pitchFamily="49" charset="0"/>
                  </a:rPr>
                  <a:t>CRC</a:t>
                </a:r>
                <a:r>
                  <a:rPr lang="zh-CN" altLang="en-US" dirty="0">
                    <a:latin typeface="Consolas" panose="020B0609020204030204" pitchFamily="49" charset="0"/>
                  </a:rPr>
                  <a:t>冲突。从寻找到产生约束的过程称为</a:t>
                </a:r>
                <a:r>
                  <a:rPr lang="en-US" altLang="zh-CN" dirty="0">
                    <a:latin typeface="Consolas" panose="020B0609020204030204" pitchFamily="49" charset="0"/>
                  </a:rPr>
                  <a:t>Cardinal Rectangle Reasoning</a:t>
                </a:r>
                <a:r>
                  <a:rPr lang="zh-CN" altLang="en-US" dirty="0">
                    <a:latin typeface="Consolas" panose="020B0609020204030204" pitchFamily="49" charset="0"/>
                  </a:rPr>
                  <a:t>。</a:t>
                </a:r>
                <a:endParaRPr lang="en-US" altLang="zh-CN" b="0" dirty="0">
                  <a:latin typeface="Consolas" panose="020B0609020204030204" pitchFamily="49" charset="0"/>
                </a:endParaRPr>
              </a:p>
            </p:txBody>
          </p:sp>
        </mc:Choice>
        <mc:Fallback>
          <p:sp>
            <p:nvSpPr>
              <p:cNvPr id="10" name="文本框 9">
                <a:extLst>
                  <a:ext uri="{FF2B5EF4-FFF2-40B4-BE49-F238E27FC236}">
                    <a16:creationId xmlns:a16="http://schemas.microsoft.com/office/drawing/2014/main" id="{4BB99021-FAF3-4541-9769-59C5AD5D621D}"/>
                  </a:ext>
                </a:extLst>
              </p:cNvPr>
              <p:cNvSpPr txBox="1">
                <a:spLocks noRot="1" noChangeAspect="1" noMove="1" noResize="1" noEditPoints="1" noAdjustHandles="1" noChangeArrowheads="1" noChangeShapeType="1" noTextEdit="1"/>
              </p:cNvSpPr>
              <p:nvPr/>
            </p:nvSpPr>
            <p:spPr>
              <a:xfrm>
                <a:off x="520700" y="1405467"/>
                <a:ext cx="8341511" cy="2286139"/>
              </a:xfrm>
              <a:prstGeom prst="rect">
                <a:avLst/>
              </a:prstGeom>
              <a:blipFill>
                <a:blip r:embed="rId3"/>
                <a:stretch>
                  <a:fillRect l="-438" r="-1023" b="-3467"/>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051168A6-EDC5-4671-85A3-F2F5B55AF7B9}"/>
              </a:ext>
            </a:extLst>
          </p:cNvPr>
          <p:cNvPicPr>
            <a:picLocks noChangeAspect="1"/>
          </p:cNvPicPr>
          <p:nvPr/>
        </p:nvPicPr>
        <p:blipFill>
          <a:blip r:embed="rId4"/>
          <a:stretch>
            <a:fillRect/>
          </a:stretch>
        </p:blipFill>
        <p:spPr>
          <a:xfrm>
            <a:off x="8862211" y="1485432"/>
            <a:ext cx="2034389" cy="1810769"/>
          </a:xfrm>
          <a:prstGeom prst="rect">
            <a:avLst/>
          </a:prstGeom>
        </p:spPr>
      </p:pic>
    </p:spTree>
    <p:extLst>
      <p:ext uri="{BB962C8B-B14F-4D97-AF65-F5344CB8AC3E}">
        <p14:creationId xmlns:p14="http://schemas.microsoft.com/office/powerpoint/2010/main" val="1005159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fontScale="90000"/>
          </a:bodyPr>
          <a:lstStyle/>
          <a:p>
            <a:r>
              <a:rPr lang="en-US" altLang="zh-CN" sz="3600" dirty="0">
                <a:latin typeface="Consolas" panose="020B0609020204030204" pitchFamily="49" charset="0"/>
              </a:rPr>
              <a:t>CBSH-CR(CBSH with Cardinal Rectangle Reasoning)</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2251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定义</a:t>
                </a:r>
                <a:r>
                  <a:rPr lang="zh-CN" altLang="en-US" dirty="0">
                    <a:latin typeface="Consolas" panose="020B0609020204030204" pitchFamily="49" charset="0"/>
                  </a:rPr>
                  <a:t>：在</a:t>
                </a:r>
                <a:r>
                  <a:rPr lang="en-US" altLang="zh-CN" dirty="0">
                    <a:latin typeface="Consolas" panose="020B0609020204030204" pitchFamily="49" charset="0"/>
                  </a:rPr>
                  <a:t>CBSH</a:t>
                </a:r>
                <a:r>
                  <a:rPr lang="zh-CN" altLang="en-US" dirty="0">
                    <a:latin typeface="Consolas" panose="020B0609020204030204" pitchFamily="49" charset="0"/>
                  </a:rPr>
                  <a:t>的基础上加入</a:t>
                </a:r>
                <a:r>
                  <a:rPr lang="en-US" altLang="zh-CN" dirty="0">
                    <a:latin typeface="Consolas" panose="020B0609020204030204" pitchFamily="49" charset="0"/>
                  </a:rPr>
                  <a:t>Cardinal Rectangle Reasoning </a:t>
                </a:r>
                <a:r>
                  <a:rPr lang="zh-CN" altLang="en-US" dirty="0">
                    <a:latin typeface="Consolas" panose="020B0609020204030204" pitchFamily="49" charset="0"/>
                  </a:rPr>
                  <a:t>，处理</a:t>
                </a:r>
                <a:r>
                  <a:rPr lang="en-US" altLang="zh-CN" dirty="0">
                    <a:latin typeface="Consolas" panose="020B0609020204030204" pitchFamily="49" charset="0"/>
                  </a:rPr>
                  <a:t>CRC</a:t>
                </a:r>
                <a:r>
                  <a:rPr lang="zh-CN" altLang="en-US" dirty="0">
                    <a:latin typeface="Consolas" panose="020B0609020204030204" pitchFamily="49" charset="0"/>
                  </a:rPr>
                  <a:t>后得到的屏障约束</a:t>
                </a:r>
                <a14:m>
                  <m:oMath xmlns:m="http://schemas.openxmlformats.org/officeDocument/2006/math">
                    <m:r>
                      <a:rPr lang="en-US" altLang="zh-CN" i="1">
                        <a:latin typeface="Cambria Math" panose="02040503050406030204" pitchFamily="18" charset="0"/>
                      </a:rPr>
                      <m:t>𝐵</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𝑔</m:t>
                            </m:r>
                          </m:sub>
                        </m:sSub>
                      </m:e>
                    </m:d>
                  </m:oMath>
                </a14:m>
                <a:r>
                  <a:rPr lang="zh-CN" altLang="en-US" dirty="0">
                    <a:latin typeface="Consolas" panose="020B0609020204030204" pitchFamily="49" charset="0"/>
                  </a:rPr>
                  <a:t>和</a:t>
                </a:r>
                <a14:m>
                  <m:oMath xmlns:m="http://schemas.openxmlformats.org/officeDocument/2006/math">
                    <m:r>
                      <a:rPr lang="en-US" altLang="zh-CN" i="1" dirty="0">
                        <a:latin typeface="Cambria Math" panose="02040503050406030204" pitchFamily="18" charset="0"/>
                      </a:rPr>
                      <m:t>𝐵</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𝑗</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𝑗</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𝑔</m:t>
                            </m:r>
                          </m:sub>
                        </m:sSub>
                      </m:e>
                    </m:d>
                  </m:oMath>
                </a14:m>
                <a:r>
                  <a:rPr lang="zh-CN" altLang="en-US" dirty="0">
                    <a:latin typeface="Consolas" panose="020B0609020204030204" pitchFamily="49" charset="0"/>
                  </a:rPr>
                  <a:t>分别加入</a:t>
                </a:r>
                <a:r>
                  <a:rPr lang="en-US" altLang="zh-CN" dirty="0">
                    <a:latin typeface="Consolas" panose="020B0609020204030204" pitchFamily="49" charset="0"/>
                  </a:rPr>
                  <a:t>CT</a:t>
                </a:r>
                <a:r>
                  <a:rPr lang="zh-CN" altLang="en-US" dirty="0">
                    <a:latin typeface="Consolas" panose="020B0609020204030204" pitchFamily="49" charset="0"/>
                  </a:rPr>
                  <a:t>树的子节点中。</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冲突选择顺序</a:t>
                </a:r>
                <a:r>
                  <a:rPr lang="zh-CN" altLang="en-US" dirty="0">
                    <a:latin typeface="Consolas" panose="020B0609020204030204" pitchFamily="49" charset="0"/>
                  </a:rPr>
                  <a:t>：将</a:t>
                </a:r>
                <a:r>
                  <a:rPr lang="en-US" altLang="zh-CN" dirty="0">
                    <a:latin typeface="Consolas" panose="020B0609020204030204" pitchFamily="49" charset="0"/>
                  </a:rPr>
                  <a:t>CRC</a:t>
                </a:r>
                <a:r>
                  <a:rPr lang="zh-CN" altLang="en-US" dirty="0">
                    <a:latin typeface="Consolas" panose="020B0609020204030204" pitchFamily="49" charset="0"/>
                  </a:rPr>
                  <a:t>类型冲突的优先级与</a:t>
                </a:r>
                <a:r>
                  <a:rPr lang="en-US" altLang="zh-CN" dirty="0">
                    <a:latin typeface="Consolas" panose="020B0609020204030204" pitchFamily="49" charset="0"/>
                  </a:rPr>
                  <a:t>Cardinal Conflicts</a:t>
                </a:r>
                <a:r>
                  <a:rPr lang="zh-CN" altLang="en-US" dirty="0">
                    <a:latin typeface="Consolas" panose="020B0609020204030204" pitchFamily="49" charset="0"/>
                  </a:rPr>
                  <a:t>一致（计算启发式函数</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dirty="0">
                    <a:latin typeface="Consolas" panose="020B0609020204030204" pitchFamily="49" charset="0"/>
                  </a:rPr>
                  <a:t>时冲突</a:t>
                </a:r>
                <a:r>
                  <a:rPr lang="en-US" altLang="zh-CN" dirty="0">
                    <a:latin typeface="Consolas" panose="020B0609020204030204" pitchFamily="49" charset="0"/>
                  </a:rPr>
                  <a:t>agent</a:t>
                </a:r>
                <a:r>
                  <a:rPr lang="zh-CN" altLang="en-US" dirty="0">
                    <a:latin typeface="Consolas" panose="020B0609020204030204" pitchFamily="49" charset="0"/>
                  </a:rPr>
                  <a:t>也视为</a:t>
                </a:r>
                <a:r>
                  <a:rPr lang="en-US" altLang="zh-CN" dirty="0">
                    <a:latin typeface="Consolas" panose="020B0609020204030204" pitchFamily="49" charset="0"/>
                  </a:rPr>
                  <a:t>dependent</a:t>
                </a:r>
                <a:r>
                  <a:rPr lang="zh-CN" altLang="en-US" dirty="0">
                    <a:latin typeface="Consolas" panose="020B0609020204030204" pitchFamily="49" charset="0"/>
                  </a:rPr>
                  <a:t>），优先选取。</a:t>
                </a:r>
                <a:r>
                  <a:rPr lang="en-US" altLang="zh-CN" dirty="0">
                    <a:latin typeface="Consolas" panose="020B0609020204030204" pitchFamily="49" charset="0"/>
                  </a:rPr>
                  <a:t>tie-breaking</a:t>
                </a:r>
                <a:r>
                  <a:rPr lang="zh-CN" altLang="en-US" dirty="0">
                    <a:latin typeface="Consolas" panose="020B0609020204030204" pitchFamily="49" charset="0"/>
                  </a:rPr>
                  <a:t>为冲突出现的时间。</a:t>
                </a:r>
                <a:endParaRPr lang="en-US" altLang="zh-CN"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2251322"/>
              </a:xfrm>
              <a:prstGeom prst="rect">
                <a:avLst/>
              </a:prstGeom>
              <a:blipFill>
                <a:blip r:embed="rId2"/>
                <a:stretch>
                  <a:fillRect l="-337" b="-8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4888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RC(Rectangle Conflicts)</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6"/>
                <a:ext cx="10866966" cy="21578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Consolas" panose="020B0609020204030204" pitchFamily="49" charset="0"/>
                  </a:rPr>
                  <a:t>CBSH-CR</a:t>
                </a:r>
                <a:r>
                  <a:rPr lang="zh-CN" altLang="en-US" b="1" dirty="0">
                    <a:latin typeface="Consolas" panose="020B0609020204030204" pitchFamily="49" charset="0"/>
                  </a:rPr>
                  <a:t>的缺点</a:t>
                </a:r>
                <a:r>
                  <a:rPr lang="zh-CN" altLang="en-US" dirty="0">
                    <a:latin typeface="Consolas" panose="020B0609020204030204" pitchFamily="49" charset="0"/>
                  </a:rPr>
                  <a:t>：在有其他约束时，有些情况虽然不是</a:t>
                </a:r>
                <a:r>
                  <a:rPr lang="en-US" altLang="zh-CN" dirty="0">
                    <a:latin typeface="Consolas" panose="020B0609020204030204" pitchFamily="49" charset="0"/>
                  </a:rPr>
                  <a:t>CRC</a:t>
                </a:r>
                <a:r>
                  <a:rPr lang="zh-CN" altLang="en-US" dirty="0">
                    <a:latin typeface="Consolas" panose="020B0609020204030204" pitchFamily="49" charset="0"/>
                  </a:rPr>
                  <a:t>类冲突，但也有相似的性质可以一起考虑。如下图两个例子，左图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oMath>
                </a14:m>
                <a:r>
                  <a:rPr lang="zh-CN" altLang="en-US" dirty="0">
                    <a:latin typeface="Consolas" panose="020B0609020204030204" pitchFamily="49" charset="0"/>
                  </a:rPr>
                  <a:t>的最优路径不会经过矩形</a:t>
                </a:r>
                <a:r>
                  <a:rPr lang="en-US" altLang="zh-CN" dirty="0">
                    <a:latin typeface="Consolas" panose="020B0609020204030204" pitchFamily="49" charset="0"/>
                  </a:rPr>
                  <a:t>R</a:t>
                </a:r>
                <a:r>
                  <a:rPr lang="zh-CN" altLang="en-US" dirty="0">
                    <a:latin typeface="Consolas" panose="020B0609020204030204" pitchFamily="49" charset="0"/>
                  </a:rPr>
                  <a:t>，右图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和</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𝑗</m:t>
                        </m:r>
                      </m:sub>
                    </m:sSub>
                  </m:oMath>
                </a14:m>
                <a:r>
                  <a:rPr lang="zh-CN" altLang="en-US" dirty="0">
                    <a:latin typeface="Consolas" panose="020B0609020204030204" pitchFamily="49" charset="0"/>
                  </a:rPr>
                  <a:t>的最优路径都不会经过。但是当它们的最优路径上有约束时，它们就会在矩形区域内寻找新路径，转变成了</a:t>
                </a:r>
                <a:r>
                  <a:rPr lang="en-US" altLang="zh-CN" dirty="0">
                    <a:latin typeface="Consolas" panose="020B0609020204030204" pitchFamily="49" charset="0"/>
                  </a:rPr>
                  <a:t>CRC</a:t>
                </a:r>
                <a:r>
                  <a:rPr lang="zh-CN" altLang="en-US" dirty="0">
                    <a:latin typeface="Consolas" panose="020B0609020204030204" pitchFamily="49" charset="0"/>
                  </a:rPr>
                  <a:t>的情况，称这两种冲突分别为</a:t>
                </a:r>
                <a:r>
                  <a:rPr lang="en-US" altLang="zh-CN" dirty="0">
                    <a:latin typeface="Consolas" panose="020B0609020204030204" pitchFamily="49" charset="0"/>
                  </a:rPr>
                  <a:t>Semi-cardinal Rectangle Conflicts</a:t>
                </a:r>
                <a:r>
                  <a:rPr lang="zh-CN" altLang="en-US" dirty="0">
                    <a:latin typeface="Consolas" panose="020B0609020204030204" pitchFamily="49" charset="0"/>
                  </a:rPr>
                  <a:t>和</a:t>
                </a:r>
                <a:r>
                  <a:rPr lang="en-US" altLang="zh-CN" dirty="0">
                    <a:latin typeface="Consolas" panose="020B0609020204030204" pitchFamily="49" charset="0"/>
                  </a:rPr>
                  <a:t>Non-cardinal Rectangle Conflicts</a:t>
                </a:r>
                <a:r>
                  <a:rPr lang="zh-CN" altLang="en-US" dirty="0">
                    <a:latin typeface="Consolas" panose="020B0609020204030204" pitchFamily="49" charset="0"/>
                  </a:rPr>
                  <a:t>。与</a:t>
                </a:r>
                <a:r>
                  <a:rPr lang="en-US" altLang="zh-CN" dirty="0">
                    <a:latin typeface="Consolas" panose="020B0609020204030204" pitchFamily="49" charset="0"/>
                  </a:rPr>
                  <a:t>CRC</a:t>
                </a:r>
                <a:r>
                  <a:rPr lang="zh-CN" altLang="en-US" dirty="0">
                    <a:latin typeface="Consolas" panose="020B0609020204030204" pitchFamily="49" charset="0"/>
                  </a:rPr>
                  <a:t>一起，统称为</a:t>
                </a:r>
                <a:r>
                  <a:rPr lang="en-US" altLang="zh-CN" dirty="0">
                    <a:latin typeface="Consolas" panose="020B0609020204030204" pitchFamily="49" charset="0"/>
                  </a:rPr>
                  <a:t>Rectangle Conflicts(RC)</a:t>
                </a:r>
                <a:r>
                  <a:rPr lang="zh-CN" altLang="en-US" dirty="0">
                    <a:latin typeface="Consolas" panose="020B0609020204030204" pitchFamily="49" charset="0"/>
                  </a:rPr>
                  <a:t>。同样，识别并处理</a:t>
                </a:r>
                <a:r>
                  <a:rPr lang="en-US" altLang="zh-CN" dirty="0">
                    <a:latin typeface="Consolas" panose="020B0609020204030204" pitchFamily="49" charset="0"/>
                  </a:rPr>
                  <a:t>RC</a:t>
                </a:r>
                <a:r>
                  <a:rPr lang="zh-CN" altLang="en-US" dirty="0">
                    <a:latin typeface="Consolas" panose="020B0609020204030204" pitchFamily="49" charset="0"/>
                  </a:rPr>
                  <a:t>的过程称为</a:t>
                </a:r>
                <a:r>
                  <a:rPr lang="en-US" altLang="zh-CN" dirty="0">
                    <a:latin typeface="Consolas" panose="020B0609020204030204" pitchFamily="49" charset="0"/>
                  </a:rPr>
                  <a:t>Rectangle Reasoning(RR)</a:t>
                </a:r>
                <a:r>
                  <a:rPr lang="zh-CN" altLang="en-US" dirty="0">
                    <a:latin typeface="Consolas" panose="020B0609020204030204" pitchFamily="49" charset="0"/>
                  </a:rPr>
                  <a:t>。</a:t>
                </a:r>
                <a:endParaRPr lang="en-US" altLang="zh-CN"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6"/>
                <a:ext cx="10866966" cy="2157835"/>
              </a:xfrm>
              <a:prstGeom prst="rect">
                <a:avLst/>
              </a:prstGeom>
              <a:blipFill>
                <a:blip r:embed="rId2"/>
                <a:stretch>
                  <a:fillRect l="-337" r="-505" b="-367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C62C0B5-58E3-4C64-B4C0-C25CC64FB470}"/>
              </a:ext>
            </a:extLst>
          </p:cNvPr>
          <p:cNvPicPr>
            <a:picLocks noChangeAspect="1"/>
          </p:cNvPicPr>
          <p:nvPr/>
        </p:nvPicPr>
        <p:blipFill>
          <a:blip r:embed="rId3"/>
          <a:stretch>
            <a:fillRect/>
          </a:stretch>
        </p:blipFill>
        <p:spPr>
          <a:xfrm>
            <a:off x="3817322" y="3847082"/>
            <a:ext cx="4273722" cy="1884849"/>
          </a:xfrm>
          <a:prstGeom prst="rect">
            <a:avLst/>
          </a:prstGeom>
        </p:spPr>
      </p:pic>
    </p:spTree>
    <p:extLst>
      <p:ext uri="{BB962C8B-B14F-4D97-AF65-F5344CB8AC3E}">
        <p14:creationId xmlns:p14="http://schemas.microsoft.com/office/powerpoint/2010/main" val="1920333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CBSH-R(CBSH with Rectangle Reasoning)</a:t>
            </a:r>
            <a:endParaRPr lang="zh-CN" altLang="en-US" sz="3600" dirty="0">
              <a:latin typeface="Consolas" panose="020B0609020204030204" pitchFamily="49"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6"/>
                <a:ext cx="10866966" cy="28475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Consolas" panose="020B0609020204030204" pitchFamily="49" charset="0"/>
                  </a:rPr>
                  <a:t>RC</a:t>
                </a:r>
                <a:r>
                  <a:rPr lang="zh-CN" altLang="en-US" b="1" dirty="0">
                    <a:latin typeface="Consolas" panose="020B0609020204030204" pitchFamily="49" charset="0"/>
                  </a:rPr>
                  <a:t>的识别</a:t>
                </a:r>
                <a:r>
                  <a:rPr lang="zh-CN" altLang="en-US" dirty="0">
                    <a:latin typeface="Consolas" panose="020B0609020204030204" pitchFamily="49" charset="0"/>
                  </a:rPr>
                  <a:t>：根据之前的分析，符合</a:t>
                </a:r>
                <a:r>
                  <a:rPr lang="en-US" altLang="zh-CN" dirty="0">
                    <a:latin typeface="Consolas" panose="020B0609020204030204" pitchFamily="49" charset="0"/>
                  </a:rPr>
                  <a:t>CRC</a:t>
                </a:r>
                <a:r>
                  <a:rPr lang="zh-CN" altLang="en-US" dirty="0">
                    <a:latin typeface="Consolas" panose="020B0609020204030204" pitchFamily="49" charset="0"/>
                  </a:rPr>
                  <a:t>的前两条即为</a:t>
                </a:r>
                <a:r>
                  <a:rPr lang="en-US" altLang="zh-CN" dirty="0">
                    <a:latin typeface="Consolas" panose="020B0609020204030204" pitchFamily="49" charset="0"/>
                  </a:rPr>
                  <a:t>RC</a:t>
                </a:r>
                <a:r>
                  <a:rPr lang="zh-CN" altLang="en-US" dirty="0">
                    <a:latin typeface="Consolas" panose="020B0609020204030204" pitchFamily="49" charset="0"/>
                  </a:rPr>
                  <a:t>类冲突。第三条涉及到</a:t>
                </a:r>
                <a:r>
                  <a:rPr lang="en-US" altLang="zh-CN" dirty="0">
                    <a:latin typeface="Consolas" panose="020B0609020204030204" pitchFamily="49" charset="0"/>
                  </a:rPr>
                  <a:t>x</a:t>
                </a:r>
                <a:r>
                  <a:rPr lang="zh-CN" altLang="en-US" dirty="0">
                    <a:latin typeface="Consolas" panose="020B0609020204030204" pitchFamily="49" charset="0"/>
                  </a:rPr>
                  <a:t>轴和</a:t>
                </a:r>
                <a:r>
                  <a:rPr lang="en-US" altLang="zh-CN" dirty="0">
                    <a:latin typeface="Consolas" panose="020B0609020204030204" pitchFamily="49" charset="0"/>
                  </a:rPr>
                  <a:t>y</a:t>
                </a:r>
                <a:r>
                  <a:rPr lang="zh-CN" altLang="en-US" dirty="0">
                    <a:latin typeface="Consolas" panose="020B0609020204030204" pitchFamily="49" charset="0"/>
                  </a:rPr>
                  <a:t>轴两个方向，若两个都满足则是</a:t>
                </a:r>
                <a:r>
                  <a:rPr lang="en-US" altLang="zh-CN" dirty="0">
                    <a:latin typeface="Consolas" panose="020B0609020204030204" pitchFamily="49" charset="0"/>
                  </a:rPr>
                  <a:t>Cardinal</a:t>
                </a:r>
                <a:r>
                  <a:rPr lang="zh-CN" altLang="en-US" dirty="0">
                    <a:latin typeface="Consolas" panose="020B0609020204030204" pitchFamily="49" charset="0"/>
                  </a:rPr>
                  <a:t>，若满足一个则是</a:t>
                </a:r>
                <a:r>
                  <a:rPr lang="en-US" altLang="zh-CN" dirty="0">
                    <a:latin typeface="Consolas" panose="020B0609020204030204" pitchFamily="49" charset="0"/>
                  </a:rPr>
                  <a:t>Semi-cardinal</a:t>
                </a:r>
                <a:r>
                  <a:rPr lang="zh-CN" altLang="en-US" dirty="0">
                    <a:latin typeface="Consolas" panose="020B0609020204030204" pitchFamily="49" charset="0"/>
                  </a:rPr>
                  <a:t>，若都不满足则是</a:t>
                </a:r>
                <a:r>
                  <a:rPr lang="en-US" altLang="zh-CN" dirty="0">
                    <a:latin typeface="Consolas" panose="020B0609020204030204" pitchFamily="49" charset="0"/>
                  </a:rPr>
                  <a:t>Non-cardinal</a:t>
                </a:r>
                <a:r>
                  <a:rPr lang="zh-CN" altLang="en-US" dirty="0">
                    <a:latin typeface="Consolas" panose="020B0609020204030204" pitchFamily="49" charset="0"/>
                  </a:rPr>
                  <a:t>。</a:t>
                </a:r>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sz="1600" dirty="0">
                    <a:latin typeface="Consolas" panose="020B0609020204030204" pitchFamily="49" charset="0"/>
                  </a:rPr>
                  <a:t>两个</a:t>
                </a:r>
                <a:r>
                  <a:rPr lang="en-US" altLang="zh-CN" sz="1600" dirty="0">
                    <a:latin typeface="Consolas" panose="020B0609020204030204" pitchFamily="49" charset="0"/>
                  </a:rPr>
                  <a:t>agent</a:t>
                </a:r>
                <a:r>
                  <a:rPr lang="zh-CN" altLang="en-US" sz="1600" dirty="0">
                    <a:latin typeface="Consolas" panose="020B0609020204030204" pitchFamily="49" charset="0"/>
                  </a:rPr>
                  <a:t>都沿曼哈顿最优路径到终点</a:t>
                </a:r>
                <a:endParaRPr lang="en-US" altLang="zh-CN" sz="1600" dirty="0">
                  <a:latin typeface="Consolas" panose="020B0609020204030204" pitchFamily="49" charset="0"/>
                </a:endParaRPr>
              </a:p>
              <a:p>
                <a:pPr marL="800100" lvl="1" indent="-342900">
                  <a:lnSpc>
                    <a:spcPct val="150000"/>
                  </a:lnSpc>
                  <a:buFont typeface="+mj-lt"/>
                  <a:buAutoNum type="arabicPeriod"/>
                </a:pPr>
                <a:r>
                  <a:rPr lang="zh-CN" altLang="en-US" sz="1600" dirty="0">
                    <a:latin typeface="Consolas" panose="020B0609020204030204" pitchFamily="49" charset="0"/>
                  </a:rPr>
                  <a:t>沿</a:t>
                </a:r>
                <a:r>
                  <a:rPr lang="en-US" altLang="zh-CN" sz="1600" dirty="0">
                    <a:latin typeface="Consolas" panose="020B0609020204030204" pitchFamily="49" charset="0"/>
                  </a:rPr>
                  <a:t>x</a:t>
                </a:r>
                <a:r>
                  <a:rPr lang="zh-CN" altLang="en-US" sz="1600" dirty="0">
                    <a:latin typeface="Consolas" panose="020B0609020204030204" pitchFamily="49" charset="0"/>
                  </a:rPr>
                  <a:t>轴和</a:t>
                </a:r>
                <a:r>
                  <a:rPr lang="en-US" altLang="zh-CN" sz="1600" dirty="0">
                    <a:latin typeface="Consolas" panose="020B0609020204030204" pitchFamily="49" charset="0"/>
                  </a:rPr>
                  <a:t>y</a:t>
                </a:r>
                <a:r>
                  <a:rPr lang="zh-CN" altLang="en-US" sz="1600" dirty="0">
                    <a:latin typeface="Consolas" panose="020B0609020204030204" pitchFamily="49" charset="0"/>
                  </a:rPr>
                  <a:t>轴走的方向相同。</a:t>
                </a:r>
                <a:endParaRPr lang="en-US" altLang="zh-CN" sz="1600" dirty="0">
                  <a:latin typeface="Consolas" panose="020B0609020204030204" pitchFamily="49" charset="0"/>
                </a:endParaRPr>
              </a:p>
              <a:p>
                <a:pPr marL="800100" lvl="1" indent="-342900">
                  <a:lnSpc>
                    <a:spcPct val="150000"/>
                  </a:lnSpc>
                  <a:buFont typeface="+mj-lt"/>
                  <a:buAutoNum type="arabicPeriod"/>
                </a:pPr>
                <a:r>
                  <a:rPr lang="zh-CN" altLang="en-US" sz="1600" dirty="0">
                    <a:latin typeface="Consolas" panose="020B0609020204030204" pitchFamily="49" charset="0"/>
                  </a:rPr>
                  <a:t>在</a:t>
                </a:r>
                <a:r>
                  <a:rPr lang="en-US" altLang="zh-CN" sz="1600" dirty="0">
                    <a:latin typeface="Consolas" panose="020B0609020204030204" pitchFamily="49" charset="0"/>
                  </a:rPr>
                  <a:t>x</a:t>
                </a:r>
                <a:r>
                  <a:rPr lang="zh-CN" altLang="en-US" sz="1600" dirty="0">
                    <a:latin typeface="Consolas" panose="020B0609020204030204" pitchFamily="49" charset="0"/>
                  </a:rPr>
                  <a:t>轴和</a:t>
                </a:r>
                <a:r>
                  <a:rPr lang="en-US" altLang="zh-CN" sz="1600" dirty="0">
                    <a:latin typeface="Consolas" panose="020B0609020204030204" pitchFamily="49" charset="0"/>
                  </a:rPr>
                  <a:t>y</a:t>
                </a:r>
                <a:r>
                  <a:rPr lang="zh-CN" altLang="en-US" sz="1600" dirty="0">
                    <a:latin typeface="Consolas" panose="020B0609020204030204" pitchFamily="49" charset="0"/>
                  </a:rPr>
                  <a:t>轴，</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𝑆</m:t>
                        </m:r>
                      </m:e>
                      <m:sub>
                        <m:r>
                          <a:rPr lang="en-US" altLang="zh-CN" sz="1600" i="1">
                            <a:latin typeface="Cambria Math" panose="02040503050406030204" pitchFamily="18" charset="0"/>
                          </a:rPr>
                          <m:t>𝑖</m:t>
                        </m:r>
                      </m:sub>
                    </m:sSub>
                  </m:oMath>
                </a14:m>
                <a:r>
                  <a:rPr lang="zh-CN" altLang="en-US" sz="1600" dirty="0">
                    <a:latin typeface="Consolas" panose="020B0609020204030204" pitchFamily="49" charset="0"/>
                  </a:rPr>
                  <a:t>和</a:t>
                </a:r>
                <a14:m>
                  <m:oMath xmlns:m="http://schemas.openxmlformats.org/officeDocument/2006/math">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𝑆</m:t>
                        </m:r>
                      </m:e>
                      <m:sub>
                        <m:r>
                          <a:rPr lang="en-US" altLang="zh-CN" sz="1600" i="1" dirty="0">
                            <a:latin typeface="Cambria Math" panose="02040503050406030204" pitchFamily="18" charset="0"/>
                          </a:rPr>
                          <m:t>𝑗</m:t>
                        </m:r>
                      </m:sub>
                    </m:sSub>
                  </m:oMath>
                </a14:m>
                <a:r>
                  <a:rPr lang="zh-CN" altLang="en-US" sz="1600" dirty="0">
                    <a:latin typeface="Consolas" panose="020B0609020204030204" pitchFamily="49" charset="0"/>
                  </a:rPr>
                  <a:t>的相对位置与</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𝐺</m:t>
                        </m:r>
                      </m:e>
                      <m:sub>
                        <m:r>
                          <a:rPr lang="en-US" altLang="zh-CN" sz="1600" i="1">
                            <a:latin typeface="Cambria Math" panose="02040503050406030204" pitchFamily="18" charset="0"/>
                          </a:rPr>
                          <m:t>𝑖</m:t>
                        </m:r>
                      </m:sub>
                    </m:sSub>
                  </m:oMath>
                </a14:m>
                <a:r>
                  <a:rPr lang="zh-CN" altLang="en-US" sz="1600" dirty="0">
                    <a:latin typeface="Consolas" panose="020B0609020204030204" pitchFamily="49" charset="0"/>
                  </a:rPr>
                  <a:t>和</a:t>
                </a:r>
                <a14:m>
                  <m:oMath xmlns:m="http://schemas.openxmlformats.org/officeDocument/2006/math">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𝐺</m:t>
                        </m:r>
                      </m:e>
                      <m:sub>
                        <m:r>
                          <a:rPr lang="en-US" altLang="zh-CN" sz="1600" i="1" dirty="0">
                            <a:latin typeface="Cambria Math" panose="02040503050406030204" pitchFamily="18" charset="0"/>
                          </a:rPr>
                          <m:t>𝑗</m:t>
                        </m:r>
                      </m:sub>
                    </m:sSub>
                  </m:oMath>
                </a14:m>
                <a:r>
                  <a:rPr lang="zh-CN" altLang="en-US" sz="1600" dirty="0">
                    <a:latin typeface="Consolas" panose="020B0609020204030204" pitchFamily="49" charset="0"/>
                  </a:rPr>
                  <a:t>的相反</a:t>
                </a:r>
                <a:endParaRPr lang="en-US" altLang="zh-CN" sz="1600"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b="1"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sz="1800" dirty="0">
                  <a:latin typeface="Consolas" panose="020B0609020204030204" pitchFamily="49" charset="0"/>
                </a:endParaRPr>
              </a:p>
            </p:txBody>
          </p:sp>
        </mc:Choice>
        <mc:Fallback>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6"/>
                <a:ext cx="10866966" cy="2847574"/>
              </a:xfrm>
              <a:prstGeom prst="rect">
                <a:avLst/>
              </a:prstGeom>
              <a:blipFill>
                <a:blip r:embed="rId2"/>
                <a:stretch>
                  <a:fillRect l="-33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D9FC6F9D-ED49-4E36-AF71-894BD59B8B80}"/>
              </a:ext>
            </a:extLst>
          </p:cNvPr>
          <p:cNvSpPr txBox="1"/>
          <p:nvPr/>
        </p:nvSpPr>
        <p:spPr>
          <a:xfrm>
            <a:off x="520700" y="3679151"/>
            <a:ext cx="6650038" cy="253986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定义</a:t>
            </a:r>
            <a:r>
              <a:rPr lang="zh-CN" altLang="en-US" dirty="0">
                <a:latin typeface="Consolas" panose="020B0609020204030204" pitchFamily="49" charset="0"/>
              </a:rPr>
              <a:t>：</a:t>
            </a:r>
            <a:r>
              <a:rPr lang="en-US" altLang="zh-CN" dirty="0">
                <a:latin typeface="Consolas" panose="020B0609020204030204" pitchFamily="49" charset="0"/>
              </a:rPr>
              <a:t>CBSH-R</a:t>
            </a:r>
            <a:r>
              <a:rPr lang="zh-CN" altLang="en-US" dirty="0">
                <a:latin typeface="Consolas" panose="020B0609020204030204" pitchFamily="49" charset="0"/>
              </a:rPr>
              <a:t>算法在</a:t>
            </a:r>
            <a:r>
              <a:rPr lang="en-US" altLang="zh-CN" dirty="0">
                <a:latin typeface="Consolas" panose="020B0609020204030204" pitchFamily="49" charset="0"/>
              </a:rPr>
              <a:t>CBSH</a:t>
            </a:r>
            <a:r>
              <a:rPr lang="zh-CN" altLang="en-US" dirty="0">
                <a:latin typeface="Consolas" panose="020B0609020204030204" pitchFamily="49" charset="0"/>
              </a:rPr>
              <a:t>的基础上加入</a:t>
            </a:r>
            <a:r>
              <a:rPr lang="en-US" altLang="zh-CN" dirty="0">
                <a:latin typeface="Consolas" panose="020B0609020204030204" pitchFamily="49" charset="0"/>
              </a:rPr>
              <a:t>RR</a:t>
            </a:r>
            <a:r>
              <a:rPr lang="zh-CN" altLang="en-US" dirty="0">
                <a:latin typeface="Consolas" panose="020B0609020204030204" pitchFamily="49" charset="0"/>
              </a:rPr>
              <a:t>，通过加入屏障约束来解决</a:t>
            </a:r>
            <a:r>
              <a:rPr lang="en-US" altLang="zh-CN" dirty="0">
                <a:latin typeface="Consolas" panose="020B0609020204030204" pitchFamily="49" charset="0"/>
              </a:rPr>
              <a:t>RC</a:t>
            </a:r>
            <a:r>
              <a:rPr lang="zh-CN" altLang="en-US" dirty="0">
                <a:latin typeface="Consolas" panose="020B0609020204030204" pitchFamily="49" charset="0"/>
              </a:rPr>
              <a:t>。因为屏障约束能包含矩形内部的约束，因此可以减少</a:t>
            </a:r>
            <a:r>
              <a:rPr lang="en-US" altLang="zh-CN" dirty="0">
                <a:latin typeface="Consolas" panose="020B0609020204030204" pitchFamily="49" charset="0"/>
              </a:rPr>
              <a:t>CT</a:t>
            </a:r>
            <a:r>
              <a:rPr lang="zh-CN" altLang="en-US" dirty="0">
                <a:latin typeface="Consolas" panose="020B0609020204030204" pitchFamily="49" charset="0"/>
              </a:rPr>
              <a:t>节点的生成，有利于</a:t>
            </a:r>
            <a:r>
              <a:rPr lang="en-US" altLang="zh-CN" dirty="0">
                <a:latin typeface="Consolas" panose="020B0609020204030204" pitchFamily="49" charset="0"/>
              </a:rPr>
              <a:t>cost</a:t>
            </a:r>
            <a:r>
              <a:rPr lang="zh-CN" altLang="en-US" dirty="0">
                <a:latin typeface="Consolas" panose="020B0609020204030204" pitchFamily="49" charset="0"/>
              </a:rPr>
              <a:t>的增加。在处理</a:t>
            </a:r>
            <a:r>
              <a:rPr lang="en-US" altLang="zh-CN" dirty="0">
                <a:latin typeface="Consolas" panose="020B0609020204030204" pitchFamily="49" charset="0"/>
              </a:rPr>
              <a:t>Semi-/Non-cardinal conflicts</a:t>
            </a:r>
            <a:r>
              <a:rPr lang="zh-CN" altLang="en-US" dirty="0">
                <a:latin typeface="Consolas" panose="020B0609020204030204" pitchFamily="49" charset="0"/>
              </a:rPr>
              <a:t>时，将</a:t>
            </a:r>
            <a:r>
              <a:rPr lang="en-US" altLang="zh-CN" dirty="0">
                <a:latin typeface="Consolas" panose="020B0609020204030204" pitchFamily="49" charset="0"/>
              </a:rPr>
              <a:t>tie-breaking</a:t>
            </a:r>
            <a:r>
              <a:rPr lang="zh-CN" altLang="en-US" dirty="0">
                <a:latin typeface="Consolas" panose="020B0609020204030204" pitchFamily="49" charset="0"/>
              </a:rPr>
              <a:t>设置为选取冲突时优先考虑</a:t>
            </a:r>
            <a:r>
              <a:rPr lang="en-US" altLang="zh-CN" dirty="0">
                <a:latin typeface="Consolas" panose="020B0609020204030204" pitchFamily="49" charset="0"/>
              </a:rPr>
              <a:t>RC</a:t>
            </a:r>
            <a:r>
              <a:rPr lang="zh-CN" altLang="en-US" dirty="0">
                <a:latin typeface="Consolas" panose="020B0609020204030204" pitchFamily="49" charset="0"/>
              </a:rPr>
              <a:t>类型。</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en-US" altLang="zh-CN" b="1" dirty="0">
                <a:latin typeface="Consolas" panose="020B0609020204030204" pitchFamily="49" charset="0"/>
              </a:rPr>
              <a:t>Tips</a:t>
            </a:r>
            <a:r>
              <a:rPr lang="zh-CN" altLang="en-US" dirty="0">
                <a:latin typeface="Consolas" panose="020B0609020204030204" pitchFamily="49" charset="0"/>
              </a:rPr>
              <a:t>：</a:t>
            </a:r>
            <a:r>
              <a:rPr lang="en-US" altLang="zh-CN" dirty="0">
                <a:latin typeface="Consolas" panose="020B0609020204030204" pitchFamily="49" charset="0"/>
              </a:rPr>
              <a:t>CT</a:t>
            </a:r>
            <a:r>
              <a:rPr lang="zh-CN" altLang="en-US" dirty="0">
                <a:latin typeface="Consolas" panose="020B0609020204030204" pitchFamily="49" charset="0"/>
              </a:rPr>
              <a:t>上祖先节点处理过的</a:t>
            </a:r>
            <a:r>
              <a:rPr lang="en-US" altLang="zh-CN" dirty="0">
                <a:latin typeface="Consolas" panose="020B0609020204030204" pitchFamily="49" charset="0"/>
              </a:rPr>
              <a:t>RC</a:t>
            </a:r>
            <a:r>
              <a:rPr lang="zh-CN" altLang="en-US" dirty="0">
                <a:latin typeface="Consolas" panose="020B0609020204030204" pitchFamily="49" charset="0"/>
              </a:rPr>
              <a:t>，当前节点不再处理。</a:t>
            </a:r>
            <a:endParaRPr lang="en-US" altLang="zh-CN" dirty="0">
              <a:latin typeface="Consolas" panose="020B0609020204030204" pitchFamily="49" charset="0"/>
            </a:endParaRPr>
          </a:p>
        </p:txBody>
      </p:sp>
      <p:pic>
        <p:nvPicPr>
          <p:cNvPr id="12" name="图片 11">
            <a:extLst>
              <a:ext uri="{FF2B5EF4-FFF2-40B4-BE49-F238E27FC236}">
                <a16:creationId xmlns:a16="http://schemas.microsoft.com/office/drawing/2014/main" id="{6847AE59-DD31-4751-A625-D597AA36D7E6}"/>
              </a:ext>
            </a:extLst>
          </p:cNvPr>
          <p:cNvPicPr>
            <a:picLocks noChangeAspect="1"/>
          </p:cNvPicPr>
          <p:nvPr/>
        </p:nvPicPr>
        <p:blipFill>
          <a:blip r:embed="rId3"/>
          <a:stretch>
            <a:fillRect/>
          </a:stretch>
        </p:blipFill>
        <p:spPr>
          <a:xfrm>
            <a:off x="7762530" y="2513764"/>
            <a:ext cx="3252604" cy="3847908"/>
          </a:xfrm>
          <a:prstGeom prst="rect">
            <a:avLst/>
          </a:prstGeom>
        </p:spPr>
      </p:pic>
    </p:spTree>
    <p:extLst>
      <p:ext uri="{BB962C8B-B14F-4D97-AF65-F5344CB8AC3E}">
        <p14:creationId xmlns:p14="http://schemas.microsoft.com/office/powerpoint/2010/main" val="2985733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CBSH-RM(CBSH with RR by MDDs)</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6585021" cy="33718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Consolas" panose="020B0609020204030204" pitchFamily="49" charset="0"/>
                  </a:rPr>
                  <a:t>CBSH-R</a:t>
                </a:r>
                <a:r>
                  <a:rPr lang="zh-CN" altLang="en-US" b="1" dirty="0">
                    <a:latin typeface="Consolas" panose="020B0609020204030204" pitchFamily="49" charset="0"/>
                  </a:rPr>
                  <a:t>的缺点</a:t>
                </a:r>
                <a:r>
                  <a:rPr lang="zh-CN" altLang="en-US" dirty="0">
                    <a:latin typeface="Consolas" panose="020B0609020204030204" pitchFamily="49" charset="0"/>
                  </a:rPr>
                  <a:t>：该方法只可以识别两个</a:t>
                </a:r>
                <a:r>
                  <a:rPr lang="en-US" altLang="zh-CN" dirty="0">
                    <a:latin typeface="Consolas" panose="020B0609020204030204" pitchFamily="49" charset="0"/>
                  </a:rPr>
                  <a:t>agent</a:t>
                </a:r>
                <a:r>
                  <a:rPr lang="zh-CN" altLang="en-US" dirty="0">
                    <a:latin typeface="Consolas" panose="020B0609020204030204" pitchFamily="49" charset="0"/>
                  </a:rPr>
                  <a:t>的完整路径是</a:t>
                </a:r>
                <a:r>
                  <a:rPr lang="en-US" altLang="zh-CN" dirty="0">
                    <a:latin typeface="Consolas" panose="020B0609020204030204" pitchFamily="49" charset="0"/>
                  </a:rPr>
                  <a:t>RC</a:t>
                </a:r>
                <a:r>
                  <a:rPr lang="zh-CN" altLang="en-US" dirty="0">
                    <a:latin typeface="Consolas" panose="020B0609020204030204" pitchFamily="49" charset="0"/>
                  </a:rPr>
                  <a:t>的情况。有些时候</a:t>
                </a:r>
                <a:r>
                  <a:rPr lang="en-US" altLang="zh-CN" dirty="0">
                    <a:latin typeface="Consolas" panose="020B0609020204030204" pitchFamily="49" charset="0"/>
                  </a:rPr>
                  <a:t>agent</a:t>
                </a:r>
                <a:r>
                  <a:rPr lang="zh-CN" altLang="en-US" dirty="0">
                    <a:latin typeface="Consolas" panose="020B0609020204030204" pitchFamily="49" charset="0"/>
                  </a:rPr>
                  <a:t>间的某段子路径也符合</a:t>
                </a:r>
                <a:r>
                  <a:rPr lang="en-US" altLang="zh-CN" dirty="0">
                    <a:latin typeface="Consolas" panose="020B0609020204030204" pitchFamily="49" charset="0"/>
                  </a:rPr>
                  <a:t>RC</a:t>
                </a:r>
                <a:r>
                  <a:rPr lang="zh-CN" altLang="en-US" dirty="0">
                    <a:latin typeface="Consolas" panose="020B0609020204030204" pitchFamily="49" charset="0"/>
                  </a:rPr>
                  <a:t>的条件。如右图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2</m:t>
                        </m:r>
                      </m:sub>
                    </m:sSub>
                  </m:oMath>
                </a14:m>
                <a:r>
                  <a:rPr lang="zh-CN" altLang="en-US" dirty="0">
                    <a:latin typeface="Consolas" panose="020B0609020204030204" pitchFamily="49" charset="0"/>
                  </a:rPr>
                  <a:t>是</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2</m:t>
                        </m:r>
                      </m:sub>
                    </m:sSub>
                  </m:oMath>
                </a14:m>
                <a:r>
                  <a:rPr lang="zh-CN" altLang="en-US" dirty="0">
                    <a:latin typeface="Consolas" panose="020B0609020204030204" pitchFamily="49" charset="0"/>
                  </a:rPr>
                  <a:t>的必经点，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oMath>
                </a14:m>
                <a:r>
                  <a:rPr lang="zh-CN" altLang="en-US" dirty="0">
                    <a:latin typeface="Consolas" panose="020B0609020204030204" pitchFamily="49" charset="0"/>
                  </a:rPr>
                  <a:t>到</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1</m:t>
                        </m:r>
                      </m:sub>
                    </m:sSub>
                  </m:oMath>
                </a14:m>
                <a:r>
                  <a:rPr lang="zh-CN" altLang="en-US" dirty="0">
                    <a:latin typeface="Consolas" panose="020B0609020204030204" pitchFamily="49" charset="0"/>
                  </a:rPr>
                  <a:t>和</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2</m:t>
                        </m:r>
                      </m:sub>
                    </m:sSub>
                  </m:oMath>
                </a14:m>
                <a:r>
                  <a:rPr lang="zh-CN" altLang="en-US" dirty="0">
                    <a:latin typeface="Consolas" panose="020B0609020204030204" pitchFamily="49" charset="0"/>
                  </a:rPr>
                  <a:t>到</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2</m:t>
                        </m:r>
                      </m:sub>
                    </m:sSub>
                  </m:oMath>
                </a14:m>
                <a:r>
                  <a:rPr lang="zh-CN" altLang="en-US" dirty="0">
                    <a:latin typeface="Consolas" panose="020B0609020204030204" pitchFamily="49" charset="0"/>
                  </a:rPr>
                  <a:t>的路径符合</a:t>
                </a:r>
                <a:r>
                  <a:rPr lang="en-US" altLang="zh-CN" dirty="0">
                    <a:latin typeface="Consolas" panose="020B0609020204030204" pitchFamily="49" charset="0"/>
                  </a:rPr>
                  <a:t>RC,</a:t>
                </a:r>
                <a:r>
                  <a:rPr lang="zh-CN" altLang="en-US" dirty="0">
                    <a:latin typeface="Consolas" panose="020B0609020204030204" pitchFamily="49" charset="0"/>
                  </a:rPr>
                  <a:t>可以使用屏障约束来加快</a:t>
                </a:r>
                <a:r>
                  <a:rPr lang="en-US" altLang="zh-CN" dirty="0">
                    <a:latin typeface="Consolas" panose="020B0609020204030204" pitchFamily="49" charset="0"/>
                  </a:rPr>
                  <a:t>CT</a:t>
                </a:r>
                <a:r>
                  <a:rPr lang="zh-CN" altLang="en-US" dirty="0">
                    <a:latin typeface="Consolas" panose="020B0609020204030204" pitchFamily="49" charset="0"/>
                  </a:rPr>
                  <a:t>的搜索。</a:t>
                </a:r>
                <a:endParaRPr lang="en-US" altLang="zh-CN" dirty="0">
                  <a:latin typeface="Consolas" panose="020B0609020204030204" pitchFamily="49" charset="0"/>
                </a:endParaRPr>
              </a:p>
              <a:p>
                <a:pPr>
                  <a:lnSpc>
                    <a:spcPct val="150000"/>
                  </a:lnSpc>
                </a:pPr>
                <a:endParaRPr lang="en-US" altLang="zh-CN" dirty="0">
                  <a:latin typeface="Consolas" panose="020B0609020204030204" pitchFamily="49" charset="0"/>
                </a:endParaRPr>
              </a:p>
              <a:p>
                <a:pPr>
                  <a:lnSpc>
                    <a:spcPct val="150000"/>
                  </a:lnSpc>
                </a:pPr>
                <a:endParaRPr lang="en-US" altLang="zh-CN" dirty="0">
                  <a:latin typeface="Consolas" panose="020B0609020204030204" pitchFamily="49" charset="0"/>
                </a:endParaRPr>
              </a:p>
              <a:p>
                <a:pPr>
                  <a:lnSpc>
                    <a:spcPct val="150000"/>
                  </a:lnSpc>
                </a:pP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6585021" cy="3371820"/>
              </a:xfrm>
              <a:prstGeom prst="rect">
                <a:avLst/>
              </a:prstGeom>
              <a:blipFill>
                <a:blip r:embed="rId2"/>
                <a:stretch>
                  <a:fillRect l="-555" r="-138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6F75181-82B0-47A5-8E02-5FE162B217B6}"/>
              </a:ext>
            </a:extLst>
          </p:cNvPr>
          <p:cNvPicPr>
            <a:picLocks noChangeAspect="1"/>
          </p:cNvPicPr>
          <p:nvPr/>
        </p:nvPicPr>
        <p:blipFill>
          <a:blip r:embed="rId3"/>
          <a:stretch>
            <a:fillRect/>
          </a:stretch>
        </p:blipFill>
        <p:spPr>
          <a:xfrm>
            <a:off x="7633980" y="1220788"/>
            <a:ext cx="2734363" cy="2132803"/>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11833EC-319A-47A4-B790-97A895EA4219}"/>
                  </a:ext>
                </a:extLst>
              </p:cNvPr>
              <p:cNvSpPr txBox="1"/>
              <p:nvPr/>
            </p:nvSpPr>
            <p:spPr>
              <a:xfrm>
                <a:off x="520700" y="3538270"/>
                <a:ext cx="10866967" cy="133260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子路径识别</a:t>
                </a:r>
                <a:r>
                  <a:rPr lang="zh-CN" altLang="en-US" dirty="0">
                    <a:latin typeface="Consolas" panose="020B0609020204030204" pitchFamily="49" charset="0"/>
                  </a:rPr>
                  <a:t>：</a:t>
                </a:r>
                <a:r>
                  <a:rPr lang="en-US" altLang="zh-CN" dirty="0">
                    <a:latin typeface="Consolas" panose="020B0609020204030204" pitchFamily="49" charset="0"/>
                  </a:rPr>
                  <a:t>MDD</a:t>
                </a:r>
                <a:r>
                  <a:rPr lang="zh-CN" altLang="en-US" dirty="0">
                    <a:latin typeface="Consolas" panose="020B0609020204030204" pitchFamily="49" charset="0"/>
                  </a:rPr>
                  <a:t>可以很好的辅助寻找子路径。对于一个</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的</a:t>
                </a:r>
                <a14:m>
                  <m:oMath xmlns:m="http://schemas.openxmlformats.org/officeDocument/2006/math">
                    <m:r>
                      <a:rPr lang="en-US" altLang="zh-CN" b="0" i="1" dirty="0" smtClean="0">
                        <a:latin typeface="Cambria Math" panose="02040503050406030204" pitchFamily="18" charset="0"/>
                      </a:rPr>
                      <m:t>𝑀𝐷</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𝐷</m:t>
                        </m:r>
                      </m:e>
                      <m:sub>
                        <m:r>
                          <a:rPr lang="en-US" altLang="zh-CN" b="0" i="1" dirty="0" smtClean="0">
                            <a:latin typeface="Cambria Math" panose="02040503050406030204" pitchFamily="18" charset="0"/>
                          </a:rPr>
                          <m:t>𝑖</m:t>
                        </m:r>
                      </m:sub>
                      <m:sup>
                        <m:r>
                          <a:rPr lang="en-US" altLang="zh-CN" b="0" i="1" dirty="0" smtClean="0">
                            <a:latin typeface="Cambria Math" panose="02040503050406030204" pitchFamily="18" charset="0"/>
                          </a:rPr>
                          <m:t>𝑡</m:t>
                        </m:r>
                      </m:sup>
                    </m:sSubSup>
                  </m:oMath>
                </a14:m>
                <a:r>
                  <a:rPr lang="zh-CN" altLang="en-US" dirty="0">
                    <a:latin typeface="Consolas" panose="020B0609020204030204" pitchFamily="49" charset="0"/>
                  </a:rPr>
                  <a:t>，若某一层只有一个节点，那么这个节点就是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在路径长度为</a:t>
                </a:r>
                <a14:m>
                  <m:oMath xmlns:m="http://schemas.openxmlformats.org/officeDocument/2006/math">
                    <m:r>
                      <a:rPr lang="en-US" altLang="zh-CN" b="0" i="1" smtClean="0">
                        <a:latin typeface="Cambria Math" panose="02040503050406030204" pitchFamily="18" charset="0"/>
                      </a:rPr>
                      <m:t>𝑡</m:t>
                    </m:r>
                  </m:oMath>
                </a14:m>
                <a:r>
                  <a:rPr lang="zh-CN" altLang="en-US" dirty="0">
                    <a:latin typeface="Consolas" panose="020B0609020204030204" pitchFamily="49" charset="0"/>
                  </a:rPr>
                  <a:t>时的必经点。</a:t>
                </a:r>
                <a:r>
                  <a:rPr lang="en-US" altLang="zh-CN" dirty="0"/>
                  <a:t> </a:t>
                </a:r>
                <a14:m>
                  <m:oMath xmlns:m="http://schemas.openxmlformats.org/officeDocument/2006/math">
                    <m:r>
                      <a:rPr lang="en-US" altLang="zh-CN" i="1" dirty="0">
                        <a:latin typeface="Cambria Math" panose="02040503050406030204" pitchFamily="18" charset="0"/>
                      </a:rPr>
                      <m:t>𝑀𝐷</m:t>
                    </m:r>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𝐷</m:t>
                        </m:r>
                      </m:e>
                      <m:sub>
                        <m:r>
                          <a:rPr lang="en-US" altLang="zh-CN" i="1" dirty="0">
                            <a:latin typeface="Cambria Math" panose="02040503050406030204" pitchFamily="18" charset="0"/>
                          </a:rPr>
                          <m:t>𝑖</m:t>
                        </m:r>
                      </m:sub>
                      <m:sup>
                        <m:r>
                          <a:rPr lang="en-US" altLang="zh-CN" i="1" dirty="0">
                            <a:latin typeface="Cambria Math" panose="02040503050406030204" pitchFamily="18" charset="0"/>
                          </a:rPr>
                          <m:t>𝑡</m:t>
                        </m:r>
                      </m:sup>
                    </m:sSubSup>
                  </m:oMath>
                </a14:m>
                <a:r>
                  <a:rPr lang="zh-CN" altLang="en-US" dirty="0">
                    <a:latin typeface="Consolas" panose="020B0609020204030204" pitchFamily="49" charset="0"/>
                  </a:rPr>
                  <a:t>中两个必经点之间的路径就可以看作一个子路径，判断与其他</a:t>
                </a:r>
                <a:r>
                  <a:rPr lang="en-US" altLang="zh-CN" dirty="0">
                    <a:latin typeface="Consolas" panose="020B0609020204030204" pitchFamily="49" charset="0"/>
                  </a:rPr>
                  <a:t>agent</a:t>
                </a:r>
                <a:r>
                  <a:rPr lang="zh-CN" altLang="en-US" dirty="0">
                    <a:latin typeface="Consolas" panose="020B0609020204030204" pitchFamily="49" charset="0"/>
                  </a:rPr>
                  <a:t>存在</a:t>
                </a:r>
                <a:r>
                  <a:rPr lang="en-US" altLang="zh-CN" dirty="0">
                    <a:latin typeface="Consolas" panose="020B0609020204030204" pitchFamily="49" charset="0"/>
                  </a:rPr>
                  <a:t>RC</a:t>
                </a:r>
                <a:r>
                  <a:rPr lang="zh-CN" altLang="en-US" dirty="0">
                    <a:latin typeface="Consolas" panose="020B0609020204030204" pitchFamily="49" charset="0"/>
                  </a:rPr>
                  <a:t>的关系。</a:t>
                </a:r>
                <a:endParaRPr lang="en-US" altLang="zh-CN" dirty="0">
                  <a:latin typeface="Consolas" panose="020B0609020204030204" pitchFamily="49" charset="0"/>
                </a:endParaRPr>
              </a:p>
            </p:txBody>
          </p:sp>
        </mc:Choice>
        <mc:Fallback xmlns="">
          <p:sp>
            <p:nvSpPr>
              <p:cNvPr id="6" name="文本框 5">
                <a:extLst>
                  <a:ext uri="{FF2B5EF4-FFF2-40B4-BE49-F238E27FC236}">
                    <a16:creationId xmlns:a16="http://schemas.microsoft.com/office/drawing/2014/main" id="{511833EC-319A-47A4-B790-97A895EA4219}"/>
                  </a:ext>
                </a:extLst>
              </p:cNvPr>
              <p:cNvSpPr txBox="1">
                <a:spLocks noRot="1" noChangeAspect="1" noMove="1" noResize="1" noEditPoints="1" noAdjustHandles="1" noChangeArrowheads="1" noChangeShapeType="1" noTextEdit="1"/>
              </p:cNvSpPr>
              <p:nvPr/>
            </p:nvSpPr>
            <p:spPr>
              <a:xfrm>
                <a:off x="520700" y="3538270"/>
                <a:ext cx="10866967" cy="1332609"/>
              </a:xfrm>
              <a:prstGeom prst="rect">
                <a:avLst/>
              </a:prstGeom>
              <a:blipFill>
                <a:blip r:embed="rId4"/>
                <a:stretch>
                  <a:fillRect l="-337" r="-112" b="-63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2236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CBSH-RM(CBSH with RR by MDDs)</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129336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屏障约束失效</a:t>
                </a:r>
                <a:r>
                  <a:rPr lang="zh-CN" altLang="en-US" dirty="0">
                    <a:latin typeface="Consolas" panose="020B0609020204030204" pitchFamily="49" charset="0"/>
                  </a:rPr>
                  <a:t>：在考虑完整路径时，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必须经过起始节点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。但在考虑路径</a:t>
                </a:r>
                <a:r>
                  <a:rPr lang="en-US" altLang="zh-CN" dirty="0">
                    <a:latin typeface="Consolas" panose="020B0609020204030204" pitchFamily="49" charset="0"/>
                  </a:rPr>
                  <a:t>cost</a:t>
                </a:r>
                <a:r>
                  <a:rPr lang="zh-CN" altLang="en-US" dirty="0">
                    <a:latin typeface="Consolas" panose="020B0609020204030204" pitchFamily="49" charset="0"/>
                  </a:rPr>
                  <a:t>为</a:t>
                </a:r>
                <a14:m>
                  <m:oMath xmlns:m="http://schemas.openxmlformats.org/officeDocument/2006/math">
                    <m:r>
                      <a:rPr lang="en-US" altLang="zh-CN" b="0" i="1" smtClean="0">
                        <a:latin typeface="Cambria Math" panose="02040503050406030204" pitchFamily="18" charset="0"/>
                      </a:rPr>
                      <m:t>𝑡</m:t>
                    </m:r>
                  </m:oMath>
                </a14:m>
                <a:r>
                  <a:rPr lang="zh-CN" altLang="en-US" dirty="0">
                    <a:latin typeface="Consolas" panose="020B0609020204030204" pitchFamily="49" charset="0"/>
                  </a:rPr>
                  <a:t>下的路径时，将起点为必经点为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的子路径单独考虑。若识别到</a:t>
                </a:r>
                <a:r>
                  <a:rPr lang="en-US" altLang="zh-CN" dirty="0">
                    <a:latin typeface="Consolas" panose="020B0609020204030204" pitchFamily="49" charset="0"/>
                  </a:rPr>
                  <a:t>RC</a:t>
                </a:r>
                <a:r>
                  <a:rPr lang="zh-CN" altLang="en-US" dirty="0">
                    <a:latin typeface="Consolas" panose="020B0609020204030204" pitchFamily="49" charset="0"/>
                  </a:rPr>
                  <a:t>并添加屏障约束，使得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的路径</a:t>
                </a:r>
                <a:r>
                  <a:rPr lang="en-US" altLang="zh-CN" dirty="0">
                    <a:latin typeface="Consolas" panose="020B0609020204030204" pitchFamily="49" charset="0"/>
                  </a:rPr>
                  <a:t>cost</a:t>
                </a:r>
                <a:r>
                  <a:rPr lang="zh-CN" altLang="en-US" dirty="0">
                    <a:latin typeface="Consolas" panose="020B0609020204030204" pitchFamily="49" charset="0"/>
                  </a:rPr>
                  <a:t>增加，这可能导致</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不为当前</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的必经点，对没有冲突的路径进行约束，丢失完整性和最优性保障。</a:t>
                </a:r>
                <a:endParaRPr lang="en-US" altLang="zh-CN"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1293367"/>
              </a:xfrm>
              <a:prstGeom prst="rect">
                <a:avLst/>
              </a:prstGeom>
              <a:blipFill>
                <a:blip r:embed="rId2"/>
                <a:stretch>
                  <a:fillRect l="-337" r="-224" b="-660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2D0CA28-BBA5-4F01-9257-3B90F67C27A9}"/>
              </a:ext>
            </a:extLst>
          </p:cNvPr>
          <p:cNvPicPr>
            <a:picLocks noChangeAspect="1"/>
          </p:cNvPicPr>
          <p:nvPr/>
        </p:nvPicPr>
        <p:blipFill rotWithShape="1">
          <a:blip r:embed="rId3"/>
          <a:srcRect b="18483"/>
          <a:stretch/>
        </p:blipFill>
        <p:spPr>
          <a:xfrm>
            <a:off x="6616700" y="3041965"/>
            <a:ext cx="4946182" cy="2234403"/>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E4DD9F5-B444-4F74-98A0-218604059BAB}"/>
                  </a:ext>
                </a:extLst>
              </p:cNvPr>
              <p:cNvSpPr txBox="1"/>
              <p:nvPr/>
            </p:nvSpPr>
            <p:spPr>
              <a:xfrm>
                <a:off x="520700" y="2882279"/>
                <a:ext cx="6096000" cy="255377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例子</a:t>
                </a:r>
                <a:r>
                  <a:rPr lang="zh-CN" altLang="en-US" dirty="0">
                    <a:latin typeface="Consolas" panose="020B0609020204030204" pitchFamily="49" charset="0"/>
                  </a:rPr>
                  <a:t>：右图中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a14:m>
                <a:r>
                  <a:rPr lang="zh-CN" altLang="en-US" dirty="0">
                    <a:latin typeface="Consolas" panose="020B0609020204030204" pitchFamily="49" charset="0"/>
                  </a:rPr>
                  <a:t>必定经过</a:t>
                </a:r>
                <a14:m>
                  <m:oMath xmlns:m="http://schemas.openxmlformats.org/officeDocument/2006/math">
                    <m:r>
                      <a:rPr lang="en-US" altLang="zh-CN" b="0" i="1" smtClean="0">
                        <a:latin typeface="Cambria Math" panose="02040503050406030204" pitchFamily="18" charset="0"/>
                      </a:rPr>
                      <m:t>𝑀𝐷</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6</m:t>
                        </m:r>
                      </m:sup>
                    </m:sSubSup>
                  </m:oMath>
                </a14:m>
                <a:r>
                  <a:rPr lang="zh-CN" altLang="en-US" dirty="0">
                    <a:latin typeface="Consolas" panose="020B0609020204030204" pitchFamily="49" charset="0"/>
                  </a:rPr>
                  <a:t>中的</a:t>
                </a:r>
                <a14:m>
                  <m:oMath xmlns:m="http://schemas.openxmlformats.org/officeDocument/2006/math">
                    <m:r>
                      <a:rPr lang="en-US" altLang="zh-CN" b="0" i="1" smtClean="0">
                        <a:latin typeface="Cambria Math" panose="02040503050406030204" pitchFamily="18" charset="0"/>
                      </a:rPr>
                      <m:t>(2,4,2)</m:t>
                    </m:r>
                  </m:oMath>
                </a14:m>
                <a:r>
                  <a:rPr lang="zh-CN" altLang="en-US" dirty="0">
                    <a:latin typeface="Consolas" panose="020B0609020204030204" pitchFamily="49" charset="0"/>
                  </a:rPr>
                  <a:t>，因此与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a14:m>
                <a:r>
                  <a:rPr lang="zh-CN" altLang="en-US" dirty="0">
                    <a:latin typeface="Consolas" panose="020B0609020204030204" pitchFamily="49" charset="0"/>
                  </a:rPr>
                  <a:t>的子路径符合</a:t>
                </a:r>
                <a:r>
                  <a:rPr lang="en-US" altLang="zh-CN" dirty="0">
                    <a:latin typeface="Consolas" panose="020B0609020204030204" pitchFamily="49" charset="0"/>
                  </a:rPr>
                  <a:t>CRC</a:t>
                </a:r>
                <a:r>
                  <a:rPr lang="zh-CN" altLang="en-US" dirty="0">
                    <a:latin typeface="Consolas" panose="020B0609020204030204" pitchFamily="49" charset="0"/>
                  </a:rPr>
                  <a:t>。但加入屏障约束后，</a:t>
                </a:r>
                <a:r>
                  <a:rPr lang="en-US" altLang="zh-CN" dirty="0">
                    <a:latin typeface="Consolas" panose="020B0609020204030204" pitchFamily="49" charset="0"/>
                  </a:rPr>
                  <a:t>CT</a:t>
                </a:r>
                <a:r>
                  <a:rPr lang="zh-CN" altLang="en-US" dirty="0">
                    <a:latin typeface="Consolas" panose="020B0609020204030204" pitchFamily="49" charset="0"/>
                  </a:rPr>
                  <a:t>中的子树禁止了一条没有冲突的路径，其中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a14:m>
                <a:r>
                  <a:rPr lang="zh-CN" altLang="en-US" dirty="0">
                    <a:latin typeface="Consolas" panose="020B0609020204030204" pitchFamily="49" charset="0"/>
                  </a:rPr>
                  <a:t>沿蓝色箭头走。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a14:m>
                <a:r>
                  <a:rPr lang="zh-CN" altLang="en-US" dirty="0">
                    <a:latin typeface="Consolas" panose="020B0609020204030204" pitchFamily="49" charset="0"/>
                  </a:rPr>
                  <a:t>沿红色点状箭头走，并在</a:t>
                </a:r>
                <a14:m>
                  <m:oMath xmlns:m="http://schemas.openxmlformats.org/officeDocument/2006/math">
                    <m:r>
                      <a:rPr lang="en-US" altLang="zh-CN" b="0" i="1" smtClean="0">
                        <a:latin typeface="Cambria Math" panose="02040503050406030204" pitchFamily="18" charset="0"/>
                      </a:rPr>
                      <m:t>(4,4)</m:t>
                    </m:r>
                  </m:oMath>
                </a14:m>
                <a:r>
                  <a:rPr lang="zh-CN" altLang="en-US" dirty="0">
                    <a:latin typeface="Consolas" panose="020B0609020204030204" pitchFamily="49" charset="0"/>
                  </a:rPr>
                  <a:t>等待两个时刻。这两条路径均违反了屏障约束。这是因为增加该约束后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a14:m>
                <a:r>
                  <a:rPr lang="zh-CN" altLang="en-US" dirty="0">
                    <a:latin typeface="Consolas" panose="020B0609020204030204" pitchFamily="49" charset="0"/>
                  </a:rPr>
                  <a:t>不一定经过</a:t>
                </a:r>
                <a14:m>
                  <m:oMath xmlns:m="http://schemas.openxmlformats.org/officeDocument/2006/math">
                    <m:r>
                      <a:rPr lang="en-US" altLang="zh-CN" b="0" i="1" smtClean="0">
                        <a:latin typeface="Cambria Math" panose="02040503050406030204" pitchFamily="18" charset="0"/>
                      </a:rPr>
                      <m:t>(2,4,2)</m:t>
                    </m:r>
                  </m:oMath>
                </a14:m>
                <a:r>
                  <a:rPr lang="zh-CN" altLang="en-US" dirty="0">
                    <a:latin typeface="Consolas" panose="020B0609020204030204" pitchFamily="49" charset="0"/>
                  </a:rPr>
                  <a:t>，而经过了原本不在</a:t>
                </a:r>
                <a14:m>
                  <m:oMath xmlns:m="http://schemas.openxmlformats.org/officeDocument/2006/math">
                    <m:r>
                      <a:rPr lang="en-US" altLang="zh-CN" i="1">
                        <a:latin typeface="Cambria Math" panose="02040503050406030204" pitchFamily="18" charset="0"/>
                      </a:rPr>
                      <m:t>𝑀𝐷</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2</m:t>
                        </m:r>
                      </m:sub>
                      <m:sup>
                        <m:r>
                          <a:rPr lang="en-US" altLang="zh-CN" i="1">
                            <a:latin typeface="Cambria Math" panose="02040503050406030204" pitchFamily="18" charset="0"/>
                          </a:rPr>
                          <m:t>6</m:t>
                        </m:r>
                      </m:sup>
                    </m:sSubSup>
                  </m:oMath>
                </a14:m>
                <a:r>
                  <a:rPr lang="zh-CN" altLang="en-US" dirty="0">
                    <a:latin typeface="Consolas" panose="020B0609020204030204" pitchFamily="49" charset="0"/>
                  </a:rPr>
                  <a:t>中的节点</a:t>
                </a:r>
                <a14:m>
                  <m:oMath xmlns:m="http://schemas.openxmlformats.org/officeDocument/2006/math">
                    <m:r>
                      <a:rPr lang="en-US" altLang="zh-CN" b="0" i="1" smtClean="0">
                        <a:latin typeface="Cambria Math" panose="02040503050406030204" pitchFamily="18" charset="0"/>
                      </a:rPr>
                      <m:t>(4,4,4)</m:t>
                    </m:r>
                    <m:r>
                      <a:rPr lang="zh-CN" altLang="en-US" i="1">
                        <a:latin typeface="Cambria Math" panose="02040503050406030204" pitchFamily="18" charset="0"/>
                      </a:rPr>
                      <m:t>。</m:t>
                    </m:r>
                  </m:oMath>
                </a14:m>
                <a:endParaRPr lang="en-US" altLang="zh-CN" dirty="0">
                  <a:latin typeface="Consolas" panose="020B0609020204030204" pitchFamily="49" charset="0"/>
                </a:endParaRPr>
              </a:p>
            </p:txBody>
          </p:sp>
        </mc:Choice>
        <mc:Fallback xmlns="">
          <p:sp>
            <p:nvSpPr>
              <p:cNvPr id="7" name="文本框 6">
                <a:extLst>
                  <a:ext uri="{FF2B5EF4-FFF2-40B4-BE49-F238E27FC236}">
                    <a16:creationId xmlns:a16="http://schemas.microsoft.com/office/drawing/2014/main" id="{5E4DD9F5-B444-4F74-98A0-218604059BAB}"/>
                  </a:ext>
                </a:extLst>
              </p:cNvPr>
              <p:cNvSpPr txBox="1">
                <a:spLocks noRot="1" noChangeAspect="1" noMove="1" noResize="1" noEditPoints="1" noAdjustHandles="1" noChangeArrowheads="1" noChangeShapeType="1" noTextEdit="1"/>
              </p:cNvSpPr>
              <p:nvPr/>
            </p:nvSpPr>
            <p:spPr>
              <a:xfrm>
                <a:off x="520700" y="2882279"/>
                <a:ext cx="6096000" cy="2553776"/>
              </a:xfrm>
              <a:prstGeom prst="rect">
                <a:avLst/>
              </a:prstGeom>
              <a:blipFill>
                <a:blip r:embed="rId4"/>
                <a:stretch>
                  <a:fillRect l="-600" b="-26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1456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CBSH-RM(CBSH with RR by MDDs)</a:t>
            </a:r>
            <a:endParaRPr lang="zh-CN" altLang="en-US" sz="3600" dirty="0">
              <a:latin typeface="Consolas" panose="020B0609020204030204" pitchFamily="49" charset="0"/>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43657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修正的屏障约束</a:t>
                </a:r>
                <a:r>
                  <a:rPr lang="zh-CN" altLang="en-US" dirty="0">
                    <a:latin typeface="Consolas" panose="020B0609020204030204" pitchFamily="49" charset="0"/>
                  </a:rPr>
                  <a:t>：在添加屏障约束时只考虑在当前</a:t>
                </a:r>
                <a:r>
                  <a:rPr lang="en-US" altLang="zh-CN" dirty="0">
                    <a:latin typeface="Consolas" panose="020B0609020204030204" pitchFamily="49" charset="0"/>
                  </a:rPr>
                  <a:t>agent</a:t>
                </a:r>
                <a:r>
                  <a:rPr lang="zh-CN" altLang="en-US" dirty="0">
                    <a:latin typeface="Consolas" panose="020B0609020204030204" pitchFamily="49" charset="0"/>
                  </a:rPr>
                  <a:t>对应</a:t>
                </a:r>
                <a:r>
                  <a:rPr lang="en-US" altLang="zh-CN" dirty="0">
                    <a:latin typeface="Consolas" panose="020B0609020204030204" pitchFamily="49" charset="0"/>
                  </a:rPr>
                  <a:t>MDD</a:t>
                </a:r>
                <a:r>
                  <a:rPr lang="zh-CN" altLang="en-US" dirty="0">
                    <a:latin typeface="Consolas" panose="020B0609020204030204" pitchFamily="49" charset="0"/>
                  </a:rPr>
                  <a:t>中的节点。修正后的式子为</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𝑔</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r>
                                  <a:rPr lang="en-US" altLang="zh-CN" i="1">
                                    <a:latin typeface="Cambria Math" panose="02040503050406030204" pitchFamily="18" charset="0"/>
                                  </a:rPr>
                                  <m:t>,</m:t>
                                </m:r>
                                <m:r>
                                  <a:rPr lang="en-US" altLang="zh-CN" b="0" i="1" smtClean="0">
                                    <a:latin typeface="Cambria Math" panose="02040503050406030204" pitchFamily="18" charset="0"/>
                                  </a:rPr>
                                  <m:t>𝑦</m:t>
                                </m:r>
                              </m:e>
                            </m:d>
                            <m:r>
                              <a:rPr lang="en-US" altLang="zh-CN" i="1">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𝑔</m:t>
                                </m:r>
                              </m:sub>
                            </m:sSub>
                          </m:e>
                        </m:d>
                      </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𝑀𝐷</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𝑘</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zh-CN" altLang="en-US" dirty="0">
                    <a:latin typeface="Consolas" panose="020B0609020204030204" pitchFamily="49" charset="0"/>
                  </a:rPr>
                  <a:t>。</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识别</a:t>
                </a:r>
                <a:r>
                  <a:rPr lang="en-US" altLang="zh-CN" b="1" dirty="0">
                    <a:latin typeface="Consolas" panose="020B0609020204030204" pitchFamily="49" charset="0"/>
                  </a:rPr>
                  <a:t>RC</a:t>
                </a:r>
                <a:r>
                  <a:rPr lang="zh-CN" altLang="en-US" b="1" dirty="0">
                    <a:latin typeface="Consolas" panose="020B0609020204030204" pitchFamily="49" charset="0"/>
                  </a:rPr>
                  <a:t>方法修正</a:t>
                </a:r>
                <a:r>
                  <a:rPr lang="zh-CN" altLang="en-US" dirty="0">
                    <a:latin typeface="Consolas" panose="020B0609020204030204" pitchFamily="49" charset="0"/>
                  </a:rPr>
                  <a:t>：之前所有都在时刻</a:t>
                </a:r>
                <a:r>
                  <a:rPr lang="en-US" altLang="zh-CN" dirty="0">
                    <a:latin typeface="Consolas" panose="020B0609020204030204" pitchFamily="49" charset="0"/>
                  </a:rPr>
                  <a:t>0</a:t>
                </a:r>
                <a:r>
                  <a:rPr lang="zh-CN" altLang="en-US" dirty="0">
                    <a:latin typeface="Consolas" panose="020B0609020204030204" pitchFamily="49" charset="0"/>
                  </a:rPr>
                  <a:t>处于起点位置，但是在考虑子路径后，可能在不同的时刻到达起点。因此需要修改识别</a:t>
                </a:r>
                <a:r>
                  <a:rPr lang="en-US" altLang="zh-CN" dirty="0">
                    <a:latin typeface="Consolas" panose="020B0609020204030204" pitchFamily="49" charset="0"/>
                  </a:rPr>
                  <a:t>RC</a:t>
                </a:r>
                <a:r>
                  <a:rPr lang="zh-CN" altLang="en-US" dirty="0">
                    <a:latin typeface="Consolas" panose="020B0609020204030204" pitchFamily="49" charset="0"/>
                  </a:rPr>
                  <a:t>的方法，具体为添加如下限制：</a:t>
                </a:r>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dirty="0">
                    <a:latin typeface="Consolas" panose="020B0609020204030204" pitchFamily="49" charset="0"/>
                  </a:rPr>
                  <a:t>起点在矩形</a:t>
                </a:r>
                <a:r>
                  <a:rPr lang="en-US" altLang="zh-CN" dirty="0">
                    <a:latin typeface="Consolas" panose="020B0609020204030204" pitchFamily="49" charset="0"/>
                  </a:rPr>
                  <a:t>R</a:t>
                </a:r>
                <a:r>
                  <a:rPr lang="zh-CN" altLang="en-US" dirty="0">
                    <a:latin typeface="Consolas" panose="020B0609020204030204" pitchFamily="49" charset="0"/>
                  </a:rPr>
                  <a:t>的不同边界上，且</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𝑗</m:t>
                        </m:r>
                      </m:sub>
                    </m:sSub>
                  </m:oMath>
                </a14:m>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dirty="0">
                    <a:latin typeface="Consolas" panose="020B0609020204030204" pitchFamily="49" charset="0"/>
                  </a:rPr>
                  <a:t>修正当</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latin typeface="Consolas" panose="020B0609020204030204" pitchFamily="49" charset="0"/>
                  </a:rPr>
                  <a:t>时角节点的计算。</a:t>
                </a:r>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dirty="0">
                    <a:latin typeface="Consolas" panose="020B0609020204030204" pitchFamily="49" charset="0"/>
                  </a:rPr>
                  <a:t>修正当</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latin typeface="Consolas" panose="020B0609020204030204" pitchFamily="49" charset="0"/>
                  </a:rPr>
                  <a:t>或</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oMath>
                </a14:m>
                <a:r>
                  <a:rPr lang="zh-CN" altLang="en-US" dirty="0">
                    <a:latin typeface="Consolas" panose="020B0609020204030204" pitchFamily="49" charset="0"/>
                  </a:rPr>
                  <a:t>时</a:t>
                </a:r>
                <a:r>
                  <a:rPr lang="en-US" altLang="zh-CN" dirty="0">
                    <a:latin typeface="Consolas" panose="020B0609020204030204" pitchFamily="49" charset="0"/>
                  </a:rPr>
                  <a:t>RC</a:t>
                </a:r>
                <a:r>
                  <a:rPr lang="zh-CN" altLang="en-US" dirty="0">
                    <a:latin typeface="Consolas" panose="020B0609020204030204" pitchFamily="49" charset="0"/>
                  </a:rPr>
                  <a:t>类型的判断，通过比较屏障约束的边长和对应</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𝑘</m:t>
                        </m:r>
                      </m:sub>
                    </m:sSub>
                    <m:r>
                      <a:rPr lang="zh-CN" altLang="en-US" i="1">
                        <a:latin typeface="Cambria Math" panose="02040503050406030204" pitchFamily="18" charset="0"/>
                      </a:rPr>
                      <m:t>矩形</m:t>
                    </m:r>
                  </m:oMath>
                </a14:m>
                <a:r>
                  <a:rPr lang="zh-CN" altLang="en-US" dirty="0">
                    <a:latin typeface="Consolas" panose="020B0609020204030204" pitchFamily="49" charset="0"/>
                  </a:rPr>
                  <a:t>的边长进行辅助判断。</a:t>
                </a:r>
                <a:endParaRPr lang="en-US" altLang="zh-CN" dirty="0">
                  <a:latin typeface="Consolas" panose="020B0609020204030204" pitchFamily="49" charset="0"/>
                </a:endParaRPr>
              </a:p>
              <a:p>
                <a:pPr marL="342900" indent="-342900">
                  <a:lnSpc>
                    <a:spcPct val="150000"/>
                  </a:lnSpc>
                  <a:buFont typeface="Arial" panose="020B0604020202020204" pitchFamily="34" charset="0"/>
                  <a:buChar char="•"/>
                </a:pPr>
                <a:r>
                  <a:rPr lang="en-US" altLang="zh-CN" b="1" dirty="0">
                    <a:latin typeface="Consolas" panose="020B0609020204030204" pitchFamily="49" charset="0"/>
                  </a:rPr>
                  <a:t>RC</a:t>
                </a:r>
                <a:r>
                  <a:rPr lang="zh-CN" altLang="en-US" b="1" dirty="0">
                    <a:latin typeface="Consolas" panose="020B0609020204030204" pitchFamily="49" charset="0"/>
                  </a:rPr>
                  <a:t>优先级</a:t>
                </a:r>
                <a:r>
                  <a:rPr lang="zh-CN" altLang="en-US" dirty="0">
                    <a:latin typeface="Consolas" panose="020B0609020204030204" pitchFamily="49" charset="0"/>
                  </a:rPr>
                  <a:t>：按这种方法可能找到两个</a:t>
                </a:r>
                <a:r>
                  <a:rPr lang="en-US" altLang="zh-CN" dirty="0">
                    <a:latin typeface="Consolas" panose="020B0609020204030204" pitchFamily="49" charset="0"/>
                  </a:rPr>
                  <a:t>agent</a:t>
                </a:r>
                <a:r>
                  <a:rPr lang="zh-CN" altLang="en-US" dirty="0">
                    <a:latin typeface="Consolas" panose="020B0609020204030204" pitchFamily="49" charset="0"/>
                  </a:rPr>
                  <a:t>的多段子路径符合</a:t>
                </a:r>
                <a:r>
                  <a:rPr lang="en-US" altLang="zh-CN" dirty="0">
                    <a:latin typeface="Consolas" panose="020B0609020204030204" pitchFamily="49" charset="0"/>
                  </a:rPr>
                  <a:t>RC</a:t>
                </a:r>
                <a:r>
                  <a:rPr lang="zh-CN" altLang="en-US" dirty="0">
                    <a:latin typeface="Consolas" panose="020B0609020204030204" pitchFamily="49" charset="0"/>
                  </a:rPr>
                  <a:t>类冲突，可以产生屏障约束。选择优先级高的，</a:t>
                </a:r>
                <a:r>
                  <a:rPr lang="en-US" altLang="zh-CN" dirty="0">
                    <a:latin typeface="Consolas" panose="020B0609020204030204" pitchFamily="49" charset="0"/>
                  </a:rPr>
                  <a:t>tie-breaking</a:t>
                </a:r>
                <a:r>
                  <a:rPr lang="zh-CN" altLang="en-US" dirty="0">
                    <a:latin typeface="Consolas" panose="020B0609020204030204" pitchFamily="49" charset="0"/>
                  </a:rPr>
                  <a:t>为对应矩形</a:t>
                </a:r>
                <a:r>
                  <a:rPr lang="en-US" altLang="zh-CN" dirty="0">
                    <a:latin typeface="Consolas" panose="020B0609020204030204" pitchFamily="49" charset="0"/>
                  </a:rPr>
                  <a:t>R</a:t>
                </a:r>
                <a:r>
                  <a:rPr lang="zh-CN" altLang="en-US" dirty="0">
                    <a:latin typeface="Consolas" panose="020B0609020204030204" pitchFamily="49" charset="0"/>
                  </a:rPr>
                  <a:t>的面积。</a:t>
                </a:r>
                <a:endParaRPr lang="en-US" altLang="zh-CN" dirty="0">
                  <a:latin typeface="Consolas" panose="020B0609020204030204" pitchFamily="49" charset="0"/>
                </a:endParaRPr>
              </a:p>
            </p:txBody>
          </p:sp>
        </mc:Choice>
        <mc:Fallback>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4365747"/>
              </a:xfrm>
              <a:prstGeom prst="rect">
                <a:avLst/>
              </a:prstGeom>
              <a:blipFill>
                <a:blip r:embed="rId2"/>
                <a:stretch>
                  <a:fillRect l="-337" r="-224" b="-13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3588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Reference</a:t>
            </a:r>
            <a:endParaRPr lang="zh-CN" altLang="en-US" sz="3600" dirty="0">
              <a:latin typeface="Consolas" panose="020B0609020204030204" pitchFamily="49" charset="0"/>
            </a:endParaRPr>
          </a:p>
        </p:txBody>
      </p:sp>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463332"/>
          </a:xfrm>
          <a:prstGeom prst="rect">
            <a:avLst/>
          </a:prstGeom>
          <a:noFill/>
        </p:spPr>
        <p:txBody>
          <a:bodyPr wrap="square" rtlCol="0">
            <a:spAutoFit/>
          </a:bodyPr>
          <a:lstStyle/>
          <a:p>
            <a:pPr>
              <a:lnSpc>
                <a:spcPct val="150000"/>
              </a:lnSpc>
            </a:pPr>
            <a:r>
              <a:rPr lang="en-US" altLang="zh-CN" dirty="0">
                <a:latin typeface="Consolas" panose="020B0609020204030204" pitchFamily="49" charset="0"/>
              </a:rPr>
              <a:t>[1] 2019 Symmetry-Breaking Constraints for Grid-Based Multi-Agent Path Finding</a:t>
            </a:r>
          </a:p>
        </p:txBody>
      </p:sp>
    </p:spTree>
    <p:extLst>
      <p:ext uri="{BB962C8B-B14F-4D97-AF65-F5344CB8AC3E}">
        <p14:creationId xmlns:p14="http://schemas.microsoft.com/office/powerpoint/2010/main" val="1472006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8ECBE2B-9749-426D-A7B0-161A0D1F61C9}"/>
              </a:ext>
            </a:extLst>
          </p:cNvPr>
          <p:cNvSpPr txBox="1"/>
          <p:nvPr/>
        </p:nvSpPr>
        <p:spPr>
          <a:xfrm>
            <a:off x="194733" y="2263606"/>
            <a:ext cx="6963833" cy="584775"/>
          </a:xfrm>
          <a:prstGeom prst="rect">
            <a:avLst/>
          </a:prstGeom>
          <a:noFill/>
        </p:spPr>
        <p:txBody>
          <a:bodyPr wrap="square" rtlCol="0">
            <a:spAutoFit/>
          </a:bodyPr>
          <a:lstStyle/>
          <a:p>
            <a:pPr algn="r"/>
            <a:r>
              <a:rPr lang="en-US" altLang="zh-CN" sz="3200" dirty="0">
                <a:latin typeface="Consolas" panose="020B0609020204030204" pitchFamily="49" charset="0"/>
              </a:rPr>
              <a:t>CBSH-RCT(CBSH with RC,CC,TC)</a:t>
            </a:r>
            <a:endParaRPr lang="zh-CN" altLang="en-US" sz="3200" dirty="0">
              <a:latin typeface="Consolas" panose="020B0609020204030204" pitchFamily="49" charset="0"/>
            </a:endParaRPr>
          </a:p>
        </p:txBody>
      </p:sp>
      <p:sp>
        <p:nvSpPr>
          <p:cNvPr id="9" name="文本框 8">
            <a:extLst>
              <a:ext uri="{FF2B5EF4-FFF2-40B4-BE49-F238E27FC236}">
                <a16:creationId xmlns:a16="http://schemas.microsoft.com/office/drawing/2014/main" id="{494408DA-68C0-4A88-B636-E8EA2A3C69B7}"/>
              </a:ext>
            </a:extLst>
          </p:cNvPr>
          <p:cNvSpPr txBox="1"/>
          <p:nvPr/>
        </p:nvSpPr>
        <p:spPr>
          <a:xfrm>
            <a:off x="7222062" y="3956354"/>
            <a:ext cx="4516968" cy="712759"/>
          </a:xfrm>
          <a:prstGeom prst="rect">
            <a:avLst/>
          </a:prstGeom>
          <a:noFill/>
        </p:spPr>
        <p:txBody>
          <a:bodyPr wrap="square" rtlCol="0">
            <a:spAutoFit/>
          </a:bodyPr>
          <a:lstStyle/>
          <a:p>
            <a:pPr marL="285750" indent="-285750">
              <a:lnSpc>
                <a:spcPts val="2500"/>
              </a:lnSpc>
              <a:buFont typeface="Arial" panose="020B0604020202020204" pitchFamily="34" charset="0"/>
              <a:buChar char="•"/>
            </a:pPr>
            <a:r>
              <a:rPr lang="en-US" altLang="zh-CN" dirty="0">
                <a:latin typeface="Consolas" panose="020B0609020204030204" pitchFamily="49" charset="0"/>
              </a:rPr>
              <a:t>CC(Corridor Conflicts)</a:t>
            </a:r>
          </a:p>
          <a:p>
            <a:pPr marL="285750" indent="-285750">
              <a:lnSpc>
                <a:spcPts val="2500"/>
              </a:lnSpc>
              <a:buFont typeface="Arial" panose="020B0604020202020204" pitchFamily="34" charset="0"/>
              <a:buChar char="•"/>
            </a:pPr>
            <a:r>
              <a:rPr lang="en-US" altLang="zh-CN" dirty="0">
                <a:latin typeface="Consolas" panose="020B0609020204030204" pitchFamily="49" charset="0"/>
              </a:rPr>
              <a:t>TC(Target Conflicts)</a:t>
            </a:r>
          </a:p>
        </p:txBody>
      </p:sp>
      <p:sp>
        <p:nvSpPr>
          <p:cNvPr id="12" name="文本框 11">
            <a:extLst>
              <a:ext uri="{FF2B5EF4-FFF2-40B4-BE49-F238E27FC236}">
                <a16:creationId xmlns:a16="http://schemas.microsoft.com/office/drawing/2014/main" id="{C4C6048A-F29D-4549-9BFA-E4CE09F0A6D1}"/>
              </a:ext>
            </a:extLst>
          </p:cNvPr>
          <p:cNvSpPr txBox="1"/>
          <p:nvPr/>
        </p:nvSpPr>
        <p:spPr>
          <a:xfrm>
            <a:off x="766230" y="2909937"/>
            <a:ext cx="6273800" cy="307777"/>
          </a:xfrm>
          <a:prstGeom prst="rect">
            <a:avLst/>
          </a:prstGeom>
          <a:noFill/>
        </p:spPr>
        <p:txBody>
          <a:bodyPr wrap="square" rtlCol="0">
            <a:spAutoFit/>
          </a:bodyPr>
          <a:lstStyle/>
          <a:p>
            <a:pPr algn="r"/>
            <a:r>
              <a:rPr lang="en-US" altLang="zh-CN" sz="1400" dirty="0">
                <a:latin typeface="Consolas" panose="020B0609020204030204" pitchFamily="49" charset="0"/>
              </a:rPr>
              <a:t>optimal, small scale</a:t>
            </a:r>
            <a:endParaRPr lang="zh-CN" altLang="en-US" sz="1400" dirty="0">
              <a:latin typeface="Consolas" panose="020B0609020204030204" pitchFamily="49" charset="0"/>
            </a:endParaRPr>
          </a:p>
        </p:txBody>
      </p:sp>
      <p:pic>
        <p:nvPicPr>
          <p:cNvPr id="4" name="图片 3">
            <a:extLst>
              <a:ext uri="{FF2B5EF4-FFF2-40B4-BE49-F238E27FC236}">
                <a16:creationId xmlns:a16="http://schemas.microsoft.com/office/drawing/2014/main" id="{FFA61585-18CA-4F67-A1E8-180455CAE9F2}"/>
              </a:ext>
            </a:extLst>
          </p:cNvPr>
          <p:cNvPicPr>
            <a:picLocks noChangeAspect="1"/>
          </p:cNvPicPr>
          <p:nvPr/>
        </p:nvPicPr>
        <p:blipFill>
          <a:blip r:embed="rId2"/>
          <a:stretch>
            <a:fillRect/>
          </a:stretch>
        </p:blipFill>
        <p:spPr>
          <a:xfrm>
            <a:off x="7290000" y="1692000"/>
            <a:ext cx="2841831" cy="2016000"/>
          </a:xfrm>
          <a:prstGeom prst="rect">
            <a:avLst/>
          </a:prstGeom>
        </p:spPr>
      </p:pic>
    </p:spTree>
    <p:extLst>
      <p:ext uri="{BB962C8B-B14F-4D97-AF65-F5344CB8AC3E}">
        <p14:creationId xmlns:p14="http://schemas.microsoft.com/office/powerpoint/2010/main" val="3914863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CC(Corridor Conflicts)</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7615767" cy="21243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定义</a:t>
                </a:r>
                <a:r>
                  <a:rPr lang="zh-CN" altLang="en-US" dirty="0">
                    <a:latin typeface="Consolas" panose="020B0609020204030204" pitchFamily="49" charset="0"/>
                  </a:rPr>
                  <a:t>：通道（</a:t>
                </a:r>
                <a:r>
                  <a:rPr lang="en-US" altLang="zh-CN" dirty="0">
                    <a:latin typeface="Consolas" panose="020B0609020204030204" pitchFamily="49" charset="0"/>
                  </a:rPr>
                  <a:t>Corridor</a:t>
                </a:r>
                <a:r>
                  <a:rPr lang="zh-CN" altLang="en-US" dirty="0">
                    <a:latin typeface="Consolas" panose="020B0609020204030204" pitchFamily="49" charset="0"/>
                  </a:rPr>
                  <a:t>）由一段度数为</a:t>
                </a:r>
                <a:r>
                  <a:rPr lang="en-US" altLang="zh-CN" dirty="0">
                    <a:latin typeface="Consolas" panose="020B0609020204030204" pitchFamily="49" charset="0"/>
                  </a:rPr>
                  <a:t>2</a:t>
                </a:r>
                <a:r>
                  <a:rPr lang="zh-CN" altLang="en-US" dirty="0">
                    <a:latin typeface="Consolas" panose="020B0609020204030204" pitchFamily="49" charset="0"/>
                  </a:rPr>
                  <a:t>的点集</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0</m:t>
                        </m:r>
                      </m:sub>
                    </m:sSub>
                  </m:oMath>
                </a14:m>
                <a:r>
                  <a:rPr lang="zh-CN" altLang="en-US" dirty="0">
                    <a:latin typeface="Consolas" panose="020B0609020204030204" pitchFamily="49" charset="0"/>
                  </a:rPr>
                  <a:t>和它的两个端点</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m:t>
                    </m:r>
                    <m:r>
                      <a:rPr lang="zh-CN" altLang="en-US" i="1" smtClean="0">
                        <a:latin typeface="Cambria Math" panose="02040503050406030204" pitchFamily="18" charset="0"/>
                      </a:rPr>
                      <m:t>组成</m:t>
                    </m:r>
                  </m:oMath>
                </a14:m>
                <a:r>
                  <a:rPr lang="zh-CN" altLang="en-US" dirty="0">
                    <a:latin typeface="Consolas" panose="020B0609020204030204" pitchFamily="49" charset="0"/>
                  </a:rPr>
                  <a:t>。通道的长度定义为两个端点的距离，即</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+1</m:t>
                    </m:r>
                    <m:r>
                      <a:rPr lang="zh-CN" altLang="en-US" i="1">
                        <a:latin typeface="Cambria Math" panose="02040503050406030204" pitchFamily="18" charset="0"/>
                      </a:rPr>
                      <m:t>。</m:t>
                    </m:r>
                  </m:oMath>
                </a14:m>
                <a:r>
                  <a:rPr lang="zh-CN" altLang="en-US" dirty="0">
                    <a:latin typeface="Consolas" panose="020B0609020204030204" pitchFamily="49" charset="0"/>
                  </a:rPr>
                  <a:t>当两个</a:t>
                </a:r>
                <a:r>
                  <a:rPr lang="en-US" altLang="zh-CN" dirty="0">
                    <a:latin typeface="Consolas" panose="020B0609020204030204" pitchFamily="49" charset="0"/>
                  </a:rPr>
                  <a:t>agent</a:t>
                </a:r>
                <a:r>
                  <a:rPr lang="zh-CN" altLang="en-US" dirty="0">
                    <a:latin typeface="Consolas" panose="020B0609020204030204" pitchFamily="49" charset="0"/>
                  </a:rPr>
                  <a:t>同时从不同方向经过通道时产生的冲突称为</a:t>
                </a:r>
                <a:r>
                  <a:rPr lang="en-US" altLang="zh-CN" dirty="0">
                    <a:latin typeface="Consolas" panose="020B0609020204030204" pitchFamily="49" charset="0"/>
                  </a:rPr>
                  <a:t>Corridor Conflicts(CC)</a:t>
                </a:r>
                <a:r>
                  <a:rPr lang="zh-CN" altLang="en-US" dirty="0">
                    <a:latin typeface="Consolas" panose="020B0609020204030204" pitchFamily="49" charset="0"/>
                  </a:rPr>
                  <a:t>，如右图。若采用</a:t>
                </a:r>
                <a:r>
                  <a:rPr lang="en-US" altLang="zh-CN" dirty="0">
                    <a:latin typeface="Consolas" panose="020B0609020204030204" pitchFamily="49" charset="0"/>
                  </a:rPr>
                  <a:t>CBS</a:t>
                </a:r>
                <a:r>
                  <a:rPr lang="zh-CN" altLang="en-US" dirty="0">
                    <a:latin typeface="Consolas" panose="020B0609020204030204" pitchFamily="49" charset="0"/>
                  </a:rPr>
                  <a:t>的策略需要产生很多</a:t>
                </a:r>
                <a:r>
                  <a:rPr lang="en-US" altLang="zh-CN" dirty="0">
                    <a:latin typeface="Consolas" panose="020B0609020204030204" pitchFamily="49" charset="0"/>
                  </a:rPr>
                  <a:t>CT</a:t>
                </a:r>
                <a:r>
                  <a:rPr lang="zh-CN" altLang="en-US" dirty="0">
                    <a:latin typeface="Consolas" panose="020B0609020204030204" pitchFamily="49" charset="0"/>
                  </a:rPr>
                  <a:t>节点才能避免冲突，因此需要对这类冲突的处理方式进行优化。</a:t>
                </a:r>
                <a:endParaRPr lang="en-US" altLang="zh-CN" dirty="0">
                  <a:latin typeface="Consolas" panose="020B0609020204030204" pitchFamily="49" charset="0"/>
                </a:endParaRPr>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7615767" cy="2124364"/>
              </a:xfrm>
              <a:prstGeom prst="rect">
                <a:avLst/>
              </a:prstGeom>
              <a:blipFill>
                <a:blip r:embed="rId2"/>
                <a:stretch>
                  <a:fillRect l="-480" r="-480" b="-3736"/>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2628911-F7AF-4002-A665-7C7769578E94}"/>
              </a:ext>
            </a:extLst>
          </p:cNvPr>
          <p:cNvSpPr txBox="1"/>
          <p:nvPr/>
        </p:nvSpPr>
        <p:spPr>
          <a:xfrm>
            <a:off x="381001" y="3743668"/>
            <a:ext cx="10866967" cy="8788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Consolas" panose="020B0609020204030204" pitchFamily="49" charset="0"/>
              </a:rPr>
              <a:t>CC</a:t>
            </a:r>
            <a:r>
              <a:rPr lang="zh-CN" altLang="en-US" b="1" dirty="0">
                <a:latin typeface="Consolas" panose="020B0609020204030204" pitchFamily="49" charset="0"/>
              </a:rPr>
              <a:t>的识别</a:t>
            </a:r>
            <a:r>
              <a:rPr lang="zh-CN" altLang="en-US" dirty="0">
                <a:latin typeface="Consolas" panose="020B0609020204030204" pitchFamily="49" charset="0"/>
              </a:rPr>
              <a:t>：根据通道的定义，在</a:t>
            </a:r>
            <a:r>
              <a:rPr lang="en-US" altLang="zh-CN" dirty="0">
                <a:latin typeface="Consolas" panose="020B0609020204030204" pitchFamily="49" charset="0"/>
              </a:rPr>
              <a:t>agent</a:t>
            </a:r>
            <a:r>
              <a:rPr lang="zh-CN" altLang="en-US" dirty="0">
                <a:latin typeface="Consolas" panose="020B0609020204030204" pitchFamily="49" charset="0"/>
              </a:rPr>
              <a:t>寻路时可以识别当前是否在通道内，并确定通道的端点，从而产生冲突时可以判断是否为</a:t>
            </a:r>
            <a:r>
              <a:rPr lang="en-US" altLang="zh-CN" dirty="0">
                <a:latin typeface="Consolas" panose="020B0609020204030204" pitchFamily="49" charset="0"/>
              </a:rPr>
              <a:t>CC</a:t>
            </a:r>
            <a:r>
              <a:rPr lang="zh-CN" altLang="en-US" dirty="0">
                <a:latin typeface="Consolas" panose="020B0609020204030204" pitchFamily="49" charset="0"/>
              </a:rPr>
              <a:t>类型。</a:t>
            </a:r>
            <a:endParaRPr lang="en-US" altLang="zh-CN" dirty="0">
              <a:latin typeface="Consolas" panose="020B0609020204030204" pitchFamily="49" charset="0"/>
            </a:endParaRPr>
          </a:p>
        </p:txBody>
      </p:sp>
      <p:pic>
        <p:nvPicPr>
          <p:cNvPr id="7" name="图片 6">
            <a:extLst>
              <a:ext uri="{FF2B5EF4-FFF2-40B4-BE49-F238E27FC236}">
                <a16:creationId xmlns:a16="http://schemas.microsoft.com/office/drawing/2014/main" id="{1517A505-B803-4A24-9407-0938FABD9D50}"/>
              </a:ext>
            </a:extLst>
          </p:cNvPr>
          <p:cNvPicPr>
            <a:picLocks noChangeAspect="1"/>
          </p:cNvPicPr>
          <p:nvPr/>
        </p:nvPicPr>
        <p:blipFill>
          <a:blip r:embed="rId3"/>
          <a:stretch>
            <a:fillRect/>
          </a:stretch>
        </p:blipFill>
        <p:spPr>
          <a:xfrm>
            <a:off x="8595932" y="1134533"/>
            <a:ext cx="1913422" cy="2429742"/>
          </a:xfrm>
          <a:prstGeom prst="rect">
            <a:avLst/>
          </a:prstGeom>
        </p:spPr>
      </p:pic>
    </p:spTree>
    <p:extLst>
      <p:ext uri="{BB962C8B-B14F-4D97-AF65-F5344CB8AC3E}">
        <p14:creationId xmlns:p14="http://schemas.microsoft.com/office/powerpoint/2010/main" val="67872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9F84B3B-90A9-413A-82AC-67B9C57A6EBB}"/>
              </a:ext>
            </a:extLst>
          </p:cNvPr>
          <p:cNvPicPr>
            <a:picLocks noChangeAspect="1"/>
          </p:cNvPicPr>
          <p:nvPr/>
        </p:nvPicPr>
        <p:blipFill>
          <a:blip r:embed="rId2"/>
          <a:stretch>
            <a:fillRect/>
          </a:stretch>
        </p:blipFill>
        <p:spPr>
          <a:xfrm>
            <a:off x="143933" y="143933"/>
            <a:ext cx="11954934" cy="6603999"/>
          </a:xfrm>
          <a:prstGeom prst="rect">
            <a:avLst/>
          </a:prstGeom>
        </p:spPr>
      </p:pic>
    </p:spTree>
    <p:extLst>
      <p:ext uri="{BB962C8B-B14F-4D97-AF65-F5344CB8AC3E}">
        <p14:creationId xmlns:p14="http://schemas.microsoft.com/office/powerpoint/2010/main" val="4284300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CC(Corridor Conflicts)</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2628911-F7AF-4002-A665-7C7769578E94}"/>
                  </a:ext>
                </a:extLst>
              </p:cNvPr>
              <p:cNvSpPr txBox="1"/>
              <p:nvPr/>
            </p:nvSpPr>
            <p:spPr>
              <a:xfrm>
                <a:off x="520700" y="1397000"/>
                <a:ext cx="10866967" cy="337233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Consolas" panose="020B0609020204030204" pitchFamily="49" charset="0"/>
                  </a:rPr>
                  <a:t>CC</a:t>
                </a:r>
                <a:r>
                  <a:rPr lang="zh-CN" altLang="en-US" b="1" dirty="0">
                    <a:latin typeface="Consolas" panose="020B0609020204030204" pitchFamily="49" charset="0"/>
                  </a:rPr>
                  <a:t>的处理</a:t>
                </a:r>
                <a:r>
                  <a:rPr lang="zh-CN" altLang="en-US" dirty="0">
                    <a:latin typeface="Consolas" panose="020B0609020204030204" pitchFamily="49" charset="0"/>
                  </a:rPr>
                  <a:t>：规定</a:t>
                </a:r>
                <a:r>
                  <a:rPr lang="en-US" altLang="zh-CN" dirty="0">
                    <a:latin typeface="Consolas" panose="020B0609020204030204" pitchFamily="49" charset="0"/>
                  </a:rPr>
                  <a:t>agent</a:t>
                </a:r>
                <a:r>
                  <a:rPr lang="zh-CN" altLang="en-US" dirty="0">
                    <a:latin typeface="Consolas" panose="020B0609020204030204" pitchFamily="49" charset="0"/>
                  </a:rPr>
                  <a:t>的优先级，优先级高的先通过通道。在不产生</a:t>
                </a:r>
                <a:r>
                  <a:rPr lang="en-US" altLang="zh-CN" dirty="0">
                    <a:latin typeface="Consolas" panose="020B0609020204030204" pitchFamily="49" charset="0"/>
                  </a:rPr>
                  <a:t>CC</a:t>
                </a:r>
                <a:r>
                  <a:rPr lang="zh-CN" altLang="en-US" dirty="0">
                    <a:latin typeface="Consolas" panose="020B0609020204030204" pitchFamily="49" charset="0"/>
                  </a:rPr>
                  <a:t>的前提下，另一个</a:t>
                </a:r>
                <a:r>
                  <a:rPr lang="en-US" altLang="zh-CN" dirty="0">
                    <a:latin typeface="Consolas" panose="020B0609020204030204" pitchFamily="49" charset="0"/>
                  </a:rPr>
                  <a:t>agent</a:t>
                </a:r>
                <a:r>
                  <a:rPr lang="zh-CN" altLang="en-US" dirty="0">
                    <a:latin typeface="Consolas" panose="020B0609020204030204" pitchFamily="49" charset="0"/>
                  </a:rPr>
                  <a:t>有两种策略：在通道外等待或绕路。可以把两种情况需要的</a:t>
                </a:r>
                <a:r>
                  <a:rPr lang="en-US" altLang="zh-CN" dirty="0">
                    <a:latin typeface="Consolas" panose="020B0609020204030204" pitchFamily="49" charset="0"/>
                  </a:rPr>
                  <a:t>cost</a:t>
                </a:r>
                <a:r>
                  <a:rPr lang="zh-CN" altLang="en-US" dirty="0">
                    <a:latin typeface="Consolas" panose="020B0609020204030204" pitchFamily="49" charset="0"/>
                  </a:rPr>
                  <a:t>分别列出，并得到约束。</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b="1"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分析</a:t>
                </a:r>
                <a:r>
                  <a:rPr lang="zh-CN" altLang="en-US" dirty="0">
                    <a:latin typeface="Consolas" panose="020B0609020204030204" pitchFamily="49" charset="0"/>
                  </a:rPr>
                  <a:t>：设</a:t>
                </a:r>
                <a14:m>
                  <m:oMath xmlns:m="http://schemas.openxmlformats.org/officeDocument/2006/math">
                    <m:r>
                      <a:rPr lang="en-US" altLang="zh-CN" b="0" i="1" smtClean="0">
                        <a:latin typeface="Cambria Math" panose="02040503050406030204" pitchFamily="18" charset="0"/>
                      </a:rPr>
                      <m:t>𝐶</m:t>
                    </m:r>
                  </m:oMath>
                </a14:m>
                <a:r>
                  <a:rPr lang="en-US" altLang="zh-CN" dirty="0">
                    <a:latin typeface="Consolas" panose="020B0609020204030204" pitchFamily="49" charset="0"/>
                  </a:rPr>
                  <a:t>=</a:t>
                </a:r>
                <a14:m>
                  <m:oMath xmlns:m="http://schemas.openxmlformats.org/officeDocument/2006/math">
                    <m:d>
                      <m:dPr>
                        <m:begChr m:val="{"/>
                        <m:endChr m:val="}"/>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0</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𝑒</m:t>
                        </m:r>
                      </m:e>
                    </m:d>
                  </m:oMath>
                </a14:m>
                <a:r>
                  <a:rPr lang="zh-CN" altLang="en-US" dirty="0">
                    <a:latin typeface="Consolas" panose="020B0609020204030204" pitchFamily="49" charset="0"/>
                  </a:rPr>
                  <a:t>，长度为</a:t>
                </a:r>
                <a14:m>
                  <m:oMath xmlns:m="http://schemas.openxmlformats.org/officeDocument/2006/math">
                    <m:r>
                      <a:rPr lang="en-US" altLang="zh-CN" b="0" i="1" smtClean="0">
                        <a:latin typeface="Cambria Math" panose="02040503050406030204" pitchFamily="18" charset="0"/>
                      </a:rPr>
                      <m:t>𝑘</m:t>
                    </m:r>
                  </m:oMath>
                </a14:m>
                <a:r>
                  <a:rPr lang="zh-CN" altLang="en-US" dirty="0">
                    <a:latin typeface="Consolas" panose="020B0609020204030204" pitchFamily="49" charset="0"/>
                  </a:rPr>
                  <a:t>。设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a14:m>
                <a:r>
                  <a:rPr lang="zh-CN" altLang="en-US" dirty="0">
                    <a:latin typeface="Consolas" panose="020B0609020204030204" pitchFamily="49" charset="0"/>
                  </a:rPr>
                  <a:t>从</a:t>
                </a:r>
                <a14:m>
                  <m:oMath xmlns:m="http://schemas.openxmlformats.org/officeDocument/2006/math">
                    <m:r>
                      <a:rPr lang="en-US" altLang="zh-CN" b="0" i="1" dirty="0" smtClean="0">
                        <a:latin typeface="Cambria Math" panose="02040503050406030204" pitchFamily="18" charset="0"/>
                      </a:rPr>
                      <m:t>𝑏</m:t>
                    </m:r>
                  </m:oMath>
                </a14:m>
                <a:r>
                  <a:rPr lang="zh-CN" altLang="en-US" dirty="0">
                    <a:latin typeface="Consolas" panose="020B0609020204030204" pitchFamily="49" charset="0"/>
                  </a:rPr>
                  <a:t>到</a:t>
                </a:r>
                <a14:m>
                  <m:oMath xmlns:m="http://schemas.openxmlformats.org/officeDocument/2006/math">
                    <m:r>
                      <a:rPr lang="en-US" altLang="zh-CN" b="0" i="1" dirty="0" smtClean="0">
                        <a:latin typeface="Cambria Math" panose="02040503050406030204" pitchFamily="18" charset="0"/>
                      </a:rPr>
                      <m:t>𝑒</m:t>
                    </m:r>
                  </m:oMath>
                </a14:m>
                <a:r>
                  <a:rPr lang="zh-CN" altLang="en-US" dirty="0">
                    <a:latin typeface="Consolas" panose="020B0609020204030204" pitchFamily="49" charset="0"/>
                  </a:rPr>
                  <a:t>，</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2</m:t>
                        </m:r>
                      </m:sub>
                    </m:sSub>
                  </m:oMath>
                </a14:m>
                <a:r>
                  <a:rPr lang="zh-CN" altLang="en-US" dirty="0">
                    <a:latin typeface="Consolas" panose="020B0609020204030204" pitchFamily="49" charset="0"/>
                  </a:rPr>
                  <a:t>相反。</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为</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𝑖</m:t>
                        </m:r>
                      </m:sub>
                    </m:sSub>
                  </m:oMath>
                </a14:m>
                <a:r>
                  <a:rPr lang="zh-CN" altLang="en-US" dirty="0">
                    <a:latin typeface="Consolas" panose="020B0609020204030204" pitchFamily="49" charset="0"/>
                  </a:rPr>
                  <a:t>最早到达目的地的时间。对两种策略分别可以推导出如下信息：</a:t>
                </a:r>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dirty="0">
                    <a:latin typeface="Consolas" panose="020B0609020204030204" pitchFamily="49" charset="0"/>
                  </a:rPr>
                  <a:t>通道外等待：若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zh-CN" altLang="en-US" i="1">
                        <a:latin typeface="Cambria Math" panose="02040503050406030204" pitchFamily="18" charset="0"/>
                      </a:rPr>
                      <m:t>先</m:t>
                    </m:r>
                  </m:oMath>
                </a14:m>
                <a:r>
                  <a:rPr lang="zh-CN" altLang="en-US" dirty="0">
                    <a:latin typeface="Consolas" panose="020B0609020204030204" pitchFamily="49" charset="0"/>
                  </a:rPr>
                  <a:t>通过，则</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a14:m>
                <a:r>
                  <a:rPr lang="zh-CN" altLang="en-US" dirty="0">
                    <a:latin typeface="Consolas" panose="020B0609020204030204" pitchFamily="49" charset="0"/>
                  </a:rPr>
                  <a:t>到达</a:t>
                </a:r>
                <a14:m>
                  <m:oMath xmlns:m="http://schemas.openxmlformats.org/officeDocument/2006/math">
                    <m:r>
                      <a:rPr lang="en-US" altLang="zh-CN" b="0" i="1" smtClean="0">
                        <a:latin typeface="Cambria Math" panose="02040503050406030204" pitchFamily="18" charset="0"/>
                      </a:rPr>
                      <m:t>𝑏</m:t>
                    </m:r>
                    <m:r>
                      <a:rPr lang="zh-CN" altLang="en-US" b="1" i="1" smtClean="0">
                        <a:latin typeface="Cambria Math" panose="02040503050406030204" pitchFamily="18" charset="0"/>
                      </a:rPr>
                      <m:t>的最早时间</m:t>
                    </m:r>
                    <m:r>
                      <a:rPr lang="zh-CN" altLang="en-US" b="1" i="1">
                        <a:latin typeface="Cambria Math" panose="02040503050406030204" pitchFamily="18" charset="0"/>
                      </a:rPr>
                      <m:t>为</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r>
                      <a:rPr lang="en-US" altLang="zh-CN" b="0" i="1" smtClean="0">
                        <a:latin typeface="Cambria Math" panose="02040503050406030204" pitchFamily="18" charset="0"/>
                      </a:rPr>
                      <m:t>𝑘</m:t>
                    </m:r>
                  </m:oMath>
                </a14:m>
                <a:r>
                  <a:rPr lang="zh-CN" altLang="en-US" dirty="0">
                    <a:latin typeface="Consolas" panose="020B0609020204030204" pitchFamily="49" charset="0"/>
                  </a:rPr>
                  <a:t>。反之同理。</a:t>
                </a:r>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dirty="0">
                    <a:latin typeface="Consolas" panose="020B0609020204030204" pitchFamily="49" charset="0"/>
                  </a:rPr>
                  <a:t>绕路：若存在绕路，且</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通过绕路最早到达时间为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latin typeface="Consolas" panose="020B0609020204030204" pitchFamily="49" charset="0"/>
                  </a:rPr>
                  <a:t>。那么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a14:m>
                <a:r>
                  <a:rPr lang="zh-CN" altLang="en-US" dirty="0">
                    <a:latin typeface="Consolas" panose="020B0609020204030204" pitchFamily="49" charset="0"/>
                  </a:rPr>
                  <a:t>先通过时，则</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oMath>
                </a14:m>
                <a:r>
                  <a:rPr lang="zh-CN" altLang="en-US" dirty="0">
                    <a:latin typeface="Consolas" panose="020B0609020204030204" pitchFamily="49" charset="0"/>
                  </a:rPr>
                  <a:t>到达</a:t>
                </a:r>
                <a14:m>
                  <m:oMath xmlns:m="http://schemas.openxmlformats.org/officeDocument/2006/math">
                    <m:r>
                      <a:rPr lang="en-US" altLang="zh-CN" i="1">
                        <a:latin typeface="Cambria Math" panose="02040503050406030204" pitchFamily="18" charset="0"/>
                      </a:rPr>
                      <m:t>𝑏</m:t>
                    </m:r>
                  </m:oMath>
                </a14:m>
                <a:r>
                  <a:rPr lang="zh-CN" altLang="en-US" i="0" dirty="0">
                    <a:latin typeface="+mj-lt"/>
                  </a:rPr>
                  <a:t>的最早时间为</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m:t>
                    </m:r>
                  </m:oMath>
                </a14:m>
                <a:r>
                  <a:rPr lang="zh-CN" altLang="en-US" dirty="0">
                    <a:latin typeface="Consolas" panose="020B0609020204030204" pitchFamily="49" charset="0"/>
                  </a:rPr>
                  <a:t>反之同理。若不存在，则</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oMath>
                </a14:m>
                <a:r>
                  <a:rPr lang="zh-CN" altLang="en-US" dirty="0">
                    <a:latin typeface="Consolas" panose="020B0609020204030204" pitchFamily="49" charset="0"/>
                  </a:rPr>
                  <a:t>。</a:t>
                </a:r>
                <a:endParaRPr lang="en-US" altLang="zh-CN" dirty="0">
                  <a:latin typeface="Consolas" panose="020B0609020204030204" pitchFamily="49" charset="0"/>
                </a:endParaRPr>
              </a:p>
            </p:txBody>
          </p:sp>
        </mc:Choice>
        <mc:Fallback xmlns="">
          <p:sp>
            <p:nvSpPr>
              <p:cNvPr id="6" name="文本框 5">
                <a:extLst>
                  <a:ext uri="{FF2B5EF4-FFF2-40B4-BE49-F238E27FC236}">
                    <a16:creationId xmlns:a16="http://schemas.microsoft.com/office/drawing/2014/main" id="{42628911-F7AF-4002-A665-7C7769578E94}"/>
                  </a:ext>
                </a:extLst>
              </p:cNvPr>
              <p:cNvSpPr txBox="1">
                <a:spLocks noRot="1" noChangeAspect="1" noMove="1" noResize="1" noEditPoints="1" noAdjustHandles="1" noChangeArrowheads="1" noChangeShapeType="1" noTextEdit="1"/>
              </p:cNvSpPr>
              <p:nvPr/>
            </p:nvSpPr>
            <p:spPr>
              <a:xfrm>
                <a:off x="520700" y="1397000"/>
                <a:ext cx="10866967" cy="3372333"/>
              </a:xfrm>
              <a:prstGeom prst="rect">
                <a:avLst/>
              </a:prstGeom>
              <a:blipFill>
                <a:blip r:embed="rId2"/>
                <a:stretch>
                  <a:fillRect l="-337" b="-18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9420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CBSH-RC(CBSH with RC,CC)</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2628911-F7AF-4002-A665-7C7769578E94}"/>
                  </a:ext>
                </a:extLst>
              </p:cNvPr>
              <p:cNvSpPr txBox="1"/>
              <p:nvPr/>
            </p:nvSpPr>
            <p:spPr>
              <a:xfrm>
                <a:off x="520700" y="1397000"/>
                <a:ext cx="10866967" cy="54493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Consolas" panose="020B0609020204030204" pitchFamily="49" charset="0"/>
                  </a:rPr>
                  <a:t>CC</a:t>
                </a:r>
                <a:r>
                  <a:rPr lang="zh-CN" altLang="en-US" b="1" dirty="0">
                    <a:latin typeface="Consolas" panose="020B0609020204030204" pitchFamily="49" charset="0"/>
                  </a:rPr>
                  <a:t>推导的约束</a:t>
                </a:r>
                <a:r>
                  <a:rPr lang="zh-CN" altLang="en-US" dirty="0">
                    <a:latin typeface="Consolas" panose="020B0609020204030204" pitchFamily="49" charset="0"/>
                  </a:rPr>
                  <a:t>：总结前面的分析，</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a14:m>
                <a:r>
                  <a:rPr lang="zh-CN" altLang="en-US" dirty="0">
                    <a:latin typeface="Consolas" panose="020B0609020204030204" pitchFamily="49" charset="0"/>
                  </a:rPr>
                  <a:t>优先级较高时，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a14:m>
                <a:r>
                  <a:rPr lang="zh-CN" altLang="en-US" dirty="0">
                    <a:latin typeface="Consolas" panose="020B0609020204030204" pitchFamily="49" charset="0"/>
                  </a:rPr>
                  <a:t>到达</a:t>
                </a:r>
                <a14:m>
                  <m:oMath xmlns:m="http://schemas.openxmlformats.org/officeDocument/2006/math">
                    <m:r>
                      <a:rPr lang="en-US" altLang="zh-CN" b="0" i="1" dirty="0" smtClean="0">
                        <a:latin typeface="Cambria Math" panose="02040503050406030204" pitchFamily="18" charset="0"/>
                      </a:rPr>
                      <m:t>𝑏</m:t>
                    </m:r>
                  </m:oMath>
                </a14:m>
                <a:r>
                  <a:rPr lang="zh-CN" altLang="en-US" dirty="0">
                    <a:latin typeface="Consolas" panose="020B0609020204030204" pitchFamily="49" charset="0"/>
                  </a:rPr>
                  <a:t>的最早时间为</a:t>
                </a:r>
                <a14:m>
                  <m:oMath xmlns:m="http://schemas.openxmlformats.org/officeDocument/2006/math">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1+1+</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zh-CN" altLang="en-US" dirty="0">
                    <a:latin typeface="Consolas" panose="020B0609020204030204" pitchFamily="49" charset="0"/>
                  </a:rPr>
                  <a:t>。反之，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a14:m>
                <a:r>
                  <a:rPr lang="zh-CN" altLang="en-US" dirty="0">
                    <a:latin typeface="Consolas" panose="020B0609020204030204" pitchFamily="49" charset="0"/>
                  </a:rPr>
                  <a:t>优先级较高时，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a14:m>
                <a:r>
                  <a:rPr lang="zh-CN" altLang="en-US" dirty="0">
                    <a:latin typeface="Consolas" panose="020B0609020204030204" pitchFamily="49" charset="0"/>
                  </a:rPr>
                  <a:t>到达</a:t>
                </a:r>
                <a14:m>
                  <m:oMath xmlns:m="http://schemas.openxmlformats.org/officeDocument/2006/math">
                    <m:r>
                      <a:rPr lang="en-US" altLang="zh-CN" b="0" i="1" dirty="0" smtClean="0">
                        <a:latin typeface="Cambria Math" panose="02040503050406030204" pitchFamily="18" charset="0"/>
                      </a:rPr>
                      <m:t>𝑒</m:t>
                    </m:r>
                  </m:oMath>
                </a14:m>
                <a:r>
                  <a:rPr lang="zh-CN" altLang="en-US" dirty="0">
                    <a:latin typeface="Consolas" panose="020B0609020204030204" pitchFamily="49" charset="0"/>
                  </a:rPr>
                  <a:t>的最早时间为</a:t>
                </a:r>
                <a14:m>
                  <m:oMath xmlns:m="http://schemas.openxmlformats.org/officeDocument/2006/math">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2+1+</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latin typeface="Consolas" panose="020B0609020204030204" pitchFamily="49" charset="0"/>
                  </a:rPr>
                  <a:t>若两个</a:t>
                </a:r>
                <a:r>
                  <a:rPr lang="en-US" altLang="zh-CN" dirty="0">
                    <a:latin typeface="Consolas" panose="020B0609020204030204" pitchFamily="49" charset="0"/>
                  </a:rPr>
                  <a:t>agent</a:t>
                </a:r>
                <a:r>
                  <a:rPr lang="zh-CN" altLang="en-US" dirty="0">
                    <a:latin typeface="Consolas" panose="020B0609020204030204" pitchFamily="49" charset="0"/>
                  </a:rPr>
                  <a:t>同时比对应时间点早到达终点，那么必定会产生冲突。即以下两个约束至少有一个满足：</a:t>
                </a:r>
                <a:endParaRPr lang="en-US" altLang="zh-CN" dirty="0">
                  <a:latin typeface="Consolas" panose="020B0609020204030204" pitchFamily="49" charset="0"/>
                </a:endParaRPr>
              </a:p>
              <a:p>
                <a:pPr marL="800100" lvl="1" indent="-342900">
                  <a:lnSpc>
                    <a:spcPct val="150000"/>
                  </a:lnSpc>
                  <a:buFont typeface="+mj-lt"/>
                  <a:buAutoNum type="arabicPeriod"/>
                </a:pP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,[0,</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e>
                    </m:d>
                  </m:oMath>
                </a14:m>
                <a:endParaRPr lang="en-US" altLang="zh-CN" dirty="0">
                  <a:latin typeface="Consolas" panose="020B0609020204030204" pitchFamily="49" charset="0"/>
                </a:endParaRPr>
              </a:p>
              <a:p>
                <a:pPr marL="800100" lvl="1" indent="-342900">
                  <a:lnSpc>
                    <a:spcPct val="150000"/>
                  </a:lnSpc>
                  <a:buFont typeface="+mj-lt"/>
                  <a:buAutoNum type="arabicPeriod"/>
                </a:pP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,[0,</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e>
                    </m:d>
                  </m:oMath>
                </a14:m>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rPr>
                  <a:t>其中</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𝑣</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𝑚𝑖𝑛</m:t>
                            </m:r>
                          </m:sub>
                        </m:sSub>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𝑚𝑎𝑥</m:t>
                            </m:r>
                          </m:sub>
                        </m:sSub>
                        <m:r>
                          <a:rPr lang="en-US" altLang="zh-CN" b="0" i="1" smtClean="0">
                            <a:latin typeface="Cambria Math" panose="02040503050406030204" pitchFamily="18" charset="0"/>
                          </a:rPr>
                          <m:t>]</m:t>
                        </m:r>
                      </m:e>
                    </m:d>
                  </m:oMath>
                </a14:m>
                <a:r>
                  <a:rPr lang="zh-CN" altLang="en-US" dirty="0">
                    <a:latin typeface="Consolas" panose="020B0609020204030204" pitchFamily="49" charset="0"/>
                  </a:rPr>
                  <a:t>约束为禁止</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在时间区间</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𝑚𝑖𝑛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𝑚𝑎𝑥</m:t>
                        </m:r>
                      </m:sub>
                    </m:sSub>
                    <m:r>
                      <a:rPr lang="en-US" altLang="zh-CN" b="0" i="1" smtClean="0">
                        <a:latin typeface="Cambria Math" panose="02040503050406030204" pitchFamily="18" charset="0"/>
                      </a:rPr>
                      <m:t>]</m:t>
                    </m:r>
                  </m:oMath>
                </a14:m>
                <a:r>
                  <a:rPr lang="zh-CN" altLang="en-US" dirty="0">
                    <a:latin typeface="Consolas" panose="020B0609020204030204" pitchFamily="49" charset="0"/>
                  </a:rPr>
                  <a:t>处于节点</a:t>
                </a:r>
                <a14:m>
                  <m:oMath xmlns:m="http://schemas.openxmlformats.org/officeDocument/2006/math">
                    <m:r>
                      <a:rPr lang="en-US" altLang="zh-CN" b="0" i="1" smtClean="0">
                        <a:latin typeface="Cambria Math" panose="02040503050406030204" pitchFamily="18" charset="0"/>
                      </a:rPr>
                      <m:t>𝑣</m:t>
                    </m:r>
                  </m:oMath>
                </a14:m>
                <a:r>
                  <a:rPr lang="zh-CN" altLang="en-US" dirty="0">
                    <a:latin typeface="Consolas" panose="020B0609020204030204" pitchFamily="49" charset="0"/>
                  </a:rPr>
                  <a:t>。将这两个约束分别添加到</a:t>
                </a:r>
                <a:r>
                  <a:rPr lang="en-US" altLang="zh-CN" dirty="0">
                    <a:latin typeface="Consolas" panose="020B0609020204030204" pitchFamily="49" charset="0"/>
                  </a:rPr>
                  <a:t>CT</a:t>
                </a:r>
                <a:r>
                  <a:rPr lang="zh-CN" altLang="en-US" dirty="0">
                    <a:latin typeface="Consolas" panose="020B0609020204030204" pitchFamily="49" charset="0"/>
                  </a:rPr>
                  <a:t>中的两个子节点。这种推导策略只在当前</a:t>
                </a:r>
                <a:r>
                  <a:rPr lang="en-US" altLang="zh-CN" dirty="0">
                    <a:latin typeface="Consolas" panose="020B0609020204030204" pitchFamily="49" charset="0"/>
                  </a:rPr>
                  <a:t>CT</a:t>
                </a:r>
                <a:r>
                  <a:rPr lang="zh-CN" altLang="en-US" dirty="0">
                    <a:latin typeface="Consolas" panose="020B0609020204030204" pitchFamily="49" charset="0"/>
                  </a:rPr>
                  <a:t>节点</a:t>
                </a:r>
                <a14:m>
                  <m:oMath xmlns:m="http://schemas.openxmlformats.org/officeDocument/2006/math">
                    <m:r>
                      <a:rPr lang="en-US" altLang="zh-CN" b="0" i="1" smtClean="0">
                        <a:latin typeface="Cambria Math" panose="02040503050406030204" pitchFamily="18" charset="0"/>
                      </a:rPr>
                      <m:t>𝑁</m:t>
                    </m:r>
                  </m:oMath>
                </a14:m>
                <a:r>
                  <a:rPr lang="zh-CN" altLang="en-US" i="0" dirty="0">
                    <a:latin typeface="+mj-lt"/>
                  </a:rPr>
                  <a:t>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的路径都违反了相应约束时使用，这样才能保证在</a:t>
                </a:r>
                <a14:m>
                  <m:oMath xmlns:m="http://schemas.openxmlformats.org/officeDocument/2006/math">
                    <m:r>
                      <a:rPr lang="en-US" altLang="zh-CN" b="0" i="1" smtClean="0">
                        <a:latin typeface="Cambria Math" panose="02040503050406030204" pitchFamily="18" charset="0"/>
                      </a:rPr>
                      <m:t>𝑁</m:t>
                    </m:r>
                  </m:oMath>
                </a14:m>
                <a:r>
                  <a:rPr lang="zh-CN" altLang="en-US" dirty="0">
                    <a:latin typeface="Consolas" panose="020B0609020204030204" pitchFamily="49" charset="0"/>
                  </a:rPr>
                  <a:t>的子节点中，路径规划不会与</a:t>
                </a:r>
                <a14:m>
                  <m:oMath xmlns:m="http://schemas.openxmlformats.org/officeDocument/2006/math">
                    <m:r>
                      <a:rPr lang="en-US" altLang="zh-CN" b="0" i="1" smtClean="0">
                        <a:latin typeface="Cambria Math" panose="02040503050406030204" pitchFamily="18" charset="0"/>
                      </a:rPr>
                      <m:t>𝑁</m:t>
                    </m:r>
                  </m:oMath>
                </a14:m>
                <a:r>
                  <a:rPr lang="zh-CN" altLang="en-US" dirty="0">
                    <a:latin typeface="Consolas" panose="020B0609020204030204" pitchFamily="49" charset="0"/>
                  </a:rPr>
                  <a:t>相同。</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en-US" altLang="zh-CN" b="1" dirty="0">
                    <a:latin typeface="Consolas" panose="020B0609020204030204" pitchFamily="49" charset="0"/>
                  </a:rPr>
                  <a:t>CC</a:t>
                </a:r>
                <a:r>
                  <a:rPr lang="zh-CN" altLang="en-US" b="1" dirty="0">
                    <a:latin typeface="Consolas" panose="020B0609020204030204" pitchFamily="49" charset="0"/>
                  </a:rPr>
                  <a:t>的优先级</a:t>
                </a:r>
                <a:r>
                  <a:rPr lang="zh-CN" altLang="en-US" dirty="0">
                    <a:latin typeface="Consolas" panose="020B0609020204030204" pitchFamily="49" charset="0"/>
                  </a:rPr>
                  <a:t>：根据通道中的点冲突或边冲突的</a:t>
                </a:r>
                <a:r>
                  <a:rPr lang="en-US" altLang="zh-CN" dirty="0">
                    <a:latin typeface="Consolas" panose="020B0609020204030204" pitchFamily="49" charset="0"/>
                  </a:rPr>
                  <a:t>PC</a:t>
                </a:r>
                <a:r>
                  <a:rPr lang="zh-CN" altLang="en-US" dirty="0">
                    <a:latin typeface="Consolas" panose="020B0609020204030204" pitchFamily="49" charset="0"/>
                  </a:rPr>
                  <a:t>类型定义</a:t>
                </a:r>
                <a:r>
                  <a:rPr lang="en-US" altLang="zh-CN" dirty="0">
                    <a:latin typeface="Consolas" panose="020B0609020204030204" pitchFamily="49" charset="0"/>
                  </a:rPr>
                  <a:t>CC</a:t>
                </a:r>
                <a:r>
                  <a:rPr lang="zh-CN" altLang="en-US" dirty="0">
                    <a:latin typeface="Consolas" panose="020B0609020204030204" pitchFamily="49" charset="0"/>
                  </a:rPr>
                  <a:t>的类型。按</a:t>
                </a:r>
                <a:r>
                  <a:rPr lang="en-US" altLang="zh-CN" dirty="0">
                    <a:latin typeface="Consolas" panose="020B0609020204030204" pitchFamily="49" charset="0"/>
                  </a:rPr>
                  <a:t>PC</a:t>
                </a:r>
                <a:r>
                  <a:rPr lang="zh-CN" altLang="en-US" dirty="0">
                    <a:latin typeface="Consolas" panose="020B0609020204030204" pitchFamily="49" charset="0"/>
                  </a:rPr>
                  <a:t>类型的优先级选择要处理的冲突。对于</a:t>
                </a:r>
                <a:r>
                  <a:rPr lang="en-US" altLang="zh-CN" dirty="0">
                    <a:latin typeface="Consolas" panose="020B0609020204030204" pitchFamily="49" charset="0"/>
                  </a:rPr>
                  <a:t>PC</a:t>
                </a:r>
                <a:r>
                  <a:rPr lang="zh-CN" altLang="en-US" dirty="0">
                    <a:latin typeface="Consolas" panose="020B0609020204030204" pitchFamily="49" charset="0"/>
                  </a:rPr>
                  <a:t>类型相同的冲突，选择顺序为</a:t>
                </a:r>
                <a:r>
                  <a:rPr lang="en-US" altLang="zh-CN" dirty="0">
                    <a:latin typeface="Consolas" panose="020B0609020204030204" pitchFamily="49" charset="0"/>
                  </a:rPr>
                  <a:t>CC</a:t>
                </a:r>
                <a:r>
                  <a:rPr lang="zh-CN" altLang="en-US" dirty="0">
                    <a:latin typeface="Consolas" panose="020B0609020204030204" pitchFamily="49" charset="0"/>
                  </a:rPr>
                  <a:t>，</a:t>
                </a:r>
                <a:r>
                  <a:rPr lang="en-US" altLang="zh-CN" dirty="0">
                    <a:latin typeface="Consolas" panose="020B0609020204030204" pitchFamily="49" charset="0"/>
                  </a:rPr>
                  <a:t>RC</a:t>
                </a:r>
                <a:r>
                  <a:rPr lang="zh-CN" altLang="en-US" dirty="0">
                    <a:latin typeface="Consolas" panose="020B0609020204030204" pitchFamily="49" charset="0"/>
                  </a:rPr>
                  <a:t>，最后是常规冲突。</a:t>
                </a:r>
                <a:r>
                  <a:rPr lang="en-US" altLang="zh-CN" dirty="0">
                    <a:latin typeface="Consolas" panose="020B0609020204030204" pitchFamily="49" charset="0"/>
                  </a:rPr>
                  <a:t>CC</a:t>
                </a:r>
                <a:r>
                  <a:rPr lang="zh-CN" altLang="en-US" dirty="0">
                    <a:latin typeface="Consolas" panose="020B0609020204030204" pitchFamily="49" charset="0"/>
                  </a:rPr>
                  <a:t>优先级最高的原因是它产生的约束可能会让子节点</a:t>
                </a:r>
                <a:r>
                  <a:rPr lang="en-US" altLang="zh-CN" dirty="0">
                    <a:latin typeface="Consolas" panose="020B0609020204030204" pitchFamily="49" charset="0"/>
                  </a:rPr>
                  <a:t>cost</a:t>
                </a:r>
                <a:r>
                  <a:rPr lang="zh-CN" altLang="en-US" dirty="0">
                    <a:latin typeface="Consolas" panose="020B0609020204030204" pitchFamily="49" charset="0"/>
                  </a:rPr>
                  <a:t>的增量大于</a:t>
                </a:r>
                <a:r>
                  <a:rPr lang="en-US" altLang="zh-CN" dirty="0">
                    <a:latin typeface="Consolas" panose="020B0609020204030204" pitchFamily="49" charset="0"/>
                  </a:rPr>
                  <a:t>1</a:t>
                </a:r>
                <a:r>
                  <a:rPr lang="zh-CN" altLang="en-US" dirty="0">
                    <a:latin typeface="Consolas" panose="020B0609020204030204" pitchFamily="49" charset="0"/>
                  </a:rPr>
                  <a:t>，而</a:t>
                </a:r>
                <a:r>
                  <a:rPr lang="en-US" altLang="zh-CN" dirty="0">
                    <a:latin typeface="Consolas" panose="020B0609020204030204" pitchFamily="49" charset="0"/>
                  </a:rPr>
                  <a:t>RC</a:t>
                </a:r>
                <a:r>
                  <a:rPr lang="zh-CN" altLang="en-US" dirty="0">
                    <a:latin typeface="Consolas" panose="020B0609020204030204" pitchFamily="49" charset="0"/>
                  </a:rPr>
                  <a:t>产生的约束增量一般为</a:t>
                </a:r>
                <a:r>
                  <a:rPr lang="en-US" altLang="zh-CN" dirty="0">
                    <a:latin typeface="Consolas" panose="020B0609020204030204" pitchFamily="49" charset="0"/>
                  </a:rPr>
                  <a:t>1</a:t>
                </a:r>
                <a:r>
                  <a:rPr lang="zh-CN" altLang="en-US" dirty="0">
                    <a:latin typeface="Consolas" panose="020B0609020204030204" pitchFamily="49" charset="0"/>
                  </a:rPr>
                  <a:t>。</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latin typeface="Consolas" panose="020B0609020204030204" pitchFamily="49" charset="0"/>
                </a:endParaRPr>
              </a:p>
              <a:p>
                <a:pPr marL="800100" lvl="1" indent="-342900">
                  <a:lnSpc>
                    <a:spcPct val="150000"/>
                  </a:lnSpc>
                  <a:buFont typeface="+mj-lt"/>
                  <a:buAutoNum type="arabicPeriod"/>
                </a:pPr>
                <a:endParaRPr lang="en-US" altLang="zh-CN" dirty="0">
                  <a:latin typeface="Consolas" panose="020B0609020204030204" pitchFamily="49" charset="0"/>
                </a:endParaRPr>
              </a:p>
            </p:txBody>
          </p:sp>
        </mc:Choice>
        <mc:Fallback xmlns="">
          <p:sp>
            <p:nvSpPr>
              <p:cNvPr id="6" name="文本框 5">
                <a:extLst>
                  <a:ext uri="{FF2B5EF4-FFF2-40B4-BE49-F238E27FC236}">
                    <a16:creationId xmlns:a16="http://schemas.microsoft.com/office/drawing/2014/main" id="{42628911-F7AF-4002-A665-7C7769578E94}"/>
                  </a:ext>
                </a:extLst>
              </p:cNvPr>
              <p:cNvSpPr txBox="1">
                <a:spLocks noRot="1" noChangeAspect="1" noMove="1" noResize="1" noEditPoints="1" noAdjustHandles="1" noChangeArrowheads="1" noChangeShapeType="1" noTextEdit="1"/>
              </p:cNvSpPr>
              <p:nvPr/>
            </p:nvSpPr>
            <p:spPr>
              <a:xfrm>
                <a:off x="520700" y="1397000"/>
                <a:ext cx="10866967" cy="5449312"/>
              </a:xfrm>
              <a:prstGeom prst="rect">
                <a:avLst/>
              </a:prstGeom>
              <a:blipFill>
                <a:blip r:embed="rId2"/>
                <a:stretch>
                  <a:fillRect l="-337" r="-2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9406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TC(Target Conflicts)</a:t>
            </a:r>
            <a:endParaRPr lang="zh-CN" altLang="en-US" sz="3600" dirty="0">
              <a:latin typeface="Consolas" panose="020B0609020204030204" pitchFamily="49" charset="0"/>
            </a:endParaRPr>
          </a:p>
        </p:txBody>
      </p:sp>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7878233" cy="129336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定义</a:t>
            </a:r>
            <a:r>
              <a:rPr lang="zh-CN" altLang="en-US" dirty="0">
                <a:latin typeface="Consolas" panose="020B0609020204030204" pitchFamily="49" charset="0"/>
              </a:rPr>
              <a:t>：当一个</a:t>
            </a:r>
            <a:r>
              <a:rPr lang="en-US" altLang="zh-CN" dirty="0">
                <a:latin typeface="Consolas" panose="020B0609020204030204" pitchFamily="49" charset="0"/>
              </a:rPr>
              <a:t>agent</a:t>
            </a:r>
            <a:r>
              <a:rPr lang="zh-CN" altLang="en-US" dirty="0">
                <a:latin typeface="Consolas" panose="020B0609020204030204" pitchFamily="49" charset="0"/>
              </a:rPr>
              <a:t>到达目标节点并不再移动后，另一个</a:t>
            </a:r>
            <a:r>
              <a:rPr lang="en-US" altLang="zh-CN" dirty="0">
                <a:latin typeface="Consolas" panose="020B0609020204030204" pitchFamily="49" charset="0"/>
              </a:rPr>
              <a:t>agent</a:t>
            </a:r>
            <a:r>
              <a:rPr lang="zh-CN" altLang="en-US" dirty="0">
                <a:latin typeface="Consolas" panose="020B0609020204030204" pitchFamily="49" charset="0"/>
              </a:rPr>
              <a:t>经过了该节点，产生的点冲突称为</a:t>
            </a:r>
            <a:r>
              <a:rPr lang="en-US" altLang="zh-CN" dirty="0">
                <a:latin typeface="Consolas" panose="020B0609020204030204" pitchFamily="49" charset="0"/>
              </a:rPr>
              <a:t>Target Conflicts(TC)</a:t>
            </a:r>
            <a:r>
              <a:rPr lang="zh-CN" altLang="en-US" dirty="0">
                <a:latin typeface="Consolas" panose="020B0609020204030204" pitchFamily="49" charset="0"/>
              </a:rPr>
              <a:t>，如右图。与</a:t>
            </a:r>
            <a:r>
              <a:rPr lang="en-US" altLang="zh-CN" dirty="0">
                <a:latin typeface="Consolas" panose="020B0609020204030204" pitchFamily="49" charset="0"/>
              </a:rPr>
              <a:t>CC</a:t>
            </a:r>
            <a:r>
              <a:rPr lang="zh-CN" altLang="en-US" dirty="0">
                <a:latin typeface="Consolas" panose="020B0609020204030204" pitchFamily="49" charset="0"/>
              </a:rPr>
              <a:t>类似使用</a:t>
            </a:r>
            <a:r>
              <a:rPr lang="en-US" altLang="zh-CN" dirty="0">
                <a:latin typeface="Consolas" panose="020B0609020204030204" pitchFamily="49" charset="0"/>
              </a:rPr>
              <a:t>CBS</a:t>
            </a:r>
            <a:r>
              <a:rPr lang="zh-CN" altLang="en-US" dirty="0">
                <a:latin typeface="Consolas" panose="020B0609020204030204" pitchFamily="49" charset="0"/>
              </a:rPr>
              <a:t>的方法解决该类冲突会产生大量</a:t>
            </a:r>
            <a:r>
              <a:rPr lang="en-US" altLang="zh-CN" dirty="0">
                <a:latin typeface="Consolas" panose="020B0609020204030204" pitchFamily="49" charset="0"/>
              </a:rPr>
              <a:t>CT</a:t>
            </a:r>
            <a:r>
              <a:rPr lang="zh-CN" altLang="en-US" dirty="0">
                <a:latin typeface="Consolas" panose="020B0609020204030204" pitchFamily="49" charset="0"/>
              </a:rPr>
              <a:t>节点，需要对</a:t>
            </a:r>
            <a:r>
              <a:rPr lang="en-US" altLang="zh-CN" dirty="0">
                <a:latin typeface="Consolas" panose="020B0609020204030204" pitchFamily="49" charset="0"/>
              </a:rPr>
              <a:t>TC</a:t>
            </a:r>
            <a:r>
              <a:rPr lang="zh-CN" altLang="en-US" dirty="0">
                <a:latin typeface="Consolas" panose="020B0609020204030204" pitchFamily="49" charset="0"/>
              </a:rPr>
              <a:t>的处理进行优化。</a:t>
            </a:r>
            <a:endParaRPr lang="en-US" altLang="zh-CN"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2628911-F7AF-4002-A665-7C7769578E94}"/>
                  </a:ext>
                </a:extLst>
              </p:cNvPr>
              <p:cNvSpPr txBox="1"/>
              <p:nvPr/>
            </p:nvSpPr>
            <p:spPr>
              <a:xfrm>
                <a:off x="520700" y="2883513"/>
                <a:ext cx="10866967" cy="25408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Consolas" panose="020B0609020204030204" pitchFamily="49" charset="0"/>
                  </a:rPr>
                  <a:t>TC</a:t>
                </a:r>
                <a:r>
                  <a:rPr lang="zh-CN" altLang="en-US" b="1" dirty="0">
                    <a:latin typeface="Consolas" panose="020B0609020204030204" pitchFamily="49" charset="0"/>
                  </a:rPr>
                  <a:t>的处理</a:t>
                </a:r>
                <a:r>
                  <a:rPr lang="zh-CN" altLang="en-US" dirty="0">
                    <a:latin typeface="Consolas" panose="020B0609020204030204" pitchFamily="49" charset="0"/>
                  </a:rPr>
                  <a:t>：通过直接限制</a:t>
                </a:r>
                <a:r>
                  <a:rPr lang="en-US" altLang="zh-CN" dirty="0">
                    <a:latin typeface="Consolas" panose="020B0609020204030204" pitchFamily="49" charset="0"/>
                  </a:rPr>
                  <a:t>agent</a:t>
                </a:r>
                <a:r>
                  <a:rPr lang="zh-CN" altLang="en-US" dirty="0">
                    <a:latin typeface="Consolas" panose="020B0609020204030204" pitchFamily="49" charset="0"/>
                  </a:rPr>
                  <a:t>的路径长度来消除冲突。设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a14:m>
                <a:r>
                  <a:rPr lang="zh-CN" altLang="en-US" dirty="0">
                    <a:latin typeface="Consolas" panose="020B0609020204030204" pitchFamily="49" charset="0"/>
                  </a:rPr>
                  <a:t>在时刻</a:t>
                </a:r>
                <a14:m>
                  <m:oMath xmlns:m="http://schemas.openxmlformats.org/officeDocument/2006/math">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oMath>
                </a14:m>
                <a:r>
                  <a:rPr lang="zh-CN" altLang="en-US" dirty="0">
                    <a:latin typeface="Consolas" panose="020B0609020204030204" pitchFamily="49" charset="0"/>
                  </a:rPr>
                  <a:t>到达</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𝑔</m:t>
                        </m:r>
                      </m:e>
                      <m:sub>
                        <m:r>
                          <a:rPr lang="en-US" altLang="zh-CN" b="0" i="1" dirty="0" smtClean="0">
                            <a:latin typeface="Cambria Math" panose="02040503050406030204" pitchFamily="18" charset="0"/>
                          </a:rPr>
                          <m:t>2</m:t>
                        </m:r>
                      </m:sub>
                    </m:sSub>
                  </m:oMath>
                </a14:m>
                <a:r>
                  <a:rPr lang="zh-CN" altLang="en-US" dirty="0">
                    <a:latin typeface="Consolas" panose="020B0609020204030204" pitchFamily="49" charset="0"/>
                  </a:rPr>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1</m:t>
                        </m:r>
                      </m:sub>
                    </m:sSub>
                  </m:oMath>
                </a14:m>
                <a:r>
                  <a:rPr lang="zh-CN" altLang="en-US" dirty="0">
                    <a:latin typeface="Consolas" panose="020B0609020204030204" pitchFamily="49" charset="0"/>
                  </a:rPr>
                  <a:t>在时刻</a:t>
                </a:r>
                <a14:m>
                  <m:oMath xmlns:m="http://schemas.openxmlformats.org/officeDocument/2006/math">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oMath>
                </a14:m>
                <a:r>
                  <a:rPr lang="zh-CN" altLang="en-US" dirty="0">
                    <a:latin typeface="Consolas" panose="020B0609020204030204" pitchFamily="49" charset="0"/>
                  </a:rPr>
                  <a:t>经过</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𝑔</m:t>
                        </m:r>
                      </m:e>
                      <m:sub>
                        <m:r>
                          <a:rPr lang="en-US" altLang="zh-CN" b="0" i="1" dirty="0" smtClean="0">
                            <a:latin typeface="Cambria Math" panose="02040503050406030204" pitchFamily="18" charset="0"/>
                          </a:rPr>
                          <m:t>2</m:t>
                        </m:r>
                      </m:sub>
                    </m:sSub>
                  </m:oMath>
                </a14:m>
                <a:r>
                  <a:rPr lang="zh-CN" altLang="en-US" dirty="0">
                    <a:latin typeface="Consolas" panose="020B0609020204030204" pitchFamily="49" charset="0"/>
                  </a:rPr>
                  <a:t>。则可以增加如下的长度约束：</a:t>
                </a:r>
                <a:endParaRPr lang="en-US" altLang="zh-CN" dirty="0">
                  <a:latin typeface="Consolas" panose="020B0609020204030204" pitchFamily="49" charset="0"/>
                </a:endParaRPr>
              </a:p>
              <a:p>
                <a:pPr marL="800100" lvl="1" indent="-342900">
                  <a:lnSpc>
                    <a:spcPct val="150000"/>
                  </a:lnSpc>
                  <a:buFont typeface="+mj-lt"/>
                  <a:buAutoNum type="arabicPeriod"/>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&gt;</m:t>
                    </m:r>
                    <m:r>
                      <a:rPr lang="en-US" altLang="zh-CN" b="0" i="1" smtClean="0">
                        <a:latin typeface="Cambria Math" panose="02040503050406030204" pitchFamily="18" charset="0"/>
                      </a:rPr>
                      <m:t>𝑡</m:t>
                    </m:r>
                  </m:oMath>
                </a14:m>
                <a:r>
                  <a:rPr lang="zh-CN" altLang="en-US" dirty="0">
                    <a:latin typeface="Consolas" panose="020B0609020204030204" pitchFamily="49" charset="0"/>
                  </a:rPr>
                  <a:t>：</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2</m:t>
                        </m:r>
                      </m:sub>
                    </m:sSub>
                  </m:oMath>
                </a14:m>
                <a:r>
                  <a:rPr lang="zh-CN" altLang="en-US" dirty="0">
                    <a:latin typeface="Consolas" panose="020B0609020204030204" pitchFamily="49" charset="0"/>
                  </a:rPr>
                  <a:t>只能在时刻</a:t>
                </a:r>
                <a14:m>
                  <m:oMath xmlns:m="http://schemas.openxmlformats.org/officeDocument/2006/math">
                    <m:r>
                      <a:rPr lang="en-US" altLang="zh-CN" b="0" i="1" smtClean="0">
                        <a:latin typeface="Cambria Math" panose="02040503050406030204" pitchFamily="18" charset="0"/>
                      </a:rPr>
                      <m:t>𝑡</m:t>
                    </m:r>
                  </m:oMath>
                </a14:m>
                <a:r>
                  <a:rPr lang="zh-CN" altLang="en-US" dirty="0">
                    <a:latin typeface="Consolas" panose="020B0609020204030204" pitchFamily="49" charset="0"/>
                  </a:rPr>
                  <a:t>后结束路径。</a:t>
                </a:r>
                <a:endParaRPr lang="en-US" altLang="zh-CN" dirty="0">
                  <a:latin typeface="Consolas" panose="020B0609020204030204" pitchFamily="49" charset="0"/>
                </a:endParaRPr>
              </a:p>
              <a:p>
                <a:pPr marL="800100" lvl="1" indent="-342900">
                  <a:lnSpc>
                    <a:spcPct val="150000"/>
                  </a:lnSpc>
                  <a:buFont typeface="+mj-lt"/>
                  <a:buAutoNum type="arabicPeriod"/>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latin typeface="Consolas" panose="020B0609020204030204" pitchFamily="49" charset="0"/>
                  </a:rPr>
                  <a:t>：</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2</m:t>
                        </m:r>
                      </m:sub>
                    </m:sSub>
                  </m:oMath>
                </a14:m>
                <a:r>
                  <a:rPr lang="zh-CN" altLang="en-US" dirty="0">
                    <a:latin typeface="Consolas" panose="020B0609020204030204" pitchFamily="49" charset="0"/>
                  </a:rPr>
                  <a:t>在时刻</a:t>
                </a:r>
                <a:r>
                  <a:rPr lang="en-US" altLang="zh-CN" dirty="0">
                    <a:latin typeface="Consolas" panose="020B0609020204030204" pitchFamily="49" charset="0"/>
                  </a:rPr>
                  <a:t>t</a:t>
                </a:r>
                <a:r>
                  <a:rPr lang="zh-CN" altLang="en-US" dirty="0">
                    <a:latin typeface="Consolas" panose="020B0609020204030204" pitchFamily="49" charset="0"/>
                  </a:rPr>
                  <a:t>或之前结束路径，其他所有</a:t>
                </a:r>
                <a:r>
                  <a:rPr lang="en-US" altLang="zh-CN" dirty="0">
                    <a:latin typeface="Consolas" panose="020B0609020204030204" pitchFamily="49" charset="0"/>
                  </a:rPr>
                  <a:t>agent</a:t>
                </a:r>
                <a:r>
                  <a:rPr lang="zh-CN" altLang="en-US" dirty="0">
                    <a:latin typeface="Consolas" panose="020B0609020204030204" pitchFamily="49" charset="0"/>
                  </a:rPr>
                  <a:t>在时刻</a:t>
                </a:r>
                <a14:m>
                  <m:oMath xmlns:m="http://schemas.openxmlformats.org/officeDocument/2006/math">
                    <m:r>
                      <a:rPr lang="en-US" altLang="zh-CN" b="0" i="1" smtClean="0">
                        <a:latin typeface="Cambria Math" panose="02040503050406030204" pitchFamily="18" charset="0"/>
                      </a:rPr>
                      <m:t>𝑡</m:t>
                    </m:r>
                  </m:oMath>
                </a14:m>
                <a:r>
                  <a:rPr lang="zh-CN" altLang="en-US" dirty="0">
                    <a:latin typeface="Consolas" panose="020B0609020204030204" pitchFamily="49" charset="0"/>
                  </a:rPr>
                  <a:t>后不能经过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2</m:t>
                        </m:r>
                      </m:sub>
                    </m:sSub>
                  </m:oMath>
                </a14:m>
                <a:r>
                  <a:rPr lang="zh-CN" altLang="en-US" dirty="0">
                    <a:latin typeface="Consolas" panose="020B0609020204030204" pitchFamily="49" charset="0"/>
                  </a:rPr>
                  <a:t>。</a:t>
                </a:r>
                <a:endParaRPr lang="en-US" altLang="zh-CN" dirty="0">
                  <a:latin typeface="Consolas" panose="020B0609020204030204" pitchFamily="49" charset="0"/>
                </a:endParaRPr>
              </a:p>
              <a:p>
                <a:pPr marL="342900" indent="-342900">
                  <a:lnSpc>
                    <a:spcPct val="150000"/>
                  </a:lnSpc>
                  <a:buFont typeface="Arial" panose="020B0604020202020204" pitchFamily="34" charset="0"/>
                  <a:buChar char="•"/>
                </a:pPr>
                <a:r>
                  <a:rPr lang="zh-CN" altLang="en-US" dirty="0">
                    <a:latin typeface="Consolas" panose="020B0609020204030204" pitchFamily="49" charset="0"/>
                  </a:rPr>
                  <a:t>这样进行约束有很多好处，如第一条可以让</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oMath>
                </a14:m>
                <a:r>
                  <a:rPr lang="zh-CN" altLang="en-US" dirty="0">
                    <a:latin typeface="Consolas" panose="020B0609020204030204" pitchFamily="49" charset="0"/>
                  </a:rPr>
                  <a:t>路径的</a:t>
                </a:r>
                <a:r>
                  <a:rPr lang="en-US" altLang="zh-CN" dirty="0">
                    <a:latin typeface="Consolas" panose="020B0609020204030204" pitchFamily="49" charset="0"/>
                  </a:rPr>
                  <a:t>cost</a:t>
                </a:r>
                <a:r>
                  <a:rPr lang="zh-CN" altLang="en-US" dirty="0">
                    <a:latin typeface="Consolas" panose="020B0609020204030204" pitchFamily="49" charset="0"/>
                  </a:rPr>
                  <a:t>直接增加，第二条可以在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oMath>
                </a14:m>
                <a:r>
                  <a:rPr lang="zh-CN" altLang="en-US" dirty="0">
                    <a:latin typeface="Consolas" panose="020B0609020204030204" pitchFamily="49" charset="0"/>
                  </a:rPr>
                  <a:t>没有合法路径时快速进行剪枝，都可以直接减少对</a:t>
                </a:r>
                <a:r>
                  <a:rPr lang="en-US" altLang="zh-CN" dirty="0">
                    <a:latin typeface="Consolas" panose="020B0609020204030204" pitchFamily="49" charset="0"/>
                  </a:rPr>
                  <a:t>CT</a:t>
                </a:r>
                <a:r>
                  <a:rPr lang="zh-CN" altLang="en-US" dirty="0">
                    <a:latin typeface="Consolas" panose="020B0609020204030204" pitchFamily="49" charset="0"/>
                  </a:rPr>
                  <a:t>节点的拓展和遍历。</a:t>
                </a:r>
                <a:endParaRPr lang="en-US" altLang="zh-CN" dirty="0">
                  <a:latin typeface="Consolas" panose="020B0609020204030204" pitchFamily="49" charset="0"/>
                </a:endParaRPr>
              </a:p>
            </p:txBody>
          </p:sp>
        </mc:Choice>
        <mc:Fallback xmlns="">
          <p:sp>
            <p:nvSpPr>
              <p:cNvPr id="6" name="文本框 5">
                <a:extLst>
                  <a:ext uri="{FF2B5EF4-FFF2-40B4-BE49-F238E27FC236}">
                    <a16:creationId xmlns:a16="http://schemas.microsoft.com/office/drawing/2014/main" id="{42628911-F7AF-4002-A665-7C7769578E94}"/>
                  </a:ext>
                </a:extLst>
              </p:cNvPr>
              <p:cNvSpPr txBox="1">
                <a:spLocks noRot="1" noChangeAspect="1" noMove="1" noResize="1" noEditPoints="1" noAdjustHandles="1" noChangeArrowheads="1" noChangeShapeType="1" noTextEdit="1"/>
              </p:cNvSpPr>
              <p:nvPr/>
            </p:nvSpPr>
            <p:spPr>
              <a:xfrm>
                <a:off x="520700" y="2883513"/>
                <a:ext cx="10866967" cy="2540824"/>
              </a:xfrm>
              <a:prstGeom prst="rect">
                <a:avLst/>
              </a:prstGeom>
              <a:blipFill>
                <a:blip r:embed="rId2"/>
                <a:stretch>
                  <a:fillRect l="-337" r="-2636" b="-287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D0B989B-2F09-4F01-BD78-51926131A12C}"/>
              </a:ext>
            </a:extLst>
          </p:cNvPr>
          <p:cNvPicPr>
            <a:picLocks noChangeAspect="1"/>
          </p:cNvPicPr>
          <p:nvPr/>
        </p:nvPicPr>
        <p:blipFill>
          <a:blip r:embed="rId3"/>
          <a:stretch>
            <a:fillRect/>
          </a:stretch>
        </p:blipFill>
        <p:spPr>
          <a:xfrm>
            <a:off x="8772345" y="1310597"/>
            <a:ext cx="2124256" cy="1388237"/>
          </a:xfrm>
          <a:prstGeom prst="rect">
            <a:avLst/>
          </a:prstGeom>
        </p:spPr>
      </p:pic>
    </p:spTree>
    <p:extLst>
      <p:ext uri="{BB962C8B-B14F-4D97-AF65-F5344CB8AC3E}">
        <p14:creationId xmlns:p14="http://schemas.microsoft.com/office/powerpoint/2010/main" val="4017884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CBSH-RCT(CBSH with RC,CC,TC)</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2628911-F7AF-4002-A665-7C7769578E94}"/>
                  </a:ext>
                </a:extLst>
              </p:cNvPr>
              <p:cNvSpPr txBox="1"/>
              <p:nvPr/>
            </p:nvSpPr>
            <p:spPr>
              <a:xfrm>
                <a:off x="520700" y="1397000"/>
                <a:ext cx="10866967" cy="33718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Consolas" panose="020B0609020204030204" pitchFamily="49" charset="0"/>
                  </a:rPr>
                  <a:t>TC</a:t>
                </a:r>
                <a:r>
                  <a:rPr lang="zh-CN" altLang="en-US" b="1" dirty="0">
                    <a:latin typeface="Consolas" panose="020B0609020204030204" pitchFamily="49" charset="0"/>
                  </a:rPr>
                  <a:t>约束的处理</a:t>
                </a:r>
                <a:r>
                  <a:rPr lang="zh-CN" altLang="en-US" dirty="0">
                    <a:latin typeface="Consolas" panose="020B0609020204030204" pitchFamily="49" charset="0"/>
                  </a:rPr>
                  <a:t>：在当前</a:t>
                </a:r>
                <a:r>
                  <a:rPr lang="en-US" altLang="zh-CN" dirty="0">
                    <a:latin typeface="Consolas" panose="020B0609020204030204" pitchFamily="49" charset="0"/>
                  </a:rPr>
                  <a:t>CT</a:t>
                </a:r>
                <a:r>
                  <a:rPr lang="zh-CN" altLang="en-US" dirty="0">
                    <a:latin typeface="Consolas" panose="020B0609020204030204" pitchFamily="49" charset="0"/>
                  </a:rPr>
                  <a:t>节点</a:t>
                </a:r>
                <a14:m>
                  <m:oMath xmlns:m="http://schemas.openxmlformats.org/officeDocument/2006/math">
                    <m:r>
                      <a:rPr lang="en-US" altLang="zh-CN" b="0" i="1" smtClean="0">
                        <a:latin typeface="Cambria Math" panose="02040503050406030204" pitchFamily="18" charset="0"/>
                      </a:rPr>
                      <m:t>𝑁</m:t>
                    </m:r>
                  </m:oMath>
                </a14:m>
                <a:r>
                  <a:rPr lang="zh-CN" altLang="en-US" dirty="0">
                    <a:latin typeface="Consolas" panose="020B0609020204030204" pitchFamily="49" charset="0"/>
                  </a:rPr>
                  <a:t>的两个子节点中分别加入长度约束。为了处理长度约束，需要在</a:t>
                </a:r>
                <a:r>
                  <a:rPr lang="en-US" altLang="zh-CN" dirty="0">
                    <a:latin typeface="Consolas" panose="020B0609020204030204" pitchFamily="49" charset="0"/>
                  </a:rPr>
                  <a:t>Low Level</a:t>
                </a:r>
                <a:r>
                  <a:rPr lang="zh-CN" altLang="en-US" dirty="0">
                    <a:latin typeface="Consolas" panose="020B0609020204030204" pitchFamily="49" charset="0"/>
                  </a:rPr>
                  <a:t>加入对长度限制的处理，如</a:t>
                </a:r>
                <a14:m>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𝑢</m:t>
                    </m:r>
                  </m:oMath>
                </a14:m>
                <a:r>
                  <a:rPr lang="zh-CN" altLang="en-US" dirty="0">
                    <a:latin typeface="Consolas" panose="020B0609020204030204" pitchFamily="49" charset="0"/>
                  </a:rPr>
                  <a:t>。根据</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到达目标节点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的时刻和</a:t>
                </a:r>
                <a14:m>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oMath>
                </a14:m>
                <a:r>
                  <a:rPr lang="zh-CN" altLang="en-US" dirty="0">
                    <a:latin typeface="Consolas" panose="020B0609020204030204" pitchFamily="49" charset="0"/>
                  </a:rPr>
                  <a:t>的关系来决定执行的操作。在搜索中需要避免</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早于时刻</a:t>
                </a:r>
                <a14:m>
                  <m:oMath xmlns:m="http://schemas.openxmlformats.org/officeDocument/2006/math">
                    <m:r>
                      <a:rPr lang="en-US" altLang="zh-CN" b="0" i="1" smtClean="0">
                        <a:latin typeface="Cambria Math" panose="02040503050406030204" pitchFamily="18" charset="0"/>
                      </a:rPr>
                      <m:t>𝑒</m:t>
                    </m:r>
                  </m:oMath>
                </a14:m>
                <a:r>
                  <a:rPr lang="zh-CN" altLang="en-US" dirty="0">
                    <a:latin typeface="Consolas" panose="020B0609020204030204" pitchFamily="49" charset="0"/>
                  </a:rPr>
                  <a:t>到达目标节点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，否则它会一直在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等待，无法解决冲突。</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b="1" dirty="0">
                  <a:latin typeface="Consolas" panose="020B0609020204030204" pitchFamily="49" charset="0"/>
                </a:endParaRPr>
              </a:p>
              <a:p>
                <a:pPr marL="285750" indent="-285750">
                  <a:lnSpc>
                    <a:spcPct val="150000"/>
                  </a:lnSpc>
                  <a:buFont typeface="Arial" panose="020B0604020202020204" pitchFamily="34" charset="0"/>
                  <a:buChar char="•"/>
                </a:pPr>
                <a:r>
                  <a:rPr lang="en-US" altLang="zh-CN" b="1" dirty="0">
                    <a:latin typeface="Consolas" panose="020B0609020204030204" pitchFamily="49" charset="0"/>
                  </a:rPr>
                  <a:t>TC</a:t>
                </a:r>
                <a:r>
                  <a:rPr lang="zh-CN" altLang="en-US" b="1" dirty="0">
                    <a:latin typeface="Consolas" panose="020B0609020204030204" pitchFamily="49" charset="0"/>
                  </a:rPr>
                  <a:t>的优先级</a:t>
                </a:r>
                <a:r>
                  <a:rPr lang="zh-CN" altLang="en-US" dirty="0">
                    <a:latin typeface="Consolas" panose="020B0609020204030204" pitchFamily="49" charset="0"/>
                  </a:rPr>
                  <a:t>：与</a:t>
                </a:r>
                <a:r>
                  <a:rPr lang="en-US" altLang="zh-CN" dirty="0">
                    <a:latin typeface="Consolas" panose="020B0609020204030204" pitchFamily="49" charset="0"/>
                  </a:rPr>
                  <a:t>CC</a:t>
                </a:r>
                <a:r>
                  <a:rPr lang="zh-CN" altLang="en-US" dirty="0">
                    <a:latin typeface="Consolas" panose="020B0609020204030204" pitchFamily="49" charset="0"/>
                  </a:rPr>
                  <a:t>的优先级类似，根据点冲突的</a:t>
                </a:r>
                <a:r>
                  <a:rPr lang="en-US" altLang="zh-CN" dirty="0">
                    <a:latin typeface="Consolas" panose="020B0609020204030204" pitchFamily="49" charset="0"/>
                  </a:rPr>
                  <a:t>PC</a:t>
                </a:r>
                <a:r>
                  <a:rPr lang="zh-CN" altLang="en-US" dirty="0">
                    <a:latin typeface="Consolas" panose="020B0609020204030204" pitchFamily="49" charset="0"/>
                  </a:rPr>
                  <a:t>类型定义</a:t>
                </a:r>
                <a:r>
                  <a:rPr lang="en-US" altLang="zh-CN" dirty="0">
                    <a:latin typeface="Consolas" panose="020B0609020204030204" pitchFamily="49" charset="0"/>
                  </a:rPr>
                  <a:t>TC</a:t>
                </a:r>
                <a:r>
                  <a:rPr lang="zh-CN" altLang="en-US" dirty="0">
                    <a:latin typeface="Consolas" panose="020B0609020204030204" pitchFamily="49" charset="0"/>
                  </a:rPr>
                  <a:t>的类型。同样首先按</a:t>
                </a:r>
                <a:r>
                  <a:rPr lang="en-US" altLang="zh-CN" dirty="0">
                    <a:latin typeface="Consolas" panose="020B0609020204030204" pitchFamily="49" charset="0"/>
                  </a:rPr>
                  <a:t>PC</a:t>
                </a:r>
                <a:r>
                  <a:rPr lang="zh-CN" altLang="en-US" dirty="0">
                    <a:latin typeface="Consolas" panose="020B0609020204030204" pitchFamily="49" charset="0"/>
                  </a:rPr>
                  <a:t>类型的优先级选择要处理的冲突。在</a:t>
                </a:r>
                <a:r>
                  <a:rPr lang="en-US" altLang="zh-CN" dirty="0">
                    <a:latin typeface="Consolas" panose="020B0609020204030204" pitchFamily="49" charset="0"/>
                  </a:rPr>
                  <a:t>PC</a:t>
                </a:r>
                <a:r>
                  <a:rPr lang="zh-CN" altLang="en-US" dirty="0">
                    <a:latin typeface="Consolas" panose="020B0609020204030204" pitchFamily="49" charset="0"/>
                  </a:rPr>
                  <a:t>类型相同的冲突中，赋予</a:t>
                </a:r>
                <a:r>
                  <a:rPr lang="en-US" altLang="zh-CN" dirty="0">
                    <a:latin typeface="Consolas" panose="020B0609020204030204" pitchFamily="49" charset="0"/>
                  </a:rPr>
                  <a:t>TC</a:t>
                </a:r>
                <a:r>
                  <a:rPr lang="zh-CN" altLang="en-US" dirty="0">
                    <a:latin typeface="Consolas" panose="020B0609020204030204" pitchFamily="49" charset="0"/>
                  </a:rPr>
                  <a:t>最高的优先级，因为根据</a:t>
                </a:r>
                <a:r>
                  <a:rPr lang="en-US" altLang="zh-CN" dirty="0">
                    <a:latin typeface="Consolas" panose="020B0609020204030204" pitchFamily="49" charset="0"/>
                  </a:rPr>
                  <a:t>TC</a:t>
                </a:r>
                <a:r>
                  <a:rPr lang="zh-CN" altLang="en-US" dirty="0">
                    <a:latin typeface="Consolas" panose="020B0609020204030204" pitchFamily="49" charset="0"/>
                  </a:rPr>
                  <a:t>推导出的子节点至少有一个会让</a:t>
                </a:r>
                <a:r>
                  <a:rPr lang="en-US" altLang="zh-CN" dirty="0">
                    <a:latin typeface="Consolas" panose="020B0609020204030204" pitchFamily="49" charset="0"/>
                  </a:rPr>
                  <a:t>cost</a:t>
                </a:r>
                <a:r>
                  <a:rPr lang="zh-CN" altLang="en-US" dirty="0">
                    <a:latin typeface="Consolas" panose="020B0609020204030204" pitchFamily="49" charset="0"/>
                  </a:rPr>
                  <a:t>增加，并且增量一般都较大。剩余类型的处理顺序与</a:t>
                </a:r>
                <a:r>
                  <a:rPr lang="en-US" altLang="zh-CN" dirty="0">
                    <a:latin typeface="Consolas" panose="020B0609020204030204" pitchFamily="49" charset="0"/>
                  </a:rPr>
                  <a:t>CC</a:t>
                </a:r>
                <a:r>
                  <a:rPr lang="zh-CN" altLang="en-US" dirty="0">
                    <a:latin typeface="Consolas" panose="020B0609020204030204" pitchFamily="49" charset="0"/>
                  </a:rPr>
                  <a:t>中相同，为</a:t>
                </a:r>
                <a:r>
                  <a:rPr lang="en-US" altLang="zh-CN" dirty="0">
                    <a:latin typeface="Consolas" panose="020B0609020204030204" pitchFamily="49" charset="0"/>
                  </a:rPr>
                  <a:t>CC</a:t>
                </a:r>
                <a:r>
                  <a:rPr lang="zh-CN" altLang="en-US" dirty="0">
                    <a:latin typeface="Consolas" panose="020B0609020204030204" pitchFamily="49" charset="0"/>
                  </a:rPr>
                  <a:t>，</a:t>
                </a:r>
                <a:r>
                  <a:rPr lang="en-US" altLang="zh-CN" dirty="0">
                    <a:latin typeface="Consolas" panose="020B0609020204030204" pitchFamily="49" charset="0"/>
                  </a:rPr>
                  <a:t>RC</a:t>
                </a:r>
                <a:r>
                  <a:rPr lang="zh-CN" altLang="en-US" dirty="0">
                    <a:latin typeface="Consolas" panose="020B0609020204030204" pitchFamily="49" charset="0"/>
                  </a:rPr>
                  <a:t>，最后是常规冲突。</a:t>
                </a:r>
                <a:endParaRPr lang="en-US" altLang="zh-CN" dirty="0">
                  <a:latin typeface="Consolas" panose="020B0609020204030204" pitchFamily="49" charset="0"/>
                </a:endParaRPr>
              </a:p>
              <a:p>
                <a:pPr marL="800100" lvl="1" indent="-342900">
                  <a:lnSpc>
                    <a:spcPct val="150000"/>
                  </a:lnSpc>
                  <a:buFont typeface="+mj-lt"/>
                  <a:buAutoNum type="arabicPeriod"/>
                </a:pPr>
                <a:endParaRPr lang="en-US" altLang="zh-CN" dirty="0">
                  <a:latin typeface="Consolas" panose="020B0609020204030204" pitchFamily="49" charset="0"/>
                </a:endParaRPr>
              </a:p>
            </p:txBody>
          </p:sp>
        </mc:Choice>
        <mc:Fallback xmlns="">
          <p:sp>
            <p:nvSpPr>
              <p:cNvPr id="6" name="文本框 5">
                <a:extLst>
                  <a:ext uri="{FF2B5EF4-FFF2-40B4-BE49-F238E27FC236}">
                    <a16:creationId xmlns:a16="http://schemas.microsoft.com/office/drawing/2014/main" id="{42628911-F7AF-4002-A665-7C7769578E94}"/>
                  </a:ext>
                </a:extLst>
              </p:cNvPr>
              <p:cNvSpPr txBox="1">
                <a:spLocks noRot="1" noChangeAspect="1" noMove="1" noResize="1" noEditPoints="1" noAdjustHandles="1" noChangeArrowheads="1" noChangeShapeType="1" noTextEdit="1"/>
              </p:cNvSpPr>
              <p:nvPr/>
            </p:nvSpPr>
            <p:spPr>
              <a:xfrm>
                <a:off x="520700" y="1397000"/>
                <a:ext cx="10866967" cy="3371820"/>
              </a:xfrm>
              <a:prstGeom prst="rect">
                <a:avLst/>
              </a:prstGeom>
              <a:blipFill>
                <a:blip r:embed="rId2"/>
                <a:stretch>
                  <a:fillRect l="-337" r="-5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8002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Reference</a:t>
            </a:r>
            <a:endParaRPr lang="zh-CN" altLang="en-US" sz="3600" dirty="0">
              <a:latin typeface="Consolas" panose="020B0609020204030204" pitchFamily="49" charset="0"/>
            </a:endParaRPr>
          </a:p>
        </p:txBody>
      </p:sp>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463332"/>
          </a:xfrm>
          <a:prstGeom prst="rect">
            <a:avLst/>
          </a:prstGeom>
          <a:noFill/>
        </p:spPr>
        <p:txBody>
          <a:bodyPr wrap="square" rtlCol="0">
            <a:spAutoFit/>
          </a:bodyPr>
          <a:lstStyle/>
          <a:p>
            <a:pPr>
              <a:lnSpc>
                <a:spcPct val="150000"/>
              </a:lnSpc>
            </a:pPr>
            <a:r>
              <a:rPr lang="en-US" altLang="zh-CN" dirty="0">
                <a:latin typeface="Consolas" panose="020B0609020204030204" pitchFamily="49" charset="0"/>
              </a:rPr>
              <a:t>[1] 2020 New Techniques for Pairwise Symmetry Breaking in Multi-Agent Path Finding</a:t>
            </a:r>
          </a:p>
        </p:txBody>
      </p:sp>
    </p:spTree>
    <p:extLst>
      <p:ext uri="{BB962C8B-B14F-4D97-AF65-F5344CB8AC3E}">
        <p14:creationId xmlns:p14="http://schemas.microsoft.com/office/powerpoint/2010/main" val="840330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8ECBE2B-9749-426D-A7B0-161A0D1F61C9}"/>
              </a:ext>
            </a:extLst>
          </p:cNvPr>
          <p:cNvSpPr txBox="1"/>
          <p:nvPr/>
        </p:nvSpPr>
        <p:spPr>
          <a:xfrm>
            <a:off x="194733" y="2263606"/>
            <a:ext cx="6963833" cy="507831"/>
          </a:xfrm>
          <a:prstGeom prst="rect">
            <a:avLst/>
          </a:prstGeom>
          <a:noFill/>
        </p:spPr>
        <p:txBody>
          <a:bodyPr wrap="square" rtlCol="0">
            <a:spAutoFit/>
          </a:bodyPr>
          <a:lstStyle/>
          <a:p>
            <a:pPr algn="r"/>
            <a:r>
              <a:rPr lang="en-US" altLang="zh-CN" sz="2700" dirty="0">
                <a:latin typeface="Consolas" panose="020B0609020204030204" pitchFamily="49" charset="0"/>
              </a:rPr>
              <a:t>CBSH-M(CBSH with Mutex Propagation)</a:t>
            </a:r>
            <a:endParaRPr lang="zh-CN" altLang="en-US" sz="2700" dirty="0">
              <a:latin typeface="Consolas" panose="020B0609020204030204" pitchFamily="49" charset="0"/>
            </a:endParaRPr>
          </a:p>
        </p:txBody>
      </p:sp>
      <p:sp>
        <p:nvSpPr>
          <p:cNvPr id="9" name="文本框 8">
            <a:extLst>
              <a:ext uri="{FF2B5EF4-FFF2-40B4-BE49-F238E27FC236}">
                <a16:creationId xmlns:a16="http://schemas.microsoft.com/office/drawing/2014/main" id="{494408DA-68C0-4A88-B636-E8EA2A3C69B7}"/>
              </a:ext>
            </a:extLst>
          </p:cNvPr>
          <p:cNvSpPr txBox="1"/>
          <p:nvPr/>
        </p:nvSpPr>
        <p:spPr>
          <a:xfrm>
            <a:off x="7222062" y="3956354"/>
            <a:ext cx="4516968" cy="392159"/>
          </a:xfrm>
          <a:prstGeom prst="rect">
            <a:avLst/>
          </a:prstGeom>
          <a:noFill/>
        </p:spPr>
        <p:txBody>
          <a:bodyPr wrap="square" rtlCol="0">
            <a:spAutoFit/>
          </a:bodyPr>
          <a:lstStyle/>
          <a:p>
            <a:pPr marL="285750" indent="-285750">
              <a:lnSpc>
                <a:spcPts val="2500"/>
              </a:lnSpc>
              <a:buFont typeface="Arial" panose="020B0604020202020204" pitchFamily="34" charset="0"/>
              <a:buChar char="•"/>
            </a:pPr>
            <a:r>
              <a:rPr lang="en-US" altLang="zh-CN" dirty="0">
                <a:latin typeface="Consolas" panose="020B0609020204030204" pitchFamily="49" charset="0"/>
              </a:rPr>
              <a:t>mutex(</a:t>
            </a:r>
            <a:r>
              <a:rPr lang="en-US" altLang="zh-CN" sz="1800" dirty="0">
                <a:latin typeface="Consolas" panose="020B0609020204030204" pitchFamily="49" charset="0"/>
              </a:rPr>
              <a:t>Mutex Propagation</a:t>
            </a:r>
            <a:r>
              <a:rPr lang="en-US" altLang="zh-CN" dirty="0">
                <a:latin typeface="Consolas" panose="020B0609020204030204" pitchFamily="49" charset="0"/>
              </a:rPr>
              <a:t>)</a:t>
            </a:r>
          </a:p>
        </p:txBody>
      </p:sp>
      <p:sp>
        <p:nvSpPr>
          <p:cNvPr id="12" name="文本框 11">
            <a:extLst>
              <a:ext uri="{FF2B5EF4-FFF2-40B4-BE49-F238E27FC236}">
                <a16:creationId xmlns:a16="http://schemas.microsoft.com/office/drawing/2014/main" id="{C4C6048A-F29D-4549-9BFA-E4CE09F0A6D1}"/>
              </a:ext>
            </a:extLst>
          </p:cNvPr>
          <p:cNvSpPr txBox="1"/>
          <p:nvPr/>
        </p:nvSpPr>
        <p:spPr>
          <a:xfrm>
            <a:off x="766230" y="2909937"/>
            <a:ext cx="6273800" cy="307777"/>
          </a:xfrm>
          <a:prstGeom prst="rect">
            <a:avLst/>
          </a:prstGeom>
          <a:noFill/>
        </p:spPr>
        <p:txBody>
          <a:bodyPr wrap="square" rtlCol="0">
            <a:spAutoFit/>
          </a:bodyPr>
          <a:lstStyle/>
          <a:p>
            <a:pPr algn="r"/>
            <a:r>
              <a:rPr lang="en-US" altLang="zh-CN" sz="1400" dirty="0">
                <a:latin typeface="Consolas" panose="020B0609020204030204" pitchFamily="49" charset="0"/>
              </a:rPr>
              <a:t>optimal, small scale</a:t>
            </a:r>
            <a:endParaRPr lang="zh-CN" altLang="en-US" sz="1400" dirty="0">
              <a:latin typeface="Consolas" panose="020B0609020204030204" pitchFamily="49" charset="0"/>
            </a:endParaRPr>
          </a:p>
        </p:txBody>
      </p:sp>
      <p:pic>
        <p:nvPicPr>
          <p:cNvPr id="3" name="图片 2">
            <a:extLst>
              <a:ext uri="{FF2B5EF4-FFF2-40B4-BE49-F238E27FC236}">
                <a16:creationId xmlns:a16="http://schemas.microsoft.com/office/drawing/2014/main" id="{2645EF29-F45A-4E96-A2DE-8905D62DC8F5}"/>
              </a:ext>
            </a:extLst>
          </p:cNvPr>
          <p:cNvPicPr>
            <a:picLocks noChangeAspect="1"/>
          </p:cNvPicPr>
          <p:nvPr/>
        </p:nvPicPr>
        <p:blipFill>
          <a:blip r:embed="rId2"/>
          <a:stretch>
            <a:fillRect/>
          </a:stretch>
        </p:blipFill>
        <p:spPr>
          <a:xfrm>
            <a:off x="7290000" y="1692000"/>
            <a:ext cx="2841831" cy="2016000"/>
          </a:xfrm>
          <a:prstGeom prst="rect">
            <a:avLst/>
          </a:prstGeom>
        </p:spPr>
      </p:pic>
    </p:spTree>
    <p:extLst>
      <p:ext uri="{BB962C8B-B14F-4D97-AF65-F5344CB8AC3E}">
        <p14:creationId xmlns:p14="http://schemas.microsoft.com/office/powerpoint/2010/main" val="12411916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Mutex Propagation</a:t>
            </a:r>
            <a:endParaRPr lang="zh-CN" altLang="en-US" sz="3600" dirty="0">
              <a:latin typeface="Consolas" panose="020B0609020204030204" pitchFamily="49" charset="0"/>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42628911-F7AF-4002-A665-7C7769578E94}"/>
                  </a:ext>
                </a:extLst>
              </p:cNvPr>
              <p:cNvSpPr txBox="1"/>
              <p:nvPr/>
            </p:nvSpPr>
            <p:spPr>
              <a:xfrm>
                <a:off x="520700" y="1397000"/>
                <a:ext cx="10866967" cy="45247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定义：</a:t>
                </a:r>
                <a:r>
                  <a:rPr lang="zh-CN" altLang="en-US" dirty="0">
                    <a:latin typeface="Consolas" panose="020B0609020204030204" pitchFamily="49" charset="0"/>
                  </a:rPr>
                  <a:t>在</a:t>
                </a:r>
                <a:r>
                  <a:rPr lang="en-US" altLang="zh-CN" dirty="0">
                    <a:latin typeface="Consolas" panose="020B0609020204030204" pitchFamily="49" charset="0"/>
                  </a:rPr>
                  <a:t>MAPF</a:t>
                </a:r>
                <a:r>
                  <a:rPr lang="zh-CN" altLang="en-US" dirty="0">
                    <a:latin typeface="Consolas" panose="020B0609020204030204" pitchFamily="49" charset="0"/>
                  </a:rPr>
                  <a:t>中经常使用</a:t>
                </a:r>
                <a:r>
                  <a:rPr lang="en-US" altLang="zh-CN" dirty="0">
                    <a:latin typeface="Consolas" panose="020B0609020204030204" pitchFamily="49" charset="0"/>
                  </a:rPr>
                  <a:t>MDD</a:t>
                </a:r>
                <a:r>
                  <a:rPr lang="zh-CN" altLang="en-US" dirty="0">
                    <a:latin typeface="Consolas" panose="020B0609020204030204" pitchFamily="49" charset="0"/>
                  </a:rPr>
                  <a:t>记录一个</a:t>
                </a:r>
                <a:r>
                  <a:rPr lang="en-US" altLang="zh-CN" dirty="0">
                    <a:latin typeface="Consolas" panose="020B0609020204030204" pitchFamily="49" charset="0"/>
                  </a:rPr>
                  <a:t>agent</a:t>
                </a:r>
                <a:r>
                  <a:rPr lang="zh-CN" altLang="en-US" dirty="0">
                    <a:latin typeface="Consolas" panose="020B0609020204030204" pitchFamily="49" charset="0"/>
                  </a:rPr>
                  <a:t>在</a:t>
                </a:r>
                <a:r>
                  <a:rPr lang="en-US" altLang="zh-CN" dirty="0">
                    <a:latin typeface="Consolas" panose="020B0609020204030204" pitchFamily="49" charset="0"/>
                  </a:rPr>
                  <a:t>cost</a:t>
                </a:r>
                <a:r>
                  <a:rPr lang="zh-CN" altLang="en-US" dirty="0">
                    <a:latin typeface="Consolas" panose="020B0609020204030204" pitchFamily="49" charset="0"/>
                  </a:rPr>
                  <a:t>固定下的所有中间状态。对于两个</a:t>
                </a:r>
                <a:r>
                  <a:rPr lang="en-US" altLang="zh-CN" dirty="0">
                    <a:latin typeface="Consolas" panose="020B0609020204030204" pitchFamily="49" charset="0"/>
                  </a:rPr>
                  <a:t>MDD</a:t>
                </a:r>
                <a:r>
                  <a:rPr lang="zh-CN" altLang="en-US" dirty="0">
                    <a:latin typeface="Consolas" panose="020B0609020204030204" pitchFamily="49" charset="0"/>
                  </a:rPr>
                  <a:t>节点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𝑀𝐷</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sup>
                    </m:sSubSup>
                    <m:r>
                      <a:rPr lang="zh-CN" altLang="en-US" i="1">
                        <a:latin typeface="Cambria Math" panose="02040503050406030204" pitchFamily="18" charset="0"/>
                      </a:rPr>
                      <m:t>和</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𝑀𝐷</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𝑗</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𝑗</m:t>
                            </m:r>
                          </m:sub>
                        </m:sSub>
                      </m:sup>
                    </m:sSubSup>
                  </m:oMath>
                </a14:m>
                <a:r>
                  <a:rPr lang="zh-CN" altLang="en-US" dirty="0">
                    <a:latin typeface="Consolas" panose="020B0609020204030204" pitchFamily="49" charset="0"/>
                  </a:rPr>
                  <a:t>，且均在第</a:t>
                </a:r>
                <a14:m>
                  <m:oMath xmlns:m="http://schemas.openxmlformats.org/officeDocument/2006/math">
                    <m:r>
                      <a:rPr lang="en-US" altLang="zh-CN" b="0" i="1" smtClean="0">
                        <a:latin typeface="Cambria Math" panose="02040503050406030204" pitchFamily="18" charset="0"/>
                      </a:rPr>
                      <m:t>𝑡</m:t>
                    </m:r>
                  </m:oMath>
                </a14:m>
                <a:r>
                  <a:rPr lang="zh-CN" altLang="en-US" dirty="0">
                    <a:latin typeface="Consolas" panose="020B0609020204030204" pitchFamily="49" charset="0"/>
                  </a:rPr>
                  <a:t>层（</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𝑛</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𝑙𝑒𝑣𝑒𝑙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𝑡</m:t>
                    </m:r>
                  </m:oMath>
                </a14:m>
                <a:r>
                  <a:rPr lang="zh-CN" altLang="en-US" dirty="0">
                    <a:latin typeface="Consolas" panose="020B0609020204030204" pitchFamily="49" charset="0"/>
                  </a:rPr>
                  <a:t>），若不存在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在时刻</a:t>
                </a:r>
                <a14:m>
                  <m:oMath xmlns:m="http://schemas.openxmlformats.org/officeDocument/2006/math">
                    <m:r>
                      <a:rPr lang="en-US" altLang="zh-CN" b="0" i="1" smtClean="0">
                        <a:latin typeface="Cambria Math" panose="02040503050406030204" pitchFamily="18" charset="0"/>
                      </a:rPr>
                      <m:t>𝑡</m:t>
                    </m:r>
                  </m:oMath>
                </a14:m>
                <a:r>
                  <a:rPr lang="zh-CN" altLang="en-US" dirty="0">
                    <a:latin typeface="Consolas" panose="020B0609020204030204" pitchFamily="49" charset="0"/>
                  </a:rPr>
                  <a:t>到</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𝑛</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𝑙𝑜𝑐</m:t>
                    </m:r>
                    <m:r>
                      <a:rPr lang="zh-CN" altLang="en-US" i="1" dirty="0">
                        <a:latin typeface="Cambria Math" panose="02040503050406030204" pitchFamily="18" charset="0"/>
                      </a:rPr>
                      <m:t>（</m:t>
                    </m:r>
                    <m:r>
                      <a:rPr lang="zh-CN" altLang="en-US" i="1" dirty="0" smtClean="0">
                        <a:latin typeface="Cambria Math" panose="02040503050406030204" pitchFamily="18" charset="0"/>
                      </a:rPr>
                      <m:t>对应节点</m:t>
                    </m:r>
                  </m:oMath>
                </a14:m>
                <a:r>
                  <a:rPr lang="zh-CN" altLang="en-US" dirty="0">
                    <a:latin typeface="Consolas" panose="020B0609020204030204" pitchFamily="49" charset="0"/>
                  </a:rPr>
                  <a:t>的位置）和</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𝑗</m:t>
                        </m:r>
                      </m:sub>
                    </m:sSub>
                  </m:oMath>
                </a14:m>
                <a:r>
                  <a:rPr lang="zh-CN" altLang="en-US" dirty="0">
                    <a:latin typeface="Consolas" panose="020B0609020204030204" pitchFamily="49" charset="0"/>
                  </a:rPr>
                  <a:t>在时刻</a:t>
                </a:r>
                <a14:m>
                  <m:oMath xmlns:m="http://schemas.openxmlformats.org/officeDocument/2006/math">
                    <m:r>
                      <a:rPr lang="en-US" altLang="zh-CN" b="0" i="1" smtClean="0">
                        <a:latin typeface="Cambria Math" panose="02040503050406030204" pitchFamily="18" charset="0"/>
                      </a:rPr>
                      <m:t>𝑡</m:t>
                    </m:r>
                  </m:oMath>
                </a14:m>
                <a:r>
                  <a:rPr lang="zh-CN" altLang="en-US" dirty="0">
                    <a:latin typeface="Consolas" panose="020B0609020204030204" pitchFamily="49" charset="0"/>
                  </a:rPr>
                  <a:t>到</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𝑛</m:t>
                        </m:r>
                      </m:e>
                      <m:sub>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𝑙𝑜𝑐</m:t>
                    </m:r>
                  </m:oMath>
                </a14:m>
                <a:r>
                  <a:rPr lang="zh-CN" altLang="en-US" dirty="0">
                    <a:latin typeface="Consolas" panose="020B0609020204030204" pitchFamily="49" charset="0"/>
                  </a:rPr>
                  <a:t>且没有冲突的路径，则称他们是互斥（</a:t>
                </a:r>
                <a:r>
                  <a:rPr lang="en-US" altLang="zh-CN" dirty="0">
                    <a:latin typeface="Consolas" panose="020B0609020204030204" pitchFamily="49" charset="0"/>
                  </a:rPr>
                  <a:t>mutex</a:t>
                </a:r>
                <a:r>
                  <a:rPr lang="zh-CN" altLang="en-US" dirty="0">
                    <a:latin typeface="Consolas" panose="020B0609020204030204" pitchFamily="49" charset="0"/>
                  </a:rPr>
                  <a:t>）的，</a:t>
                </a:r>
                <a:r>
                  <a:rPr lang="en-US" altLang="zh-CN" dirty="0">
                    <a:latin typeface="Consolas" panose="020B0609020204030204" pitchFamily="49" charset="0"/>
                  </a:rPr>
                  <a:t>MDD</a:t>
                </a:r>
                <a:r>
                  <a:rPr lang="zh-CN" altLang="en-US" dirty="0">
                    <a:latin typeface="Consolas" panose="020B0609020204030204" pitchFamily="49" charset="0"/>
                  </a:rPr>
                  <a:t>边的互斥也用相同方式定义。</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初始互斥</a:t>
                </a:r>
                <a:r>
                  <a:rPr lang="zh-CN" altLang="en-US" dirty="0">
                    <a:latin typeface="Consolas" panose="020B0609020204030204" pitchFamily="49" charset="0"/>
                  </a:rPr>
                  <a:t>：可以直接根据</a:t>
                </a:r>
                <a:r>
                  <a:rPr lang="en-US" altLang="zh-CN" dirty="0">
                    <a:latin typeface="Consolas" panose="020B0609020204030204" pitchFamily="49" charset="0"/>
                  </a:rPr>
                  <a:t>MDD</a:t>
                </a:r>
                <a:r>
                  <a:rPr lang="zh-CN" altLang="en-US" dirty="0">
                    <a:latin typeface="Consolas" panose="020B0609020204030204" pitchFamily="49" charset="0"/>
                  </a:rPr>
                  <a:t>中信息得到的互斥关系，主要有以下两种：</a:t>
                </a:r>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sz="1600" dirty="0">
                    <a:latin typeface="+mj-lt"/>
                  </a:rPr>
                  <a:t>不同</a:t>
                </a:r>
                <a:r>
                  <a:rPr lang="en-US" altLang="zh-CN" sz="1600" b="0" i="0" dirty="0">
                    <a:latin typeface="Consolas" panose="020B0609020204030204" pitchFamily="49" charset="0"/>
                  </a:rPr>
                  <a:t>agent</a:t>
                </a:r>
                <a:r>
                  <a:rPr lang="zh-CN" altLang="en-US" sz="1600" b="0" i="0" dirty="0">
                    <a:latin typeface="+mj-lt"/>
                  </a:rPr>
                  <a:t>的节点</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𝑗</m:t>
                        </m:r>
                      </m:sub>
                    </m:sSub>
                  </m:oMath>
                </a14:m>
                <a:r>
                  <a:rPr lang="zh-CN" altLang="en-US" sz="1600" i="0" dirty="0">
                    <a:latin typeface="+mj-lt"/>
                  </a:rPr>
                  <a:t>满足</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𝑙𝑒𝑣𝑒𝑙</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𝑙𝑒𝑣𝑒𝑙</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𝑙𝑜𝑐</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𝑙𝑜𝑐</m:t>
                    </m:r>
                    <m:r>
                      <a:rPr lang="zh-CN" altLang="en-US" sz="1600" i="1">
                        <a:latin typeface="Cambria Math" panose="02040503050406030204" pitchFamily="18" charset="0"/>
                      </a:rPr>
                      <m:t>（</m:t>
                    </m:r>
                  </m:oMath>
                </a14:m>
                <a:r>
                  <a:rPr lang="zh-CN" altLang="en-US" sz="1600" b="0" dirty="0">
                    <a:latin typeface="Consolas" panose="020B0609020204030204" pitchFamily="49" charset="0"/>
                  </a:rPr>
                  <a:t>点冲突）</a:t>
                </a:r>
                <a:endParaRPr lang="en-US" altLang="zh-CN" sz="1600" b="0" dirty="0">
                  <a:latin typeface="Consolas" panose="020B0609020204030204" pitchFamily="49" charset="0"/>
                </a:endParaRPr>
              </a:p>
              <a:p>
                <a:pPr marL="800100" lvl="1" indent="-342900">
                  <a:lnSpc>
                    <a:spcPct val="150000"/>
                  </a:lnSpc>
                  <a:buFont typeface="+mj-lt"/>
                  <a:buAutoNum type="arabicPeriod"/>
                </a:pPr>
                <a:r>
                  <a:rPr lang="zh-CN" altLang="en-US" sz="1600" dirty="0"/>
                  <a:t>不同</a:t>
                </a:r>
                <a:r>
                  <a:rPr lang="en-US" altLang="zh-CN" sz="1600" dirty="0">
                    <a:latin typeface="Consolas" panose="020B0609020204030204" pitchFamily="49" charset="0"/>
                  </a:rPr>
                  <a:t>agent</a:t>
                </a:r>
                <a:r>
                  <a:rPr lang="zh-CN" altLang="en-US" sz="1600" dirty="0"/>
                  <a:t>的</a:t>
                </a:r>
                <a:r>
                  <a:rPr lang="zh-CN" altLang="en-US" sz="1600" dirty="0">
                    <a:latin typeface="Consolas" panose="020B0609020204030204" pitchFamily="49" charset="0"/>
                  </a:rPr>
                  <a:t>边</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𝑖</m:t>
                            </m:r>
                          </m:sub>
                          <m:sup>
                            <m:r>
                              <a:rPr lang="en-US" altLang="zh-CN" sz="1600" b="0" i="1" smtClean="0">
                                <a:latin typeface="Cambria Math" panose="02040503050406030204" pitchFamily="18" charset="0"/>
                              </a:rPr>
                              <m:t>′</m:t>
                            </m:r>
                          </m:sup>
                        </m:sSubSup>
                      </m:e>
                    </m:d>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d>
                      <m:dPr>
                        <m:begChr m:val="⟨"/>
                        <m:endChr m:val="⟩"/>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𝑛</m:t>
                            </m:r>
                          </m:e>
                          <m:sub>
                            <m:r>
                              <a:rPr lang="en-US" altLang="zh-CN" sz="1600" b="0" i="1" smtClean="0">
                                <a:latin typeface="Cambria Math" panose="02040503050406030204" pitchFamily="18" charset="0"/>
                              </a:rPr>
                              <m:t>𝑗</m:t>
                            </m:r>
                          </m:sub>
                        </m:sSub>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𝑛</m:t>
                            </m:r>
                          </m:e>
                          <m:sub>
                            <m:r>
                              <a:rPr lang="en-US" altLang="zh-CN" sz="1600" b="0" i="1" smtClean="0">
                                <a:latin typeface="Cambria Math" panose="02040503050406030204" pitchFamily="18" charset="0"/>
                              </a:rPr>
                              <m:t>𝑗</m:t>
                            </m:r>
                          </m:sub>
                          <m:sup>
                            <m:r>
                              <a:rPr lang="en-US" altLang="zh-CN" sz="1600" i="1">
                                <a:latin typeface="Cambria Math" panose="02040503050406030204" pitchFamily="18" charset="0"/>
                              </a:rPr>
                              <m:t>′</m:t>
                            </m:r>
                          </m:sup>
                        </m:sSubSup>
                      </m:e>
                    </m:d>
                  </m:oMath>
                </a14:m>
                <a:r>
                  <a:rPr lang="zh-CN" altLang="en-US" sz="1600" b="0" dirty="0">
                    <a:latin typeface="Consolas" panose="020B0609020204030204" pitchFamily="49" charset="0"/>
                  </a:rPr>
                  <a:t>满足</a:t>
                </a:r>
                <a14:m>
                  <m:oMath xmlns:m="http://schemas.openxmlformats.org/officeDocument/2006/math">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𝑒</m:t>
                        </m:r>
                      </m:e>
                      <m:sub>
                        <m:r>
                          <a:rPr lang="en-US" altLang="zh-CN" sz="1600" b="0" i="1" dirty="0" smtClean="0">
                            <a:latin typeface="Cambria Math" panose="02040503050406030204" pitchFamily="18" charset="0"/>
                          </a:rPr>
                          <m:t>𝑖</m:t>
                        </m:r>
                      </m:sub>
                    </m:sSub>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𝑙𝑒𝑣𝑒𝑙</m:t>
                    </m:r>
                    <m:r>
                      <a:rPr lang="en-US" altLang="zh-CN" sz="1600" b="0" i="1" dirty="0" smtClean="0">
                        <a:latin typeface="Cambria Math" panose="02040503050406030204" pitchFamily="18" charset="0"/>
                      </a:rPr>
                      <m:t>=</m:t>
                    </m:r>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𝑒</m:t>
                        </m:r>
                      </m:e>
                      <m:sub>
                        <m:r>
                          <a:rPr lang="en-US" altLang="zh-CN" sz="1600" b="0" i="1" dirty="0" smtClean="0">
                            <a:latin typeface="Cambria Math" panose="02040503050406030204" pitchFamily="18" charset="0"/>
                          </a:rPr>
                          <m:t>𝑗</m:t>
                        </m:r>
                      </m:sub>
                    </m:sSub>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𝑙𝑒𝑣𝑒𝑙</m:t>
                    </m:r>
                    <m:r>
                      <a:rPr lang="en-US" altLang="zh-CN" sz="1600" b="0" i="1" dirty="0" smtClean="0">
                        <a:latin typeface="Cambria Math" panose="02040503050406030204" pitchFamily="18" charset="0"/>
                      </a:rPr>
                      <m:t>,</m:t>
                    </m:r>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𝑛</m:t>
                        </m:r>
                      </m:e>
                      <m:sub>
                        <m:r>
                          <a:rPr lang="en-US" altLang="zh-CN" sz="1600" b="0" i="1" dirty="0" smtClean="0">
                            <a:latin typeface="Cambria Math" panose="02040503050406030204" pitchFamily="18" charset="0"/>
                          </a:rPr>
                          <m:t>𝑖</m:t>
                        </m:r>
                      </m:sub>
                    </m:sSub>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𝑙𝑜𝑐</m:t>
                    </m:r>
                    <m:r>
                      <a:rPr lang="en-US" altLang="zh-CN" sz="1600" b="0" i="1" dirty="0" smtClean="0">
                        <a:latin typeface="Cambria Math" panose="02040503050406030204" pitchFamily="18" charset="0"/>
                      </a:rPr>
                      <m:t>=</m:t>
                    </m:r>
                    <m:sSubSup>
                      <m:sSubSupPr>
                        <m:ctrlPr>
                          <a:rPr lang="en-US" altLang="zh-CN" sz="1600" b="0" i="1" dirty="0" smtClean="0">
                            <a:latin typeface="Cambria Math" panose="02040503050406030204" pitchFamily="18" charset="0"/>
                          </a:rPr>
                        </m:ctrlPr>
                      </m:sSubSupPr>
                      <m:e>
                        <m:r>
                          <a:rPr lang="en-US" altLang="zh-CN" sz="1600" b="0" i="1" dirty="0" smtClean="0">
                            <a:latin typeface="Cambria Math" panose="02040503050406030204" pitchFamily="18" charset="0"/>
                          </a:rPr>
                          <m:t>𝑛</m:t>
                        </m:r>
                      </m:e>
                      <m:sub>
                        <m:r>
                          <a:rPr lang="en-US" altLang="zh-CN" sz="1600" b="0" i="1" dirty="0" smtClean="0">
                            <a:latin typeface="Cambria Math" panose="02040503050406030204" pitchFamily="18" charset="0"/>
                          </a:rPr>
                          <m:t>𝑗</m:t>
                        </m:r>
                      </m:sub>
                      <m:sup>
                        <m:r>
                          <a:rPr lang="en-US" altLang="zh-CN" sz="1600" b="0" i="1" dirty="0" smtClean="0">
                            <a:latin typeface="Cambria Math" panose="02040503050406030204" pitchFamily="18" charset="0"/>
                          </a:rPr>
                          <m:t>′</m:t>
                        </m:r>
                      </m:sup>
                    </m:sSubSup>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𝑙𝑜𝑐</m:t>
                    </m:r>
                    <m:r>
                      <a:rPr lang="en-US" altLang="zh-CN" sz="1600" b="0" i="1" dirty="0" smtClean="0">
                        <a:latin typeface="Cambria Math" panose="02040503050406030204" pitchFamily="18" charset="0"/>
                      </a:rPr>
                      <m:t>,</m:t>
                    </m:r>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𝑛</m:t>
                        </m:r>
                      </m:e>
                      <m:sub>
                        <m:r>
                          <a:rPr lang="en-US" altLang="zh-CN" sz="1600" b="0" i="1" dirty="0" smtClean="0">
                            <a:latin typeface="Cambria Math" panose="02040503050406030204" pitchFamily="18" charset="0"/>
                          </a:rPr>
                          <m:t>𝑗</m:t>
                        </m:r>
                      </m:sub>
                    </m:sSub>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𝑙𝑜𝑐</m:t>
                    </m:r>
                    <m:r>
                      <a:rPr lang="en-US" altLang="zh-CN" sz="1600" b="0" i="1" dirty="0" smtClean="0">
                        <a:latin typeface="Cambria Math" panose="02040503050406030204" pitchFamily="18" charset="0"/>
                      </a:rPr>
                      <m:t>=</m:t>
                    </m:r>
                    <m:sSubSup>
                      <m:sSubSupPr>
                        <m:ctrlPr>
                          <a:rPr lang="en-US" altLang="zh-CN" sz="1600" b="0" i="1" dirty="0" smtClean="0">
                            <a:latin typeface="Cambria Math" panose="02040503050406030204" pitchFamily="18" charset="0"/>
                          </a:rPr>
                        </m:ctrlPr>
                      </m:sSubSupPr>
                      <m:e>
                        <m:r>
                          <a:rPr lang="en-US" altLang="zh-CN" sz="1600" b="0" i="1" dirty="0" smtClean="0">
                            <a:latin typeface="Cambria Math" panose="02040503050406030204" pitchFamily="18" charset="0"/>
                          </a:rPr>
                          <m:t>𝑛</m:t>
                        </m:r>
                      </m:e>
                      <m:sub>
                        <m:r>
                          <a:rPr lang="en-US" altLang="zh-CN" sz="1600" b="0" i="1" dirty="0" smtClean="0">
                            <a:latin typeface="Cambria Math" panose="02040503050406030204" pitchFamily="18" charset="0"/>
                          </a:rPr>
                          <m:t>𝑖</m:t>
                        </m:r>
                      </m:sub>
                      <m:sup>
                        <m:r>
                          <a:rPr lang="en-US" altLang="zh-CN" sz="1600" b="0" i="1" dirty="0" smtClean="0">
                            <a:latin typeface="Cambria Math" panose="02040503050406030204" pitchFamily="18" charset="0"/>
                          </a:rPr>
                          <m:t>′</m:t>
                        </m:r>
                      </m:sup>
                    </m:sSubSup>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𝑙𝑜𝑐</m:t>
                    </m:r>
                    <m:r>
                      <a:rPr lang="zh-CN" altLang="en-US" sz="1600" i="1" dirty="0">
                        <a:latin typeface="Cambria Math" panose="02040503050406030204" pitchFamily="18" charset="0"/>
                      </a:rPr>
                      <m:t>（</m:t>
                    </m:r>
                    <m:r>
                      <a:rPr lang="zh-CN" altLang="en-US" sz="1600" i="1" dirty="0" smtClean="0">
                        <a:latin typeface="Cambria Math" panose="02040503050406030204" pitchFamily="18" charset="0"/>
                      </a:rPr>
                      <m:t>边</m:t>
                    </m:r>
                  </m:oMath>
                </a14:m>
                <a:r>
                  <a:rPr lang="zh-CN" altLang="en-US" sz="1600" b="0" dirty="0">
                    <a:latin typeface="Consolas" panose="020B0609020204030204" pitchFamily="49" charset="0"/>
                  </a:rPr>
                  <a:t>冲突）</a:t>
                </a:r>
                <a:endParaRPr lang="en-US" altLang="zh-CN" sz="1600" b="0" dirty="0">
                  <a:latin typeface="Consolas" panose="020B0609020204030204" pitchFamily="49" charset="0"/>
                </a:endParaRPr>
              </a:p>
              <a:p>
                <a:pPr marL="342900" indent="-342900">
                  <a:lnSpc>
                    <a:spcPct val="150000"/>
                  </a:lnSpc>
                  <a:buFont typeface="Arial" panose="020B0604020202020204" pitchFamily="34" charset="0"/>
                  <a:buChar char="•"/>
                </a:pPr>
                <a:r>
                  <a:rPr lang="zh-CN" altLang="en-US" b="1" dirty="0">
                    <a:latin typeface="Consolas" panose="020B0609020204030204" pitchFamily="49" charset="0"/>
                  </a:rPr>
                  <a:t>互斥传播（</a:t>
                </a:r>
                <a:r>
                  <a:rPr lang="en-US" altLang="zh-CN" b="1" dirty="0">
                    <a:latin typeface="Consolas" panose="020B0609020204030204" pitchFamily="49" charset="0"/>
                  </a:rPr>
                  <a:t>Mutex Propagation</a:t>
                </a:r>
                <a:r>
                  <a:rPr lang="zh-CN" altLang="en-US" b="1" dirty="0">
                    <a:latin typeface="Consolas" panose="020B0609020204030204" pitchFamily="49" charset="0"/>
                  </a:rPr>
                  <a:t>）</a:t>
                </a:r>
                <a:r>
                  <a:rPr lang="zh-CN" altLang="en-US" dirty="0">
                    <a:latin typeface="Consolas" panose="020B0609020204030204" pitchFamily="49" charset="0"/>
                  </a:rPr>
                  <a:t>：根据初始互斥可以推导出其他互斥关系，主要有如下两条规则：</a:t>
                </a:r>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sz="1600" dirty="0">
                    <a:latin typeface="Consolas" panose="020B0609020204030204" pitchFamily="49" charset="0"/>
                  </a:rPr>
                  <a:t>节点传播：不同</a:t>
                </a:r>
                <a:r>
                  <a:rPr lang="en-US" altLang="zh-CN" sz="1600" dirty="0">
                    <a:latin typeface="Consolas" panose="020B0609020204030204" pitchFamily="49" charset="0"/>
                  </a:rPr>
                  <a:t>agent</a:t>
                </a:r>
                <a:r>
                  <a:rPr lang="zh-CN" altLang="en-US" sz="1600" dirty="0">
                    <a:latin typeface="Consolas" panose="020B0609020204030204" pitchFamily="49" charset="0"/>
                  </a:rPr>
                  <a:t>的节点</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𝑗</m:t>
                        </m:r>
                      </m:sub>
                    </m:sSub>
                  </m:oMath>
                </a14:m>
                <a:r>
                  <a:rPr lang="zh-CN" altLang="en-US" sz="1600" b="0" dirty="0">
                    <a:latin typeface="Consolas" panose="020B0609020204030204" pitchFamily="49" charset="0"/>
                  </a:rPr>
                  <a:t>满足</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𝑛</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r>
                      <a:rPr lang="en-US" altLang="zh-CN" sz="1600" i="1">
                        <a:latin typeface="Cambria Math" panose="02040503050406030204" pitchFamily="18" charset="0"/>
                      </a:rPr>
                      <m:t>𝑙𝑒𝑣𝑒𝑙</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𝑛</m:t>
                        </m:r>
                      </m:e>
                      <m:sub>
                        <m:r>
                          <a:rPr lang="en-US" altLang="zh-CN" sz="1600" i="1">
                            <a:latin typeface="Cambria Math" panose="02040503050406030204" pitchFamily="18" charset="0"/>
                          </a:rPr>
                          <m:t>𝑗</m:t>
                        </m:r>
                      </m:sub>
                    </m:sSub>
                    <m:r>
                      <a:rPr lang="en-US" altLang="zh-CN" sz="1600" i="1">
                        <a:latin typeface="Cambria Math" panose="02040503050406030204" pitchFamily="18" charset="0"/>
                      </a:rPr>
                      <m:t>.</m:t>
                    </m:r>
                    <m:r>
                      <a:rPr lang="en-US" altLang="zh-CN" sz="1600" i="1">
                        <a:latin typeface="Cambria Math" panose="02040503050406030204" pitchFamily="18" charset="0"/>
                      </a:rPr>
                      <m:t>𝑙𝑒𝑣𝑒𝑙</m:t>
                    </m:r>
                  </m:oMath>
                </a14:m>
                <a:r>
                  <a:rPr lang="zh-CN" altLang="en-US" sz="1600" b="0" dirty="0">
                    <a:latin typeface="Consolas" panose="020B0609020204030204" pitchFamily="49" charset="0"/>
                  </a:rPr>
                  <a:t>且所有</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𝑡𝑜</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𝑡𝑜</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𝑛</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oMath>
                </a14:m>
                <a:r>
                  <a:rPr lang="zh-CN" altLang="en-US" sz="1600" b="0" dirty="0">
                    <a:latin typeface="Consolas" panose="020B0609020204030204" pitchFamily="49" charset="0"/>
                  </a:rPr>
                  <a:t>之间互斥</a:t>
                </a:r>
                <a:endParaRPr lang="en-US" altLang="zh-CN" sz="1600" b="0" dirty="0">
                  <a:latin typeface="Consolas" panose="020B0609020204030204" pitchFamily="49" charset="0"/>
                </a:endParaRPr>
              </a:p>
              <a:p>
                <a:pPr marL="800100" lvl="1" indent="-342900">
                  <a:lnSpc>
                    <a:spcPct val="150000"/>
                  </a:lnSpc>
                  <a:buFont typeface="+mj-lt"/>
                  <a:buAutoNum type="arabicPeriod"/>
                </a:pPr>
                <a:r>
                  <a:rPr lang="zh-CN" altLang="en-US" sz="1600" dirty="0">
                    <a:latin typeface="Consolas" panose="020B0609020204030204" pitchFamily="49" charset="0"/>
                  </a:rPr>
                  <a:t>边传播：不同</a:t>
                </a:r>
                <a:r>
                  <a:rPr lang="en-US" altLang="zh-CN" sz="1600" dirty="0">
                    <a:latin typeface="Consolas" panose="020B0609020204030204" pitchFamily="49" charset="0"/>
                  </a:rPr>
                  <a:t>agent</a:t>
                </a:r>
                <a:r>
                  <a:rPr lang="zh-CN" altLang="en-US" sz="1600" dirty="0">
                    <a:latin typeface="Consolas" panose="020B0609020204030204" pitchFamily="49" charset="0"/>
                  </a:rPr>
                  <a:t>的边</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𝑒</m:t>
                        </m:r>
                      </m:e>
                      <m:sub>
                        <m:r>
                          <a:rPr lang="en-US" altLang="zh-CN" sz="1600" b="0" i="1" smtClean="0">
                            <a:latin typeface="Cambria Math" panose="02040503050406030204" pitchFamily="18" charset="0"/>
                          </a:rPr>
                          <m:t>𝑗</m:t>
                        </m:r>
                      </m:sub>
                    </m:sSub>
                  </m:oMath>
                </a14:m>
                <a:r>
                  <a:rPr lang="zh-CN" altLang="en-US" sz="1600" b="0" dirty="0">
                    <a:latin typeface="Consolas" panose="020B0609020204030204" pitchFamily="49" charset="0"/>
                  </a:rPr>
                  <a:t>满足</a:t>
                </a:r>
                <a14:m>
                  <m:oMath xmlns:m="http://schemas.openxmlformats.org/officeDocument/2006/math">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𝑒</m:t>
                        </m:r>
                      </m:e>
                      <m:sub>
                        <m:r>
                          <a:rPr lang="en-US" altLang="zh-CN" sz="1600" i="1" dirty="0">
                            <a:latin typeface="Cambria Math" panose="02040503050406030204" pitchFamily="18" charset="0"/>
                          </a:rPr>
                          <m:t>𝑖</m:t>
                        </m:r>
                      </m:sub>
                    </m:sSub>
                    <m:r>
                      <a:rPr lang="en-US" altLang="zh-CN" sz="1600" i="1" dirty="0">
                        <a:latin typeface="Cambria Math" panose="02040503050406030204" pitchFamily="18" charset="0"/>
                      </a:rPr>
                      <m:t>.</m:t>
                    </m:r>
                    <m:r>
                      <a:rPr lang="en-US" altLang="zh-CN" sz="1600" i="1" dirty="0">
                        <a:latin typeface="Cambria Math" panose="02040503050406030204" pitchFamily="18" charset="0"/>
                      </a:rPr>
                      <m:t>𝑙𝑒𝑣𝑒𝑙</m:t>
                    </m:r>
                    <m:r>
                      <a:rPr lang="en-US" altLang="zh-CN" sz="1600" i="1" dirty="0">
                        <a:latin typeface="Cambria Math" panose="02040503050406030204" pitchFamily="18" charset="0"/>
                      </a:rPr>
                      <m:t>=</m:t>
                    </m:r>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𝑒</m:t>
                        </m:r>
                      </m:e>
                      <m:sub>
                        <m:r>
                          <a:rPr lang="en-US" altLang="zh-CN" sz="1600" i="1" dirty="0">
                            <a:latin typeface="Cambria Math" panose="02040503050406030204" pitchFamily="18" charset="0"/>
                          </a:rPr>
                          <m:t>𝑗</m:t>
                        </m:r>
                      </m:sub>
                    </m:sSub>
                    <m:r>
                      <a:rPr lang="en-US" altLang="zh-CN" sz="1600" i="1" dirty="0">
                        <a:latin typeface="Cambria Math" panose="02040503050406030204" pitchFamily="18" charset="0"/>
                      </a:rPr>
                      <m:t>.</m:t>
                    </m:r>
                    <m:r>
                      <a:rPr lang="en-US" altLang="zh-CN" sz="1600" i="1" dirty="0">
                        <a:latin typeface="Cambria Math" panose="02040503050406030204" pitchFamily="18" charset="0"/>
                      </a:rPr>
                      <m:t>𝑙𝑒𝑣𝑒𝑙</m:t>
                    </m:r>
                  </m:oMath>
                </a14:m>
                <a:r>
                  <a:rPr lang="zh-CN" altLang="en-US" sz="1600" b="0" dirty="0">
                    <a:latin typeface="Consolas" panose="020B0609020204030204" pitchFamily="49" charset="0"/>
                  </a:rPr>
                  <a:t>且</a:t>
                </a:r>
                <a14:m>
                  <m:oMath xmlns:m="http://schemas.openxmlformats.org/officeDocument/2006/math">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𝑒</m:t>
                        </m:r>
                      </m:e>
                      <m:sub>
                        <m:r>
                          <a:rPr lang="en-US" altLang="zh-CN" sz="1600" b="0" i="1" dirty="0" smtClean="0">
                            <a:latin typeface="Cambria Math" panose="02040503050406030204" pitchFamily="18" charset="0"/>
                          </a:rPr>
                          <m:t>𝑖</m:t>
                        </m:r>
                      </m:sub>
                    </m:sSub>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𝑓𝑟𝑜𝑚</m:t>
                    </m:r>
                    <m:r>
                      <a:rPr lang="en-US" altLang="zh-CN" sz="1600" b="0" i="1" dirty="0" smtClean="0">
                        <a:latin typeface="Cambria Math" panose="02040503050406030204" pitchFamily="18" charset="0"/>
                      </a:rPr>
                      <m:t>,</m:t>
                    </m:r>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𝑒</m:t>
                        </m:r>
                      </m:e>
                      <m:sub>
                        <m:r>
                          <a:rPr lang="en-US" altLang="zh-CN" sz="1600" b="0" i="1" dirty="0" smtClean="0">
                            <a:latin typeface="Cambria Math" panose="02040503050406030204" pitchFamily="18" charset="0"/>
                          </a:rPr>
                          <m:t>𝑗</m:t>
                        </m:r>
                      </m:sub>
                    </m:sSub>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𝑓𝑟𝑜𝑚</m:t>
                    </m:r>
                  </m:oMath>
                </a14:m>
                <a:r>
                  <a:rPr lang="zh-CN" altLang="en-US" sz="1600" b="0" dirty="0">
                    <a:latin typeface="Consolas" panose="020B0609020204030204" pitchFamily="49" charset="0"/>
                  </a:rPr>
                  <a:t>之间互斥</a:t>
                </a:r>
                <a:endParaRPr lang="en-US" altLang="zh-CN" sz="1600" b="0" dirty="0">
                  <a:latin typeface="Consolas" panose="020B0609020204030204" pitchFamily="49" charset="0"/>
                </a:endParaRPr>
              </a:p>
              <a:p>
                <a:pPr marL="342900" indent="-342900">
                  <a:lnSpc>
                    <a:spcPct val="150000"/>
                  </a:lnSpc>
                  <a:buFont typeface="Arial" panose="020B0604020202020204" pitchFamily="34" charset="0"/>
                  <a:buChar char="•"/>
                </a:pPr>
                <a:r>
                  <a:rPr lang="en-US" altLang="zh-CN" b="1" dirty="0">
                    <a:latin typeface="Consolas" panose="020B0609020204030204" pitchFamily="49" charset="0"/>
                  </a:rPr>
                  <a:t>Tips</a:t>
                </a:r>
                <a:r>
                  <a:rPr lang="en-US" altLang="zh-CN" dirty="0">
                    <a:latin typeface="Consolas" panose="020B0609020204030204" pitchFamily="49" charset="0"/>
                  </a:rPr>
                  <a:t>: </a:t>
                </a:r>
                <a:r>
                  <a:rPr lang="zh-CN" altLang="en-US" dirty="0">
                    <a:latin typeface="Consolas" panose="020B0609020204030204" pitchFamily="49" charset="0"/>
                  </a:rPr>
                  <a:t>可以根据互斥的定义推导出相同层不互斥的两个点或边存在没有冲突的到达路径。</a:t>
                </a:r>
                <a:endParaRPr lang="en-US" altLang="zh-CN" b="0" dirty="0">
                  <a:latin typeface="Consolas" panose="020B0609020204030204" pitchFamily="49" charset="0"/>
                </a:endParaRPr>
              </a:p>
            </p:txBody>
          </p:sp>
        </mc:Choice>
        <mc:Fallback>
          <p:sp>
            <p:nvSpPr>
              <p:cNvPr id="6" name="文本框 5">
                <a:extLst>
                  <a:ext uri="{FF2B5EF4-FFF2-40B4-BE49-F238E27FC236}">
                    <a16:creationId xmlns:a16="http://schemas.microsoft.com/office/drawing/2014/main" id="{42628911-F7AF-4002-A665-7C7769578E94}"/>
                  </a:ext>
                </a:extLst>
              </p:cNvPr>
              <p:cNvSpPr txBox="1">
                <a:spLocks noRot="1" noChangeAspect="1" noMove="1" noResize="1" noEditPoints="1" noAdjustHandles="1" noChangeArrowheads="1" noChangeShapeType="1" noTextEdit="1"/>
              </p:cNvSpPr>
              <p:nvPr/>
            </p:nvSpPr>
            <p:spPr>
              <a:xfrm>
                <a:off x="520700" y="1397000"/>
                <a:ext cx="10866967" cy="4524700"/>
              </a:xfrm>
              <a:prstGeom prst="rect">
                <a:avLst/>
              </a:prstGeom>
              <a:blipFill>
                <a:blip r:embed="rId2"/>
                <a:stretch>
                  <a:fillRect l="-337" r="-3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813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Mutex Propagation</a:t>
            </a:r>
            <a:endParaRPr lang="zh-CN" altLang="en-US" sz="3600" dirty="0">
              <a:latin typeface="Consolas" panose="020B0609020204030204" pitchFamily="49" charset="0"/>
            </a:endParaRPr>
          </a:p>
        </p:txBody>
      </p:sp>
      <p:sp>
        <p:nvSpPr>
          <p:cNvPr id="6" name="文本框 5">
            <a:extLst>
              <a:ext uri="{FF2B5EF4-FFF2-40B4-BE49-F238E27FC236}">
                <a16:creationId xmlns:a16="http://schemas.microsoft.com/office/drawing/2014/main" id="{42628911-F7AF-4002-A665-7C7769578E94}"/>
              </a:ext>
            </a:extLst>
          </p:cNvPr>
          <p:cNvSpPr txBox="1"/>
          <p:nvPr/>
        </p:nvSpPr>
        <p:spPr>
          <a:xfrm>
            <a:off x="520700" y="1397000"/>
            <a:ext cx="10866967" cy="8788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例子</a:t>
            </a:r>
            <a:r>
              <a:rPr lang="zh-CN" altLang="en-US" dirty="0">
                <a:latin typeface="Consolas" panose="020B0609020204030204" pitchFamily="49" charset="0"/>
              </a:rPr>
              <a:t>：如下图为互斥关系的例子。其中蓝色虚线表示初始互斥的节点，红色实线表示通过互斥传播得到互斥关系的节点。根据互斥关系可以得出，这两个</a:t>
            </a:r>
            <a:r>
              <a:rPr lang="en-US" altLang="zh-CN" dirty="0">
                <a:latin typeface="Consolas" panose="020B0609020204030204" pitchFamily="49" charset="0"/>
              </a:rPr>
              <a:t>agent</a:t>
            </a:r>
            <a:r>
              <a:rPr lang="zh-CN" altLang="en-US" dirty="0">
                <a:latin typeface="Consolas" panose="020B0609020204030204" pitchFamily="49" charset="0"/>
              </a:rPr>
              <a:t>的冲突类型是</a:t>
            </a:r>
            <a:r>
              <a:rPr lang="en-US" altLang="zh-CN" dirty="0">
                <a:latin typeface="Consolas" panose="020B0609020204030204" pitchFamily="49" charset="0"/>
              </a:rPr>
              <a:t>Cardinal Conflicts</a:t>
            </a:r>
            <a:r>
              <a:rPr lang="zh-CN" altLang="en-US" dirty="0">
                <a:latin typeface="Consolas" panose="020B0609020204030204" pitchFamily="49" charset="0"/>
              </a:rPr>
              <a:t>。</a:t>
            </a:r>
            <a:endParaRPr lang="en-US" altLang="zh-CN" dirty="0">
              <a:latin typeface="Consolas" panose="020B0609020204030204" pitchFamily="49" charset="0"/>
            </a:endParaRPr>
          </a:p>
        </p:txBody>
      </p:sp>
      <p:pic>
        <p:nvPicPr>
          <p:cNvPr id="4" name="图片 3">
            <a:extLst>
              <a:ext uri="{FF2B5EF4-FFF2-40B4-BE49-F238E27FC236}">
                <a16:creationId xmlns:a16="http://schemas.microsoft.com/office/drawing/2014/main" id="{217C69D9-A00F-4075-8F3C-A3F3D0569BA8}"/>
              </a:ext>
            </a:extLst>
          </p:cNvPr>
          <p:cNvPicPr>
            <a:picLocks noChangeAspect="1"/>
          </p:cNvPicPr>
          <p:nvPr/>
        </p:nvPicPr>
        <p:blipFill>
          <a:blip r:embed="rId2"/>
          <a:stretch>
            <a:fillRect/>
          </a:stretch>
        </p:blipFill>
        <p:spPr>
          <a:xfrm>
            <a:off x="1883684" y="2452042"/>
            <a:ext cx="8092540" cy="3601625"/>
          </a:xfrm>
          <a:prstGeom prst="rect">
            <a:avLst/>
          </a:prstGeom>
        </p:spPr>
      </p:pic>
    </p:spTree>
    <p:extLst>
      <p:ext uri="{BB962C8B-B14F-4D97-AF65-F5344CB8AC3E}">
        <p14:creationId xmlns:p14="http://schemas.microsoft.com/office/powerpoint/2010/main" val="39875228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CBSH-M(CBSH with Mutex Propagation)</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2628911-F7AF-4002-A665-7C7769578E94}"/>
                  </a:ext>
                </a:extLst>
              </p:cNvPr>
              <p:cNvSpPr txBox="1"/>
              <p:nvPr/>
            </p:nvSpPr>
            <p:spPr>
              <a:xfrm>
                <a:off x="520700" y="1397000"/>
                <a:ext cx="10866967" cy="44771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识别</a:t>
                </a:r>
                <a:r>
                  <a:rPr lang="en-US" altLang="zh-CN" b="1" dirty="0">
                    <a:latin typeface="Consolas" panose="020B0609020204030204" pitchFamily="49" charset="0"/>
                  </a:rPr>
                  <a:t>Cardinal Conflicts</a:t>
                </a:r>
                <a:r>
                  <a:rPr lang="zh-CN" altLang="en-US" dirty="0">
                    <a:latin typeface="Consolas" panose="020B0609020204030204" pitchFamily="49" charset="0"/>
                  </a:rPr>
                  <a:t>：对于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r>
                      <a:rPr lang="zh-CN" altLang="en-US" i="1" smtClean="0">
                        <a:latin typeface="Cambria Math" panose="02040503050406030204" pitchFamily="18" charset="0"/>
                      </a:rPr>
                      <m:t>即</m:t>
                    </m:r>
                  </m:oMath>
                </a14:m>
                <a:r>
                  <a:rPr lang="en-US" altLang="zh-CN" dirty="0">
                    <a:latin typeface="Consolas" panose="020B0609020204030204" pitchFamily="49" charset="0"/>
                  </a:rPr>
                  <a:t>cost</a:t>
                </a:r>
                <a:r>
                  <a:rPr lang="zh-CN" altLang="en-US" dirty="0">
                    <a:latin typeface="Consolas" panose="020B0609020204030204" pitchFamily="49" charset="0"/>
                  </a:rPr>
                  <a:t>）相同的</a:t>
                </a:r>
                <a:r>
                  <a:rPr lang="en-US" altLang="zh-CN" dirty="0">
                    <a:latin typeface="Consolas" panose="020B0609020204030204" pitchFamily="49" charset="0"/>
                  </a:rPr>
                  <a:t>agent</a:t>
                </a:r>
                <a:r>
                  <a:rPr lang="zh-CN" altLang="en-US" dirty="0">
                    <a:latin typeface="Consolas" panose="020B0609020204030204" pitchFamily="49" charset="0"/>
                  </a:rPr>
                  <a:t>对可以直接判断目标节点是否互斥。但是对于</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𝑙</m:t>
                        </m:r>
                      </m:e>
                      <m:sub>
                        <m:r>
                          <a:rPr lang="en-US" altLang="zh-CN" b="0" i="1" dirty="0" smtClean="0">
                            <a:latin typeface="Cambria Math" panose="02040503050406030204" pitchFamily="18" charset="0"/>
                          </a:rPr>
                          <m:t>𝑖</m:t>
                        </m:r>
                      </m:sub>
                    </m:sSub>
                  </m:oMath>
                </a14:m>
                <a:r>
                  <a:rPr lang="zh-CN" altLang="en-US" dirty="0">
                    <a:latin typeface="Consolas" panose="020B0609020204030204" pitchFamily="49" charset="0"/>
                  </a:rPr>
                  <a:t>不同的</a:t>
                </a:r>
                <a:r>
                  <a:rPr lang="en-US" altLang="zh-CN" dirty="0">
                    <a:latin typeface="Consolas" panose="020B0609020204030204" pitchFamily="49" charset="0"/>
                  </a:rPr>
                  <a:t>agent</a:t>
                </a:r>
                <a:r>
                  <a:rPr lang="zh-CN" altLang="en-US" dirty="0">
                    <a:latin typeface="Consolas" panose="020B0609020204030204" pitchFamily="49" charset="0"/>
                  </a:rPr>
                  <a:t>对则还需考虑其中一个</a:t>
                </a:r>
                <a:r>
                  <a:rPr lang="en-US" altLang="zh-CN" dirty="0">
                    <a:latin typeface="Consolas" panose="020B0609020204030204" pitchFamily="49" charset="0"/>
                  </a:rPr>
                  <a:t>agent</a:t>
                </a:r>
                <a:r>
                  <a:rPr lang="zh-CN" altLang="en-US" dirty="0">
                    <a:latin typeface="Consolas" panose="020B0609020204030204" pitchFamily="49" charset="0"/>
                  </a:rPr>
                  <a:t>完成路径停在终点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的情况（即目标冲突）。若不考虑目标冲突已经没有合法路径，则称为</a:t>
                </a:r>
                <a:r>
                  <a:rPr lang="en-US" altLang="zh-CN" dirty="0">
                    <a:latin typeface="Consolas" panose="020B0609020204030204" pitchFamily="49" charset="0"/>
                  </a:rPr>
                  <a:t>Pre-goal Cardinal Conflicts(PC)</a:t>
                </a:r>
                <a:r>
                  <a:rPr lang="zh-CN" altLang="en-US" dirty="0">
                    <a:latin typeface="Consolas" panose="020B0609020204030204" pitchFamily="49" charset="0"/>
                  </a:rPr>
                  <a:t>。若考虑了目标冲突才没有合法路径则称为</a:t>
                </a:r>
                <a:r>
                  <a:rPr lang="en-US" altLang="zh-CN" dirty="0">
                    <a:latin typeface="Consolas" panose="020B0609020204030204" pitchFamily="49" charset="0"/>
                  </a:rPr>
                  <a:t>After-goal Cardinal Conflicts(AC)</a:t>
                </a:r>
                <a:r>
                  <a:rPr lang="zh-CN" altLang="en-US" dirty="0">
                    <a:latin typeface="Consolas" panose="020B0609020204030204" pitchFamily="49" charset="0"/>
                  </a:rPr>
                  <a:t>。</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生成约束</a:t>
                </a:r>
                <a:r>
                  <a:rPr lang="zh-CN" altLang="en-US" dirty="0">
                    <a:latin typeface="Consolas" panose="020B0609020204030204" pitchFamily="49" charset="0"/>
                  </a:rPr>
                  <a:t>：设产生</a:t>
                </a:r>
                <a:r>
                  <a:rPr lang="en-US" altLang="zh-CN" dirty="0">
                    <a:latin typeface="Consolas" panose="020B0609020204030204" pitchFamily="49" charset="0"/>
                  </a:rPr>
                  <a:t>Cardinal Conflicts</a:t>
                </a:r>
                <a:r>
                  <a:rPr lang="zh-CN" altLang="en-US" dirty="0">
                    <a:latin typeface="Consolas" panose="020B0609020204030204" pitchFamily="49" charset="0"/>
                  </a:rPr>
                  <a:t>的</a:t>
                </a:r>
                <a:r>
                  <a:rPr lang="en-US" altLang="zh-CN" dirty="0">
                    <a:latin typeface="Consolas" panose="020B0609020204030204" pitchFamily="49" charset="0"/>
                  </a:rPr>
                  <a:t>agent</a:t>
                </a:r>
                <a:r>
                  <a:rPr lang="zh-CN" altLang="en-US" dirty="0">
                    <a:latin typeface="Consolas" panose="020B0609020204030204" pitchFamily="49" charset="0"/>
                  </a:rPr>
                  <a:t>对为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m:t>
                    </m:r>
                  </m:oMath>
                </a14:m>
                <a:r>
                  <a:rPr lang="zh-CN" altLang="en-US" i="0" dirty="0">
                    <a:latin typeface="+mj-lt"/>
                  </a:rPr>
                  <a:t>且</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𝑙</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𝑙</m:t>
                        </m:r>
                      </m:e>
                      <m:sub>
                        <m:r>
                          <a:rPr lang="en-US" altLang="zh-CN" b="0" i="1" dirty="0" smtClean="0">
                            <a:latin typeface="Cambria Math" panose="02040503050406030204" pitchFamily="18" charset="0"/>
                          </a:rPr>
                          <m:t>𝑗</m:t>
                        </m:r>
                      </m:sub>
                    </m:sSub>
                  </m:oMath>
                </a14:m>
                <a:r>
                  <a:rPr lang="zh-CN" altLang="en-US" dirty="0">
                    <a:latin typeface="Consolas" panose="020B0609020204030204" pitchFamily="49" charset="0"/>
                  </a:rPr>
                  <a:t>，分</a:t>
                </a:r>
                <a:r>
                  <a:rPr lang="en-US" altLang="zh-CN" dirty="0">
                    <a:latin typeface="Consolas" panose="020B0609020204030204" pitchFamily="49" charset="0"/>
                  </a:rPr>
                  <a:t>PC</a:t>
                </a:r>
                <a:r>
                  <a:rPr lang="zh-CN" altLang="en-US" dirty="0">
                    <a:latin typeface="Consolas" panose="020B0609020204030204" pitchFamily="49" charset="0"/>
                  </a:rPr>
                  <a:t>和</a:t>
                </a:r>
                <a:r>
                  <a:rPr lang="en-US" altLang="zh-CN" dirty="0">
                    <a:latin typeface="Consolas" panose="020B0609020204030204" pitchFamily="49" charset="0"/>
                  </a:rPr>
                  <a:t>AC</a:t>
                </a:r>
                <a:r>
                  <a:rPr lang="zh-CN" altLang="en-US" dirty="0">
                    <a:latin typeface="Consolas" panose="020B0609020204030204" pitchFamily="49" charset="0"/>
                  </a:rPr>
                  <a:t>两种情况讨论。</a:t>
                </a:r>
                <a:endParaRPr lang="en-US" altLang="zh-CN" dirty="0">
                  <a:latin typeface="Consolas" panose="020B0609020204030204" pitchFamily="49" charset="0"/>
                </a:endParaRPr>
              </a:p>
              <a:p>
                <a:pPr marL="800100" lvl="1" indent="-342900">
                  <a:lnSpc>
                    <a:spcPct val="150000"/>
                  </a:lnSpc>
                  <a:buFont typeface="+mj-lt"/>
                  <a:buAutoNum type="arabicPeriod"/>
                </a:pPr>
                <a:r>
                  <a:rPr lang="en-US" altLang="zh-CN" dirty="0">
                    <a:latin typeface="Consolas" panose="020B0609020204030204" pitchFamily="49" charset="0"/>
                  </a:rPr>
                  <a:t>PC</a:t>
                </a:r>
                <a:r>
                  <a:rPr lang="zh-CN" altLang="en-US" dirty="0">
                    <a:latin typeface="Consolas" panose="020B0609020204030204" pitchFamily="49" charset="0"/>
                  </a:rPr>
                  <a:t>：即存在某一层两个</a:t>
                </a:r>
                <a:r>
                  <a:rPr lang="en-US" altLang="zh-CN" dirty="0">
                    <a:latin typeface="Consolas" panose="020B0609020204030204" pitchFamily="49" charset="0"/>
                  </a:rPr>
                  <a:t>MDD</a:t>
                </a:r>
                <a:r>
                  <a:rPr lang="zh-CN" altLang="en-US" dirty="0">
                    <a:latin typeface="Consolas" panose="020B0609020204030204" pitchFamily="49" charset="0"/>
                  </a:rPr>
                  <a:t>中所有节点两两互斥，对</a:t>
                </a:r>
                <a14:m>
                  <m:oMath xmlns:m="http://schemas.openxmlformats.org/officeDocument/2006/math">
                    <m:r>
                      <a:rPr lang="en-US" altLang="zh-CN" b="0" i="1" smtClean="0">
                        <a:latin typeface="Cambria Math" panose="02040503050406030204" pitchFamily="18" charset="0"/>
                      </a:rPr>
                      <m:t>𝑀𝐷</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sup>
                    </m:sSubSup>
                  </m:oMath>
                </a14:m>
                <a:r>
                  <a:rPr lang="zh-CN" altLang="en-US" dirty="0">
                    <a:latin typeface="Consolas" panose="020B0609020204030204" pitchFamily="49" charset="0"/>
                  </a:rPr>
                  <a:t>和</a:t>
                </a:r>
                <a14:m>
                  <m:oMath xmlns:m="http://schemas.openxmlformats.org/officeDocument/2006/math">
                    <m:r>
                      <a:rPr lang="en-US" altLang="zh-CN" b="0" i="1" dirty="0" smtClean="0">
                        <a:latin typeface="Cambria Math" panose="02040503050406030204" pitchFamily="18" charset="0"/>
                      </a:rPr>
                      <m:t>𝑀𝐷</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𝐷</m:t>
                        </m:r>
                      </m:e>
                      <m:sub>
                        <m:r>
                          <a:rPr lang="en-US" altLang="zh-CN" b="0" i="1" dirty="0" smtClean="0">
                            <a:latin typeface="Cambria Math" panose="02040503050406030204" pitchFamily="18" charset="0"/>
                          </a:rPr>
                          <m:t>𝑗</m:t>
                        </m:r>
                      </m:sub>
                      <m:sup>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𝑙</m:t>
                            </m:r>
                          </m:e>
                          <m:sub>
                            <m:r>
                              <a:rPr lang="en-US" altLang="zh-CN" b="0" i="1" dirty="0" smtClean="0">
                                <a:latin typeface="Cambria Math" panose="02040503050406030204" pitchFamily="18" charset="0"/>
                              </a:rPr>
                              <m:t>𝑗</m:t>
                            </m:r>
                          </m:sub>
                        </m:sSub>
                      </m:sup>
                    </m:sSubSup>
                  </m:oMath>
                </a14:m>
                <a:r>
                  <a:rPr lang="zh-CN" altLang="en-US" dirty="0">
                    <a:latin typeface="Consolas" panose="020B0609020204030204" pitchFamily="49" charset="0"/>
                  </a:rPr>
                  <a:t>中的这些节点分别生成点约集合束</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oMath>
                </a14:m>
                <a:r>
                  <a:rPr lang="zh-CN" altLang="en-US" dirty="0">
                    <a:latin typeface="Consolas" panose="020B0609020204030204" pitchFamily="49" charset="0"/>
                  </a:rPr>
                  <a:t>，分别加入到</a:t>
                </a:r>
                <a:r>
                  <a:rPr lang="en-US" altLang="zh-CN" dirty="0">
                    <a:latin typeface="Consolas" panose="020B0609020204030204" pitchFamily="49" charset="0"/>
                  </a:rPr>
                  <a:t>CT</a:t>
                </a:r>
                <a:r>
                  <a:rPr lang="zh-CN" altLang="en-US" dirty="0">
                    <a:latin typeface="Consolas" panose="020B0609020204030204" pitchFamily="49" charset="0"/>
                  </a:rPr>
                  <a:t>的两个子节点中。</a:t>
                </a:r>
                <a:endParaRPr lang="en-US" altLang="zh-CN" dirty="0">
                  <a:latin typeface="Consolas" panose="020B0609020204030204" pitchFamily="49" charset="0"/>
                </a:endParaRPr>
              </a:p>
              <a:p>
                <a:pPr marL="800100" lvl="1" indent="-342900">
                  <a:lnSpc>
                    <a:spcPct val="150000"/>
                  </a:lnSpc>
                  <a:buFont typeface="+mj-lt"/>
                  <a:buAutoNum type="arabicPeriod"/>
                </a:pPr>
                <a:r>
                  <a:rPr lang="en-US" altLang="zh-CN" dirty="0">
                    <a:latin typeface="Consolas" panose="020B0609020204030204" pitchFamily="49" charset="0"/>
                  </a:rPr>
                  <a:t>AC</a:t>
                </a:r>
                <a:r>
                  <a:rPr lang="zh-CN" altLang="en-US" dirty="0">
                    <a:latin typeface="Consolas" panose="020B0609020204030204" pitchFamily="49" charset="0"/>
                  </a:rPr>
                  <a:t>：类似目标冲突的处理方法，对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的</a:t>
                </a:r>
                <a:r>
                  <a:rPr lang="en-US" altLang="zh-CN" dirty="0">
                    <a:latin typeface="Consolas" panose="020B0609020204030204" pitchFamily="49" charset="0"/>
                  </a:rPr>
                  <a:t>cost</a:t>
                </a:r>
                <a:r>
                  <a:rPr lang="zh-CN" altLang="en-US" dirty="0">
                    <a:latin typeface="Consolas" panose="020B0609020204030204" pitchFamily="49" charset="0"/>
                  </a:rPr>
                  <a:t>进行限制，分为强制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的</a:t>
                </a:r>
                <a:r>
                  <a:rPr lang="en-US" altLang="zh-CN" dirty="0">
                    <a:latin typeface="Consolas" panose="020B0609020204030204" pitchFamily="49" charset="0"/>
                  </a:rPr>
                  <a:t>cost</a:t>
                </a:r>
                <a:r>
                  <a:rPr lang="zh-CN" altLang="en-US" dirty="0">
                    <a:latin typeface="Consolas" panose="020B0609020204030204" pitchFamily="49" charset="0"/>
                  </a:rPr>
                  <a:t>大于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和小于等</a:t>
                </a:r>
                <a14:m>
                  <m:oMath xmlns:m="http://schemas.openxmlformats.org/officeDocument/2006/math">
                    <m:r>
                      <a:rPr lang="zh-CN" altLang="en-US" b="0" i="1" dirty="0">
                        <a:latin typeface="Cambria Math" panose="02040503050406030204" pitchFamily="18" charset="0"/>
                      </a:rPr>
                      <m:t>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两种约束，分别加入到</a:t>
                </a:r>
                <a:r>
                  <a:rPr lang="en-US" altLang="zh-CN" dirty="0">
                    <a:latin typeface="Consolas" panose="020B0609020204030204" pitchFamily="49" charset="0"/>
                  </a:rPr>
                  <a:t>CT</a:t>
                </a:r>
                <a:r>
                  <a:rPr lang="zh-CN" altLang="en-US" dirty="0">
                    <a:latin typeface="Consolas" panose="020B0609020204030204" pitchFamily="49" charset="0"/>
                  </a:rPr>
                  <a:t>的两个子节点中。对于小于等于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的情况还可以附带与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有目标冲突或互斥的相关约束。</a:t>
                </a:r>
                <a:endParaRPr lang="en-US" altLang="zh-CN" dirty="0">
                  <a:latin typeface="Consolas" panose="020B0609020204030204" pitchFamily="49" charset="0"/>
                </a:endParaRPr>
              </a:p>
            </p:txBody>
          </p:sp>
        </mc:Choice>
        <mc:Fallback xmlns="">
          <p:sp>
            <p:nvSpPr>
              <p:cNvPr id="6" name="文本框 5">
                <a:extLst>
                  <a:ext uri="{FF2B5EF4-FFF2-40B4-BE49-F238E27FC236}">
                    <a16:creationId xmlns:a16="http://schemas.microsoft.com/office/drawing/2014/main" id="{42628911-F7AF-4002-A665-7C7769578E94}"/>
                  </a:ext>
                </a:extLst>
              </p:cNvPr>
              <p:cNvSpPr txBox="1">
                <a:spLocks noRot="1" noChangeAspect="1" noMove="1" noResize="1" noEditPoints="1" noAdjustHandles="1" noChangeArrowheads="1" noChangeShapeType="1" noTextEdit="1"/>
              </p:cNvSpPr>
              <p:nvPr/>
            </p:nvSpPr>
            <p:spPr>
              <a:xfrm>
                <a:off x="520700" y="1397000"/>
                <a:ext cx="10866967" cy="4477123"/>
              </a:xfrm>
              <a:prstGeom prst="rect">
                <a:avLst/>
              </a:prstGeom>
              <a:blipFill>
                <a:blip r:embed="rId2"/>
                <a:stretch>
                  <a:fillRect l="-337" r="-505" b="-10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4881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CBSH-M(CBSH with Mutex Propagation)</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2628911-F7AF-4002-A665-7C7769578E94}"/>
                  </a:ext>
                </a:extLst>
              </p:cNvPr>
              <p:cNvSpPr txBox="1"/>
              <p:nvPr/>
            </p:nvSpPr>
            <p:spPr>
              <a:xfrm>
                <a:off x="520700" y="1397000"/>
                <a:ext cx="10866967" cy="38556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识别和处理</a:t>
                </a:r>
                <a:r>
                  <a:rPr lang="en-US" altLang="zh-CN" b="1" dirty="0">
                    <a:latin typeface="Consolas" panose="020B0609020204030204" pitchFamily="49" charset="0"/>
                  </a:rPr>
                  <a:t>Semi-cardinal Conflicts</a:t>
                </a:r>
                <a:r>
                  <a:rPr lang="zh-CN" altLang="en-US" dirty="0">
                    <a:latin typeface="Consolas" panose="020B0609020204030204" pitchFamily="49" charset="0"/>
                  </a:rPr>
                  <a:t>：令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sub>
                    </m:sSub>
                  </m:oMath>
                </a14:m>
                <a:r>
                  <a:rPr lang="zh-CN" altLang="en-US" dirty="0">
                    <a:latin typeface="Consolas" panose="020B0609020204030204" pitchFamily="49" charset="0"/>
                  </a:rPr>
                  <a:t>表示</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𝑗</m:t>
                        </m:r>
                      </m:sub>
                    </m:sSub>
                  </m:oMath>
                </a14:m>
                <a:r>
                  <a:rPr lang="zh-CN" altLang="en-US" dirty="0">
                    <a:latin typeface="Consolas" panose="020B0609020204030204" pitchFamily="49" charset="0"/>
                  </a:rPr>
                  <a:t>当前的路径，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所有可行路径都会与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sub>
                    </m:sSub>
                  </m:oMath>
                </a14:m>
                <a:r>
                  <a:rPr lang="zh-CN" altLang="en-US" dirty="0">
                    <a:latin typeface="Consolas" panose="020B0609020204030204" pitchFamily="49" charset="0"/>
                  </a:rPr>
                  <a:t>冲突。通过以下方法根据产生冲突的原因进行分类，然后处理。</a:t>
                </a:r>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dirty="0"/>
                  <a:t>由于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sub>
                    </m:sSub>
                  </m:oMath>
                </a14:m>
                <a:r>
                  <a:rPr lang="zh-CN" altLang="en-US" dirty="0">
                    <a:latin typeface="Consolas" panose="020B0609020204030204" pitchFamily="49" charset="0"/>
                  </a:rPr>
                  <a:t>在时刻</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oMath>
                </a14:m>
                <a:r>
                  <a:rPr lang="zh-CN" altLang="en-US" b="0" dirty="0">
                    <a:latin typeface="Consolas" panose="020B0609020204030204" pitchFamily="49" charset="0"/>
                  </a:rPr>
                  <a:t>经过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oMath>
                </a14:m>
                <a:r>
                  <a:rPr lang="zh-CN" altLang="en-US" b="0" dirty="0">
                    <a:latin typeface="Consolas" panose="020B0609020204030204" pitchFamily="49" charset="0"/>
                  </a:rPr>
                  <a:t>：与处理目标冲突产生的两个约束集一样。</a:t>
                </a:r>
                <a:endParaRPr lang="en-US" altLang="zh-CN" b="0" dirty="0">
                  <a:latin typeface="Consolas" panose="020B0609020204030204" pitchFamily="49" charset="0"/>
                </a:endParaRPr>
              </a:p>
              <a:p>
                <a:pPr marL="800100" lvl="1" indent="-342900">
                  <a:lnSpc>
                    <a:spcPct val="150000"/>
                  </a:lnSpc>
                  <a:buFont typeface="+mj-lt"/>
                  <a:buAutoNum type="arabicPeriod"/>
                </a:pPr>
                <a:r>
                  <a:rPr lang="zh-CN" altLang="en-US" b="0" dirty="0">
                    <a:latin typeface="Consolas" panose="020B0609020204030204" pitchFamily="49" charset="0"/>
                  </a:rPr>
                  <a:t>由于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在</m:t>
                    </m:r>
                  </m:oMath>
                </a14:m>
                <a:r>
                  <a:rPr lang="zh-CN" altLang="en-US" b="0" dirty="0">
                    <a:latin typeface="Consolas" panose="020B0609020204030204" pitchFamily="49" charset="0"/>
                  </a:rPr>
                  <a:t>时刻</a:t>
                </a:r>
                <a14:m>
                  <m:oMath xmlns:m="http://schemas.openxmlformats.org/officeDocument/2006/math">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𝑙</m:t>
                        </m:r>
                      </m:e>
                      <m:sub>
                        <m:r>
                          <a:rPr lang="en-US" altLang="zh-CN" b="0" i="1" dirty="0" smtClean="0">
                            <a:latin typeface="Cambria Math" panose="02040503050406030204" pitchFamily="18" charset="0"/>
                          </a:rPr>
                          <m:t>𝑖</m:t>
                        </m:r>
                      </m:sub>
                    </m:sSub>
                  </m:oMath>
                </a14:m>
                <a:r>
                  <a:rPr lang="zh-CN" altLang="en-US" b="0" dirty="0">
                    <a:latin typeface="Consolas" panose="020B0609020204030204" pitchFamily="49" charset="0"/>
                  </a:rPr>
                  <a:t>经过某个节点</a:t>
                </a:r>
                <a:r>
                  <a:rPr lang="zh-CN" altLang="en-US" dirty="0">
                    <a:latin typeface="Consolas" panose="020B0609020204030204" pitchFamily="49" charset="0"/>
                  </a:rPr>
                  <a:t>，且</a:t>
                </a:r>
                <a:r>
                  <a:rPr lang="zh-CN" altLang="en-US" b="0" dirty="0">
                    <a:latin typeface="Consolas" panose="020B0609020204030204" pitchFamily="49" charset="0"/>
                  </a:rPr>
                  <a:t>该节点会与</a:t>
                </a:r>
                <a14:m>
                  <m:oMath xmlns:m="http://schemas.openxmlformats.org/officeDocument/2006/math">
                    <m:r>
                      <a:rPr lang="en-US" altLang="zh-CN" b="0" i="1" smtClean="0">
                        <a:latin typeface="Cambria Math" panose="02040503050406030204" pitchFamily="18" charset="0"/>
                      </a:rPr>
                      <m:t>𝑀𝐷</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sup>
                    </m:sSubSup>
                  </m:oMath>
                </a14:m>
                <a:r>
                  <a:rPr lang="zh-CN" altLang="en-US" b="0" dirty="0">
                    <a:latin typeface="Consolas" panose="020B0609020204030204" pitchFamily="49" charset="0"/>
                  </a:rPr>
                  <a:t>第</a:t>
                </a:r>
                <a14:m>
                  <m:oMath xmlns:m="http://schemas.openxmlformats.org/officeDocument/2006/math">
                    <m:r>
                      <a:rPr lang="en-US" altLang="zh-CN" b="0" i="1" dirty="0" smtClean="0">
                        <a:latin typeface="Cambria Math" panose="02040503050406030204" pitchFamily="18" charset="0"/>
                      </a:rPr>
                      <m:t>𝑡</m:t>
                    </m:r>
                  </m:oMath>
                </a14:m>
                <a:r>
                  <a:rPr lang="zh-CN" altLang="en-US" b="0" dirty="0">
                    <a:latin typeface="Consolas" panose="020B0609020204030204" pitchFamily="49" charset="0"/>
                  </a:rPr>
                  <a:t>层的所有节点互斥：约束集</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sub>
                    </m:sSub>
                  </m:oMath>
                </a14:m>
                <a:r>
                  <a:rPr lang="zh-CN" altLang="en-US" b="0" dirty="0">
                    <a:latin typeface="Consolas" panose="020B0609020204030204" pitchFamily="49" charset="0"/>
                  </a:rPr>
                  <a:t>为</a:t>
                </a:r>
                <a:r>
                  <a:rPr lang="zh-CN" altLang="en-US" i="0" dirty="0">
                    <a:latin typeface="+mj-lt"/>
                  </a:rPr>
                  <a:t>包含</a:t>
                </a:r>
                <a14:m>
                  <m:oMath xmlns:m="http://schemas.openxmlformats.org/officeDocument/2006/math">
                    <m:r>
                      <a:rPr lang="en-US" altLang="zh-CN" b="0" i="1" dirty="0" smtClean="0">
                        <a:latin typeface="Cambria Math" panose="02040503050406030204" pitchFamily="18" charset="0"/>
                      </a:rPr>
                      <m:t>𝑀</m:t>
                    </m:r>
                    <m:r>
                      <a:rPr lang="en-US" altLang="zh-CN" i="1">
                        <a:latin typeface="Cambria Math" panose="02040503050406030204" pitchFamily="18" charset="0"/>
                      </a:rPr>
                      <m:t>𝐷</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𝑖</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𝑖</m:t>
                            </m:r>
                          </m:sub>
                        </m:sSub>
                      </m:sup>
                    </m:sSubSup>
                  </m:oMath>
                </a14:m>
                <a:r>
                  <a:rPr lang="zh-CN" altLang="en-US" b="0" dirty="0">
                    <a:latin typeface="Consolas" panose="020B0609020204030204" pitchFamily="49" charset="0"/>
                  </a:rPr>
                  <a:t>中第</a:t>
                </a:r>
                <a14:m>
                  <m:oMath xmlns:m="http://schemas.openxmlformats.org/officeDocument/2006/math">
                    <m:r>
                      <a:rPr lang="en-US" altLang="zh-CN" i="1" dirty="0">
                        <a:latin typeface="Cambria Math" panose="02040503050406030204" pitchFamily="18" charset="0"/>
                      </a:rPr>
                      <m:t>𝑡</m:t>
                    </m:r>
                  </m:oMath>
                </a14:m>
                <a:r>
                  <a:rPr lang="zh-CN" altLang="en-US" dirty="0">
                    <a:latin typeface="Consolas" panose="020B0609020204030204" pitchFamily="49" charset="0"/>
                  </a:rPr>
                  <a:t>层的所有节点对应的约束，约束集</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oMath>
                </a14:m>
                <a:r>
                  <a:rPr lang="zh-CN" altLang="en-US" i="0" dirty="0">
                    <a:latin typeface="+mj-lt"/>
                  </a:rPr>
                  <a:t>包含</a:t>
                </a:r>
                <a14:m>
                  <m:oMath xmlns:m="http://schemas.openxmlformats.org/officeDocument/2006/math">
                    <m:r>
                      <a:rPr lang="en-US" altLang="zh-CN" b="0" i="1" dirty="0" smtClean="0">
                        <a:latin typeface="Cambria Math" panose="02040503050406030204" pitchFamily="18" charset="0"/>
                      </a:rPr>
                      <m:t>𝑀𝐷</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𝐷</m:t>
                        </m:r>
                      </m:e>
                      <m:sub>
                        <m:r>
                          <a:rPr lang="en-US" altLang="zh-CN" b="0" i="1" dirty="0" smtClean="0">
                            <a:latin typeface="Cambria Math" panose="02040503050406030204" pitchFamily="18" charset="0"/>
                          </a:rPr>
                          <m:t>𝑗</m:t>
                        </m:r>
                      </m:sub>
                      <m:sup>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𝑙</m:t>
                            </m:r>
                          </m:e>
                          <m:sub>
                            <m:r>
                              <a:rPr lang="en-US" altLang="zh-CN" b="0" i="1" dirty="0" smtClean="0">
                                <a:latin typeface="Cambria Math" panose="02040503050406030204" pitchFamily="18" charset="0"/>
                              </a:rPr>
                              <m:t>𝑗</m:t>
                            </m:r>
                          </m:sub>
                        </m:sSub>
                      </m:sup>
                    </m:sSubSup>
                  </m:oMath>
                </a14:m>
                <a:r>
                  <a:rPr lang="zh-CN" altLang="en-US" b="0" dirty="0">
                    <a:latin typeface="Consolas" panose="020B0609020204030204" pitchFamily="49" charset="0"/>
                  </a:rPr>
                  <a:t>第</a:t>
                </a:r>
                <a14:m>
                  <m:oMath xmlns:m="http://schemas.openxmlformats.org/officeDocument/2006/math">
                    <m:r>
                      <a:rPr lang="en-US" altLang="zh-CN" b="0" i="1" dirty="0" smtClean="0">
                        <a:latin typeface="Cambria Math" panose="02040503050406030204" pitchFamily="18" charset="0"/>
                      </a:rPr>
                      <m:t>𝑡</m:t>
                    </m:r>
                  </m:oMath>
                </a14:m>
                <a:r>
                  <a:rPr lang="zh-CN" altLang="en-US" b="0" dirty="0">
                    <a:latin typeface="Consolas" panose="020B0609020204030204" pitchFamily="49" charset="0"/>
                  </a:rPr>
                  <a:t>层中与</a:t>
                </a:r>
                <a14:m>
                  <m:oMath xmlns:m="http://schemas.openxmlformats.org/officeDocument/2006/math">
                    <m:r>
                      <a:rPr lang="en-US" altLang="zh-CN" i="1">
                        <a:latin typeface="Cambria Math" panose="02040503050406030204" pitchFamily="18" charset="0"/>
                      </a:rPr>
                      <m:t>𝑀𝐷</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𝑖</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𝑖</m:t>
                            </m:r>
                          </m:sub>
                        </m:sSub>
                      </m:sup>
                    </m:sSubSup>
                  </m:oMath>
                </a14:m>
                <a:r>
                  <a:rPr lang="zh-CN" altLang="en-US" dirty="0">
                    <a:latin typeface="Consolas" panose="020B0609020204030204" pitchFamily="49" charset="0"/>
                  </a:rPr>
                  <a:t>第</a:t>
                </a:r>
                <a14:m>
                  <m:oMath xmlns:m="http://schemas.openxmlformats.org/officeDocument/2006/math">
                    <m:r>
                      <a:rPr lang="en-US" altLang="zh-CN" i="1" dirty="0">
                        <a:latin typeface="Cambria Math" panose="02040503050406030204" pitchFamily="18" charset="0"/>
                      </a:rPr>
                      <m:t>𝑡</m:t>
                    </m:r>
                  </m:oMath>
                </a14:m>
                <a:r>
                  <a:rPr lang="zh-CN" altLang="en-US" dirty="0">
                    <a:latin typeface="Consolas" panose="020B0609020204030204" pitchFamily="49" charset="0"/>
                  </a:rPr>
                  <a:t>层所有节点都冲突的节点。</a:t>
                </a:r>
                <a:endParaRPr lang="en-US" altLang="zh-CN" dirty="0">
                  <a:latin typeface="Consolas" panose="020B0609020204030204" pitchFamily="49" charset="0"/>
                </a:endParaRPr>
              </a:p>
              <a:p>
                <a:pPr marL="800100" lvl="1" indent="-342900">
                  <a:lnSpc>
                    <a:spcPct val="150000"/>
                  </a:lnSpc>
                  <a:buFont typeface="+mj-lt"/>
                  <a:buAutoNum type="arabicPeriod"/>
                </a:pPr>
                <a:r>
                  <a:rPr lang="zh-CN" altLang="en-US" b="0" dirty="0">
                    <a:latin typeface="Consolas" panose="020B0609020204030204" pitchFamily="49" charset="0"/>
                  </a:rPr>
                  <a:t>由于</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在</m:t>
                    </m:r>
                  </m:oMath>
                </a14:m>
                <a:r>
                  <a:rPr lang="zh-CN" altLang="en-US" b="0" dirty="0">
                    <a:latin typeface="Consolas" panose="020B0609020204030204" pitchFamily="49" charset="0"/>
                  </a:rPr>
                  <a:t>时刻</a:t>
                </a:r>
                <a14:m>
                  <m:oMath xmlns:m="http://schemas.openxmlformats.org/officeDocument/2006/math">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𝑙</m:t>
                        </m:r>
                      </m:e>
                      <m:sub>
                        <m:r>
                          <a:rPr lang="en-US" altLang="zh-CN" b="0" i="1" dirty="0" smtClean="0">
                            <a:latin typeface="Cambria Math" panose="02040503050406030204" pitchFamily="18" charset="0"/>
                          </a:rPr>
                          <m:t>𝑖</m:t>
                        </m:r>
                      </m:sub>
                    </m:sSub>
                  </m:oMath>
                </a14:m>
                <a:r>
                  <a:rPr lang="zh-CN" altLang="en-US" b="0" dirty="0">
                    <a:latin typeface="Consolas" panose="020B0609020204030204" pitchFamily="49" charset="0"/>
                  </a:rPr>
                  <a:t>经过某条边，且该边会与</a:t>
                </a:r>
                <a14:m>
                  <m:oMath xmlns:m="http://schemas.openxmlformats.org/officeDocument/2006/math">
                    <m:r>
                      <a:rPr lang="en-US" altLang="zh-CN" i="1">
                        <a:latin typeface="Cambria Math" panose="02040503050406030204" pitchFamily="18" charset="0"/>
                      </a:rPr>
                      <m:t>𝑀𝐷</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𝐷</m:t>
                        </m:r>
                      </m:e>
                      <m:sub>
                        <m:r>
                          <a:rPr lang="en-US" altLang="zh-CN" i="1">
                            <a:latin typeface="Cambria Math" panose="02040503050406030204" pitchFamily="18" charset="0"/>
                          </a:rPr>
                          <m:t>𝑖</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𝑖</m:t>
                            </m:r>
                          </m:sub>
                        </m:sSub>
                      </m:sup>
                    </m:sSubSup>
                  </m:oMath>
                </a14:m>
                <a:r>
                  <a:rPr lang="zh-CN" altLang="en-US" b="0" dirty="0">
                    <a:latin typeface="Consolas" panose="020B0609020204030204" pitchFamily="49" charset="0"/>
                  </a:rPr>
                  <a:t>从第</a:t>
                </a:r>
                <a14:m>
                  <m:oMath xmlns:m="http://schemas.openxmlformats.org/officeDocument/2006/math">
                    <m:r>
                      <a:rPr lang="en-US" altLang="zh-CN" b="0" i="1" dirty="0" smtClean="0">
                        <a:latin typeface="Cambria Math" panose="02040503050406030204" pitchFamily="18" charset="0"/>
                      </a:rPr>
                      <m:t>𝑡</m:t>
                    </m:r>
                  </m:oMath>
                </a14:m>
                <a:r>
                  <a:rPr lang="zh-CN" altLang="en-US" b="0" dirty="0">
                    <a:latin typeface="Consolas" panose="020B0609020204030204" pitchFamily="49" charset="0"/>
                  </a:rPr>
                  <a:t>层连向</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zh-CN" altLang="en-US" i="1">
                        <a:latin typeface="Cambria Math" panose="02040503050406030204" pitchFamily="18" charset="0"/>
                      </a:rPr>
                      <m:t>层</m:t>
                    </m:r>
                  </m:oMath>
                </a14:m>
                <a:r>
                  <a:rPr lang="zh-CN" altLang="en-US" b="0" dirty="0">
                    <a:latin typeface="Consolas" panose="020B0609020204030204" pitchFamily="49" charset="0"/>
                  </a:rPr>
                  <a:t>的所有边互斥：与第二种情况处理方式类似，处理对象从节点变为了边。</a:t>
                </a:r>
                <a:endParaRPr lang="en-US" altLang="zh-CN" b="0" dirty="0">
                  <a:latin typeface="Consolas" panose="020B0609020204030204" pitchFamily="49" charset="0"/>
                </a:endParaRPr>
              </a:p>
            </p:txBody>
          </p:sp>
        </mc:Choice>
        <mc:Fallback xmlns="">
          <p:sp>
            <p:nvSpPr>
              <p:cNvPr id="6" name="文本框 5">
                <a:extLst>
                  <a:ext uri="{FF2B5EF4-FFF2-40B4-BE49-F238E27FC236}">
                    <a16:creationId xmlns:a16="http://schemas.microsoft.com/office/drawing/2014/main" id="{42628911-F7AF-4002-A665-7C7769578E94}"/>
                  </a:ext>
                </a:extLst>
              </p:cNvPr>
              <p:cNvSpPr txBox="1">
                <a:spLocks noRot="1" noChangeAspect="1" noMove="1" noResize="1" noEditPoints="1" noAdjustHandles="1" noChangeArrowheads="1" noChangeShapeType="1" noTextEdit="1"/>
              </p:cNvSpPr>
              <p:nvPr/>
            </p:nvSpPr>
            <p:spPr>
              <a:xfrm>
                <a:off x="520700" y="1397000"/>
                <a:ext cx="10866967" cy="3855671"/>
              </a:xfrm>
              <a:prstGeom prst="rect">
                <a:avLst/>
              </a:prstGeom>
              <a:blipFill>
                <a:blip r:embed="rId2"/>
                <a:stretch>
                  <a:fillRect l="-337" r="-168" b="-14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272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98ECBE2B-9749-426D-A7B0-161A0D1F61C9}"/>
              </a:ext>
            </a:extLst>
          </p:cNvPr>
          <p:cNvSpPr txBox="1"/>
          <p:nvPr/>
        </p:nvSpPr>
        <p:spPr>
          <a:xfrm>
            <a:off x="706964" y="2263606"/>
            <a:ext cx="6451601" cy="646331"/>
          </a:xfrm>
          <a:prstGeom prst="rect">
            <a:avLst/>
          </a:prstGeom>
          <a:noFill/>
        </p:spPr>
        <p:txBody>
          <a:bodyPr wrap="square" rtlCol="0">
            <a:spAutoFit/>
          </a:bodyPr>
          <a:lstStyle/>
          <a:p>
            <a:pPr algn="r"/>
            <a:r>
              <a:rPr lang="en-US" altLang="zh-CN" sz="3600" dirty="0">
                <a:latin typeface="Consolas" panose="020B0609020204030204" pitchFamily="49" charset="0"/>
              </a:rPr>
              <a:t>A* &amp; OD+ID</a:t>
            </a:r>
            <a:endParaRPr lang="zh-CN" altLang="en-US" sz="3600" dirty="0">
              <a:latin typeface="Consolas" panose="020B0609020204030204" pitchFamily="49" charset="0"/>
            </a:endParaRPr>
          </a:p>
        </p:txBody>
      </p:sp>
      <p:sp>
        <p:nvSpPr>
          <p:cNvPr id="9" name="文本框 8">
            <a:extLst>
              <a:ext uri="{FF2B5EF4-FFF2-40B4-BE49-F238E27FC236}">
                <a16:creationId xmlns:a16="http://schemas.microsoft.com/office/drawing/2014/main" id="{494408DA-68C0-4A88-B636-E8EA2A3C69B7}"/>
              </a:ext>
            </a:extLst>
          </p:cNvPr>
          <p:cNvSpPr txBox="1"/>
          <p:nvPr/>
        </p:nvSpPr>
        <p:spPr>
          <a:xfrm>
            <a:off x="7222062" y="3956354"/>
            <a:ext cx="4516968" cy="712759"/>
          </a:xfrm>
          <a:prstGeom prst="rect">
            <a:avLst/>
          </a:prstGeom>
          <a:noFill/>
        </p:spPr>
        <p:txBody>
          <a:bodyPr wrap="square" rtlCol="0">
            <a:spAutoFit/>
          </a:bodyPr>
          <a:lstStyle/>
          <a:p>
            <a:pPr marL="285750" indent="-285750">
              <a:lnSpc>
                <a:spcPts val="2500"/>
              </a:lnSpc>
              <a:buFont typeface="Arial" panose="020B0604020202020204" pitchFamily="34" charset="0"/>
              <a:buChar char="•"/>
            </a:pPr>
            <a:r>
              <a:rPr lang="en-US" altLang="zh-CN" dirty="0">
                <a:latin typeface="Consolas" panose="020B0609020204030204" pitchFamily="49" charset="0"/>
              </a:rPr>
              <a:t>OD(Operator Decomposition)</a:t>
            </a:r>
          </a:p>
          <a:p>
            <a:pPr marL="285750" indent="-285750">
              <a:lnSpc>
                <a:spcPts val="2500"/>
              </a:lnSpc>
              <a:buFont typeface="Arial" panose="020B0604020202020204" pitchFamily="34" charset="0"/>
              <a:buChar char="•"/>
            </a:pPr>
            <a:r>
              <a:rPr lang="en-US" altLang="zh-CN" dirty="0">
                <a:latin typeface="Consolas" panose="020B0609020204030204" pitchFamily="49" charset="0"/>
              </a:rPr>
              <a:t>ID(Independence Detection)</a:t>
            </a:r>
            <a:endParaRPr lang="zh-CN" altLang="en-US" dirty="0">
              <a:latin typeface="Consolas" panose="020B0609020204030204" pitchFamily="49" charset="0"/>
            </a:endParaRPr>
          </a:p>
        </p:txBody>
      </p:sp>
      <p:sp>
        <p:nvSpPr>
          <p:cNvPr id="12" name="文本框 11">
            <a:extLst>
              <a:ext uri="{FF2B5EF4-FFF2-40B4-BE49-F238E27FC236}">
                <a16:creationId xmlns:a16="http://schemas.microsoft.com/office/drawing/2014/main" id="{C4C6048A-F29D-4549-9BFA-E4CE09F0A6D1}"/>
              </a:ext>
            </a:extLst>
          </p:cNvPr>
          <p:cNvSpPr txBox="1"/>
          <p:nvPr/>
        </p:nvSpPr>
        <p:spPr>
          <a:xfrm>
            <a:off x="766230" y="2909937"/>
            <a:ext cx="6273800" cy="307777"/>
          </a:xfrm>
          <a:prstGeom prst="rect">
            <a:avLst/>
          </a:prstGeom>
          <a:noFill/>
        </p:spPr>
        <p:txBody>
          <a:bodyPr wrap="square" rtlCol="0">
            <a:spAutoFit/>
          </a:bodyPr>
          <a:lstStyle/>
          <a:p>
            <a:pPr algn="r"/>
            <a:r>
              <a:rPr lang="en-US" altLang="zh-CN" sz="1400" dirty="0">
                <a:latin typeface="Consolas" panose="020B0609020204030204" pitchFamily="49" charset="0"/>
              </a:rPr>
              <a:t>optimal, small scale</a:t>
            </a:r>
            <a:endParaRPr lang="zh-CN" altLang="en-US" sz="1400" dirty="0">
              <a:latin typeface="Consolas" panose="020B0609020204030204" pitchFamily="49" charset="0"/>
            </a:endParaRPr>
          </a:p>
        </p:txBody>
      </p:sp>
      <p:pic>
        <p:nvPicPr>
          <p:cNvPr id="7" name="图片 6">
            <a:extLst>
              <a:ext uri="{FF2B5EF4-FFF2-40B4-BE49-F238E27FC236}">
                <a16:creationId xmlns:a16="http://schemas.microsoft.com/office/drawing/2014/main" id="{20062DD5-9D96-4EDF-A2C1-0663B4BB409B}"/>
              </a:ext>
            </a:extLst>
          </p:cNvPr>
          <p:cNvPicPr>
            <a:picLocks noChangeAspect="1"/>
          </p:cNvPicPr>
          <p:nvPr/>
        </p:nvPicPr>
        <p:blipFill>
          <a:blip r:embed="rId2"/>
          <a:stretch>
            <a:fillRect/>
          </a:stretch>
        </p:blipFill>
        <p:spPr>
          <a:xfrm>
            <a:off x="7290000" y="1692000"/>
            <a:ext cx="2837933" cy="2016000"/>
          </a:xfrm>
          <a:prstGeom prst="rect">
            <a:avLst/>
          </a:prstGeom>
        </p:spPr>
      </p:pic>
    </p:spTree>
    <p:extLst>
      <p:ext uri="{BB962C8B-B14F-4D97-AF65-F5344CB8AC3E}">
        <p14:creationId xmlns:p14="http://schemas.microsoft.com/office/powerpoint/2010/main" val="30980197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CBSH-M(CBSH with Mutex Propagation)</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2628911-F7AF-4002-A665-7C7769578E94}"/>
                  </a:ext>
                </a:extLst>
              </p:cNvPr>
              <p:cNvSpPr txBox="1"/>
              <p:nvPr/>
            </p:nvSpPr>
            <p:spPr>
              <a:xfrm>
                <a:off x="520700" y="1397000"/>
                <a:ext cx="10866967" cy="45317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优化约束</a:t>
                </a:r>
                <a:r>
                  <a:rPr lang="zh-CN" altLang="en-US" dirty="0">
                    <a:latin typeface="Consolas" panose="020B0609020204030204" pitchFamily="49" charset="0"/>
                  </a:rPr>
                  <a:t>：使用这种方式判断</a:t>
                </a:r>
                <a:r>
                  <a:rPr lang="en-US" altLang="zh-CN" dirty="0">
                    <a:latin typeface="Consolas" panose="020B0609020204030204" pitchFamily="49" charset="0"/>
                  </a:rPr>
                  <a:t>Cardinal Conflicts</a:t>
                </a:r>
                <a:r>
                  <a:rPr lang="zh-CN" altLang="en-US" dirty="0">
                    <a:latin typeface="Consolas" panose="020B0609020204030204" pitchFamily="49" charset="0"/>
                  </a:rPr>
                  <a:t>时不要求</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是</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oMath>
                </a14:m>
                <a:r>
                  <a:rPr lang="zh-CN" altLang="en-US" dirty="0">
                    <a:latin typeface="Consolas" panose="020B0609020204030204" pitchFamily="49" charset="0"/>
                  </a:rPr>
                  <a:t>当前的最小</a:t>
                </a:r>
                <a:r>
                  <a:rPr lang="en-US" altLang="zh-CN" dirty="0">
                    <a:latin typeface="Consolas" panose="020B0609020204030204" pitchFamily="49" charset="0"/>
                  </a:rPr>
                  <a:t>cost</a:t>
                </a:r>
                <a:r>
                  <a:rPr lang="zh-CN" altLang="en-US" dirty="0">
                    <a:latin typeface="Consolas" panose="020B0609020204030204" pitchFamily="49" charset="0"/>
                  </a:rPr>
                  <a:t>。因此对于任意的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𝑗</m:t>
                        </m:r>
                      </m:sub>
                    </m:sSub>
                  </m:oMath>
                </a14:m>
                <a:r>
                  <a:rPr lang="zh-CN" altLang="en-US" dirty="0">
                    <a:latin typeface="Consolas" panose="020B0609020204030204" pitchFamily="49" charset="0"/>
                  </a:rPr>
                  <a:t>都可以判断</a:t>
                </a:r>
                <a14:m>
                  <m:oMath xmlns:m="http://schemas.openxmlformats.org/officeDocument/2006/math">
                    <m:r>
                      <a:rPr lang="en-US" altLang="zh-CN" b="0" i="1" smtClean="0">
                        <a:latin typeface="Cambria Math" panose="02040503050406030204" pitchFamily="18" charset="0"/>
                      </a:rPr>
                      <m:t>𝑀𝐷</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sup>
                    </m:sSubSup>
                    <m:r>
                      <a:rPr lang="zh-CN" altLang="en-US" i="1">
                        <a:latin typeface="Cambria Math" panose="02040503050406030204" pitchFamily="18" charset="0"/>
                      </a:rPr>
                      <m:t>和</m:t>
                    </m:r>
                    <m:r>
                      <a:rPr lang="en-US" altLang="zh-CN" b="0" i="1" smtClean="0">
                        <a:latin typeface="Cambria Math" panose="02040503050406030204" pitchFamily="18" charset="0"/>
                      </a:rPr>
                      <m:t>𝑀𝐷</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𝑗</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𝑗</m:t>
                            </m:r>
                          </m:sub>
                        </m:sSub>
                      </m:sup>
                    </m:sSubSup>
                  </m:oMath>
                </a14:m>
                <a:r>
                  <a:rPr lang="zh-CN" altLang="en-US" dirty="0">
                    <a:latin typeface="Consolas" panose="020B0609020204030204" pitchFamily="49" charset="0"/>
                  </a:rPr>
                  <a:t>是否为</a:t>
                </a:r>
                <a:r>
                  <a:rPr lang="en-US" altLang="zh-CN" dirty="0">
                    <a:latin typeface="Consolas" panose="020B0609020204030204" pitchFamily="49" charset="0"/>
                  </a:rPr>
                  <a:t>PC</a:t>
                </a:r>
                <a:r>
                  <a:rPr lang="zh-CN" altLang="en-US" dirty="0">
                    <a:latin typeface="Consolas" panose="020B0609020204030204" pitchFamily="49" charset="0"/>
                  </a:rPr>
                  <a:t>或</a:t>
                </a:r>
                <a:r>
                  <a:rPr lang="en-US" altLang="zh-CN" dirty="0">
                    <a:latin typeface="Consolas" panose="020B0609020204030204" pitchFamily="49" charset="0"/>
                  </a:rPr>
                  <a:t>AC</a:t>
                </a:r>
                <a:r>
                  <a:rPr lang="zh-CN" altLang="en-US" dirty="0">
                    <a:latin typeface="Consolas" panose="020B0609020204030204" pitchFamily="49" charset="0"/>
                  </a:rPr>
                  <a:t>。在找到</a:t>
                </a:r>
                <a:r>
                  <a:rPr lang="en-US" altLang="zh-CN" dirty="0">
                    <a:latin typeface="Consolas" panose="020B0609020204030204" pitchFamily="49" charset="0"/>
                  </a:rPr>
                  <a:t>Cardinal Conflicts</a:t>
                </a:r>
                <a:r>
                  <a:rPr lang="zh-CN" altLang="en-US" dirty="0">
                    <a:latin typeface="Consolas" panose="020B0609020204030204" pitchFamily="49" charset="0"/>
                  </a:rPr>
                  <a:t>时先不产生约束集，而是尝试增加</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𝑗</m:t>
                        </m:r>
                      </m:sub>
                    </m:sSub>
                  </m:oMath>
                </a14:m>
                <a:r>
                  <a:rPr lang="zh-CN" altLang="en-US" dirty="0">
                    <a:latin typeface="Consolas" panose="020B0609020204030204" pitchFamily="49" charset="0"/>
                  </a:rPr>
                  <a:t>的值，直到不产生该类冲突，尽量在当前</a:t>
                </a:r>
                <a:r>
                  <a:rPr lang="en-US" altLang="zh-CN" dirty="0">
                    <a:latin typeface="Consolas" panose="020B0609020204030204" pitchFamily="49" charset="0"/>
                  </a:rPr>
                  <a:t>CT</a:t>
                </a:r>
                <a:r>
                  <a:rPr lang="zh-CN" altLang="en-US" dirty="0">
                    <a:latin typeface="Consolas" panose="020B0609020204030204" pitchFamily="49" charset="0"/>
                  </a:rPr>
                  <a:t>节点生成更有效的约束。对于</a:t>
                </a:r>
                <a:r>
                  <a:rPr lang="en-US" altLang="zh-CN" dirty="0">
                    <a:latin typeface="Consolas" panose="020B0609020204030204" pitchFamily="49" charset="0"/>
                  </a:rPr>
                  <a:t>Semi-cardinal Conflict</a:t>
                </a:r>
                <a:r>
                  <a:rPr lang="zh-CN" altLang="en-US" dirty="0">
                    <a:latin typeface="Consolas" panose="020B0609020204030204" pitchFamily="49" charset="0"/>
                  </a:rPr>
                  <a:t>也可以用相同的方法，尝试增加</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的值。</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优化效率</a:t>
                </a:r>
                <a:r>
                  <a:rPr lang="zh-CN" altLang="en-US" dirty="0">
                    <a:latin typeface="Consolas" panose="020B0609020204030204" pitchFamily="49" charset="0"/>
                  </a:rPr>
                  <a:t>：减小约束集的大小可以提高算法效率。对于一个</a:t>
                </a:r>
                <a:r>
                  <a:rPr lang="en-US" altLang="zh-CN" dirty="0">
                    <a:latin typeface="Consolas" panose="020B0609020204030204" pitchFamily="49" charset="0"/>
                  </a:rPr>
                  <a:t>MDD</a:t>
                </a:r>
                <a:r>
                  <a:rPr lang="zh-CN" altLang="en-US" dirty="0">
                    <a:latin typeface="Consolas" panose="020B0609020204030204" pitchFamily="49" charset="0"/>
                  </a:rPr>
                  <a:t>节点，若其所有的前驱节点都有对应的点约束，则该节点对应的约束是冗余的，可以不加入到约束集中。另外，一个</a:t>
                </a:r>
                <a:r>
                  <a:rPr lang="en-US" altLang="zh-CN" dirty="0">
                    <a:latin typeface="Consolas" panose="020B0609020204030204" pitchFamily="49" charset="0"/>
                  </a:rPr>
                  <a:t>MDD</a:t>
                </a:r>
                <a:r>
                  <a:rPr lang="zh-CN" altLang="en-US" dirty="0">
                    <a:latin typeface="Consolas" panose="020B0609020204030204" pitchFamily="49" charset="0"/>
                  </a:rPr>
                  <a:t>的信息可能会被多次使用，可以将每个</a:t>
                </a:r>
                <a:r>
                  <a:rPr lang="en-US" altLang="zh-CN" dirty="0">
                    <a:latin typeface="Consolas" panose="020B0609020204030204" pitchFamily="49" charset="0"/>
                  </a:rPr>
                  <a:t>agent</a:t>
                </a:r>
                <a:r>
                  <a:rPr lang="zh-CN" altLang="en-US" dirty="0">
                    <a:latin typeface="Consolas" panose="020B0609020204030204" pitchFamily="49" charset="0"/>
                  </a:rPr>
                  <a:t>在一定约束下的</a:t>
                </a:r>
                <a:r>
                  <a:rPr lang="en-US" altLang="zh-CN" dirty="0">
                    <a:latin typeface="Consolas" panose="020B0609020204030204" pitchFamily="49" charset="0"/>
                  </a:rPr>
                  <a:t>MDD</a:t>
                </a:r>
                <a:r>
                  <a:rPr lang="zh-CN" altLang="en-US" dirty="0">
                    <a:latin typeface="Consolas" panose="020B0609020204030204" pitchFamily="49" charset="0"/>
                  </a:rPr>
                  <a:t>进行缓存，避免重复计算。</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冲突选择</a:t>
                </a:r>
                <a:r>
                  <a:rPr lang="zh-CN" altLang="en-US" dirty="0">
                    <a:latin typeface="Consolas" panose="020B0609020204030204" pitchFamily="49" charset="0"/>
                  </a:rPr>
                  <a:t>：首先按</a:t>
                </a:r>
                <a:r>
                  <a:rPr lang="en-US" altLang="zh-CN" dirty="0">
                    <a:latin typeface="Consolas" panose="020B0609020204030204" pitchFamily="49" charset="0"/>
                  </a:rPr>
                  <a:t>PC</a:t>
                </a:r>
                <a:r>
                  <a:rPr lang="zh-CN" altLang="en-US" dirty="0">
                    <a:latin typeface="Consolas" panose="020B0609020204030204" pitchFamily="49" charset="0"/>
                  </a:rPr>
                  <a:t>的优先级选择，对于优先级相同的情况，若尝试将</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oMath>
                </a14:m>
                <a:r>
                  <a:rPr lang="zh-CN" altLang="en-US" dirty="0">
                    <a:latin typeface="Consolas" panose="020B0609020204030204" pitchFamily="49" charset="0"/>
                  </a:rPr>
                  <a:t>增加到了</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oMath>
                </a14:m>
                <a:r>
                  <a:rPr lang="zh-CN" altLang="en-US" dirty="0">
                    <a:latin typeface="Consolas" panose="020B0609020204030204" pitchFamily="49" charset="0"/>
                  </a:rPr>
                  <a:t>，则优先选取</a:t>
                </a:r>
                <a14:m>
                  <m:oMath xmlns:m="http://schemas.openxmlformats.org/officeDocument/2006/math">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oMath>
                </a14:m>
                <a:r>
                  <a:rPr lang="zh-CN" altLang="en-US" dirty="0">
                    <a:latin typeface="Consolas" panose="020B0609020204030204" pitchFamily="49" charset="0"/>
                  </a:rPr>
                  <a:t>大的，</a:t>
                </a:r>
                <a:r>
                  <a:rPr lang="en-US" altLang="zh-CN" dirty="0">
                    <a:latin typeface="Consolas" panose="020B0609020204030204" pitchFamily="49" charset="0"/>
                  </a:rPr>
                  <a:t>tie-breaking</a:t>
                </a:r>
                <a:r>
                  <a:rPr lang="zh-CN" altLang="en-US" dirty="0">
                    <a:latin typeface="Consolas" panose="020B0609020204030204" pitchFamily="49" charset="0"/>
                  </a:rPr>
                  <a:t>为选取</a:t>
                </a:r>
                <a14:m>
                  <m:oMath xmlns:m="http://schemas.openxmlformats.org/officeDocument/2006/math">
                    <m:r>
                      <m:rPr>
                        <m:sty m:val="p"/>
                      </m:rPr>
                      <a:rPr lang="en-US" altLang="zh-CN">
                        <a:latin typeface="Cambria Math" panose="02040503050406030204" pitchFamily="18" charset="0"/>
                      </a:rPr>
                      <m:t>m</m:t>
                    </m:r>
                    <m:r>
                      <m:rPr>
                        <m:sty m:val="p"/>
                      </m:rPr>
                      <a:rPr lang="en-US" altLang="zh-CN" i="1" smtClean="0">
                        <a:latin typeface="Cambria Math" panose="02040503050406030204" pitchFamily="18" charset="0"/>
                      </a:rPr>
                      <m:t>ax</m:t>
                    </m:r>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𝑙</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𝑗</m:t>
                        </m:r>
                      </m:sub>
                    </m:sSub>
                    <m:r>
                      <a:rPr lang="en-US" altLang="zh-CN" i="1">
                        <a:latin typeface="Cambria Math" panose="02040503050406030204" pitchFamily="18" charset="0"/>
                      </a:rPr>
                      <m:t>)</m:t>
                    </m:r>
                  </m:oMath>
                </a14:m>
                <a:r>
                  <a:rPr lang="zh-CN" altLang="en-US" dirty="0">
                    <a:latin typeface="Consolas" panose="020B0609020204030204" pitchFamily="49" charset="0"/>
                  </a:rPr>
                  <a:t>大的。</a:t>
                </a:r>
                <a:endParaRPr lang="en-US" altLang="zh-CN" dirty="0">
                  <a:latin typeface="Consolas" panose="020B0609020204030204" pitchFamily="49" charset="0"/>
                </a:endParaRPr>
              </a:p>
            </p:txBody>
          </p:sp>
        </mc:Choice>
        <mc:Fallback xmlns="">
          <p:sp>
            <p:nvSpPr>
              <p:cNvPr id="6" name="文本框 5">
                <a:extLst>
                  <a:ext uri="{FF2B5EF4-FFF2-40B4-BE49-F238E27FC236}">
                    <a16:creationId xmlns:a16="http://schemas.microsoft.com/office/drawing/2014/main" id="{42628911-F7AF-4002-A665-7C7769578E94}"/>
                  </a:ext>
                </a:extLst>
              </p:cNvPr>
              <p:cNvSpPr txBox="1">
                <a:spLocks noRot="1" noChangeAspect="1" noMove="1" noResize="1" noEditPoints="1" noAdjustHandles="1" noChangeArrowheads="1" noChangeShapeType="1" noTextEdit="1"/>
              </p:cNvSpPr>
              <p:nvPr/>
            </p:nvSpPr>
            <p:spPr>
              <a:xfrm>
                <a:off x="520700" y="1397000"/>
                <a:ext cx="10866967" cy="4531753"/>
              </a:xfrm>
              <a:prstGeom prst="rect">
                <a:avLst/>
              </a:prstGeom>
              <a:blipFill>
                <a:blip r:embed="rId2"/>
                <a:stretch>
                  <a:fillRect l="-337" r="-505" b="-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6412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Reference</a:t>
            </a:r>
            <a:endParaRPr lang="zh-CN" altLang="en-US" sz="3600" dirty="0">
              <a:latin typeface="Consolas" panose="020B0609020204030204" pitchFamily="49" charset="0"/>
            </a:endParaRPr>
          </a:p>
        </p:txBody>
      </p:sp>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463332"/>
          </a:xfrm>
          <a:prstGeom prst="rect">
            <a:avLst/>
          </a:prstGeom>
          <a:noFill/>
        </p:spPr>
        <p:txBody>
          <a:bodyPr wrap="square" rtlCol="0">
            <a:spAutoFit/>
          </a:bodyPr>
          <a:lstStyle/>
          <a:p>
            <a:pPr>
              <a:lnSpc>
                <a:spcPct val="150000"/>
              </a:lnSpc>
            </a:pPr>
            <a:r>
              <a:rPr lang="en-US" altLang="zh-CN" dirty="0">
                <a:latin typeface="Consolas" panose="020B0609020204030204" pitchFamily="49" charset="0"/>
              </a:rPr>
              <a:t>[1] 2022 Multi-agent path finding with mutex propagation</a:t>
            </a:r>
          </a:p>
        </p:txBody>
      </p:sp>
    </p:spTree>
    <p:extLst>
      <p:ext uri="{BB962C8B-B14F-4D97-AF65-F5344CB8AC3E}">
        <p14:creationId xmlns:p14="http://schemas.microsoft.com/office/powerpoint/2010/main" val="3435098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D7062-7EA3-457E-A743-6C085B2FAD8F}"/>
              </a:ext>
            </a:extLst>
          </p:cNvPr>
          <p:cNvSpPr>
            <a:spLocks noGrp="1"/>
          </p:cNvSpPr>
          <p:nvPr>
            <p:ph type="ctrTitle"/>
          </p:nvPr>
        </p:nvSpPr>
        <p:spPr>
          <a:xfrm>
            <a:off x="1524000" y="2620168"/>
            <a:ext cx="9144000" cy="1194330"/>
          </a:xfrm>
        </p:spPr>
        <p:txBody>
          <a:bodyPr>
            <a:normAutofit/>
          </a:bodyPr>
          <a:lstStyle/>
          <a:p>
            <a:r>
              <a:rPr lang="en-US" altLang="zh-CN" sz="6600" dirty="0">
                <a:latin typeface="Consolas" panose="020B0609020204030204" pitchFamily="49" charset="0"/>
              </a:rPr>
              <a:t>Thanks</a:t>
            </a:r>
            <a:endParaRPr lang="zh-CN" altLang="en-US" sz="6600" dirty="0"/>
          </a:p>
        </p:txBody>
      </p:sp>
      <p:sp>
        <p:nvSpPr>
          <p:cNvPr id="3" name="副标题 2">
            <a:extLst>
              <a:ext uri="{FF2B5EF4-FFF2-40B4-BE49-F238E27FC236}">
                <a16:creationId xmlns:a16="http://schemas.microsoft.com/office/drawing/2014/main" id="{32DDD612-1636-4DBC-ADB0-9FF0F53DF06D}"/>
              </a:ext>
            </a:extLst>
          </p:cNvPr>
          <p:cNvSpPr>
            <a:spLocks noGrp="1"/>
          </p:cNvSpPr>
          <p:nvPr>
            <p:ph type="subTitle" idx="1"/>
          </p:nvPr>
        </p:nvSpPr>
        <p:spPr>
          <a:xfrm>
            <a:off x="6976533" y="6527273"/>
            <a:ext cx="5579534" cy="262994"/>
          </a:xfrm>
        </p:spPr>
        <p:txBody>
          <a:bodyPr>
            <a:normAutofit fontScale="92500" lnSpcReduction="10000"/>
          </a:bodyPr>
          <a:lstStyle/>
          <a:p>
            <a:r>
              <a:rPr lang="en-US" altLang="zh-CN" sz="1400" dirty="0">
                <a:latin typeface="Consolas" panose="020B0609020204030204" pitchFamily="49" charset="0"/>
              </a:rPr>
              <a:t>Paper  https://gitee.com/yxuanwkeith/mapf-papers</a:t>
            </a:r>
            <a:endParaRPr lang="zh-CN" altLang="en-US" sz="1400" dirty="0">
              <a:latin typeface="Consolas" panose="020B0609020204030204" pitchFamily="49" charset="0"/>
            </a:endParaRPr>
          </a:p>
        </p:txBody>
      </p:sp>
    </p:spTree>
    <p:extLst>
      <p:ext uri="{BB962C8B-B14F-4D97-AF65-F5344CB8AC3E}">
        <p14:creationId xmlns:p14="http://schemas.microsoft.com/office/powerpoint/2010/main" val="31996383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Others Reference</a:t>
            </a:r>
            <a:endParaRPr lang="zh-CN" altLang="en-US" sz="3600" dirty="0">
              <a:latin typeface="Consolas" panose="020B0609020204030204" pitchFamily="49" charset="0"/>
            </a:endParaRPr>
          </a:p>
        </p:txBody>
      </p:sp>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3746090"/>
          </a:xfrm>
          <a:prstGeom prst="rect">
            <a:avLst/>
          </a:prstGeom>
          <a:noFill/>
        </p:spPr>
        <p:txBody>
          <a:bodyPr wrap="square" rtlCol="0">
            <a:spAutoFit/>
          </a:bodyPr>
          <a:lstStyle/>
          <a:p>
            <a:pPr>
              <a:lnSpc>
                <a:spcPct val="150000"/>
              </a:lnSpc>
            </a:pPr>
            <a:r>
              <a:rPr lang="en-US" altLang="zh-CN" sz="1600" dirty="0">
                <a:latin typeface="Consolas" panose="020B0609020204030204" pitchFamily="49" charset="0"/>
              </a:rPr>
              <a:t>[1] 2014 Enhanced Partial Expansion A</a:t>
            </a:r>
          </a:p>
          <a:p>
            <a:pPr>
              <a:lnSpc>
                <a:spcPct val="150000"/>
              </a:lnSpc>
            </a:pPr>
            <a:r>
              <a:rPr lang="en-US" altLang="zh-CN" sz="1600" dirty="0">
                <a:latin typeface="Consolas" panose="020B0609020204030204" pitchFamily="49" charset="0"/>
              </a:rPr>
              <a:t>[2] 2016 Efficient SAT Approach to Multi-Agent Path Finding under the Sum of Costs Objective</a:t>
            </a:r>
          </a:p>
          <a:p>
            <a:pPr>
              <a:lnSpc>
                <a:spcPct val="150000"/>
              </a:lnSpc>
            </a:pPr>
            <a:r>
              <a:rPr lang="en-US" altLang="zh-CN" sz="1600" dirty="0">
                <a:latin typeface="Consolas" panose="020B0609020204030204" pitchFamily="49" charset="0"/>
              </a:rPr>
              <a:t>[3] 2018 Sub-optimal SAT-based Approach to Multi-agent Path-finding Problem</a:t>
            </a:r>
          </a:p>
          <a:p>
            <a:pPr>
              <a:lnSpc>
                <a:spcPct val="150000"/>
              </a:lnSpc>
            </a:pPr>
            <a:r>
              <a:rPr lang="en-US" altLang="zh-CN" sz="1600" dirty="0">
                <a:latin typeface="Consolas" panose="020B0609020204030204" pitchFamily="49" charset="0"/>
              </a:rPr>
              <a:t>[4] 2019 Branch-and-Cut-and-Price for Multi-Agent Pathfinding</a:t>
            </a:r>
          </a:p>
          <a:p>
            <a:pPr>
              <a:lnSpc>
                <a:spcPct val="150000"/>
              </a:lnSpc>
            </a:pPr>
            <a:r>
              <a:rPr lang="en-US" altLang="zh-CN" sz="1600" dirty="0">
                <a:latin typeface="Consolas" panose="020B0609020204030204" pitchFamily="49" charset="0"/>
              </a:rPr>
              <a:t>[5] 2019 Multi-Agent Path Finding for Large Agents </a:t>
            </a:r>
          </a:p>
          <a:p>
            <a:pPr>
              <a:lnSpc>
                <a:spcPct val="150000"/>
              </a:lnSpc>
            </a:pPr>
            <a:r>
              <a:rPr lang="en-US" altLang="zh-CN" sz="1600" dirty="0">
                <a:latin typeface="Consolas" panose="020B0609020204030204" pitchFamily="49" charset="0"/>
              </a:rPr>
              <a:t>[6] 2020 New Valid Inequalities in Branch-and-Cut-and-Price for Multi-Agent Path Finding</a:t>
            </a:r>
          </a:p>
          <a:p>
            <a:pPr>
              <a:lnSpc>
                <a:spcPct val="150000"/>
              </a:lnSpc>
            </a:pPr>
            <a:r>
              <a:rPr lang="en-US" altLang="zh-CN" sz="1600" dirty="0">
                <a:latin typeface="Consolas" panose="020B0609020204030204" pitchFamily="49" charset="0"/>
              </a:rPr>
              <a:t>[7] 2020 Walk, Stop, Count, and Swap Decentralized Multi-Agent Path Finding With Theoretical Guarantees</a:t>
            </a:r>
          </a:p>
          <a:p>
            <a:pPr>
              <a:lnSpc>
                <a:spcPct val="150000"/>
              </a:lnSpc>
            </a:pPr>
            <a:r>
              <a:rPr lang="en-US" altLang="zh-CN" sz="1600" dirty="0">
                <a:latin typeface="Consolas" panose="020B0609020204030204" pitchFamily="49" charset="0"/>
              </a:rPr>
              <a:t>[8] 2021 EECBS A Bounded-Suboptimal Search for Multi-Agent Path Finding</a:t>
            </a:r>
          </a:p>
          <a:p>
            <a:pPr>
              <a:lnSpc>
                <a:spcPct val="150000"/>
              </a:lnSpc>
            </a:pPr>
            <a:r>
              <a:rPr lang="en-US" altLang="zh-CN" sz="1600" dirty="0">
                <a:latin typeface="Consolas" panose="020B0609020204030204" pitchFamily="49" charset="0"/>
              </a:rPr>
              <a:t>[9] 2021 Pairwise symmetry reasoning for multi-agent path finding</a:t>
            </a:r>
          </a:p>
        </p:txBody>
      </p:sp>
    </p:spTree>
    <p:extLst>
      <p:ext uri="{BB962C8B-B14F-4D97-AF65-F5344CB8AC3E}">
        <p14:creationId xmlns:p14="http://schemas.microsoft.com/office/powerpoint/2010/main" val="3423535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A*</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50353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t>A*</a:t>
                </a:r>
                <a:r>
                  <a:rPr lang="zh-CN" altLang="en-US" dirty="0"/>
                  <a:t>是解决路径规划问题最基本的一种</a:t>
                </a:r>
                <a:r>
                  <a:rPr lang="en-US" altLang="zh-CN" dirty="0">
                    <a:latin typeface="Consolas" panose="020B0609020204030204" pitchFamily="49" charset="0"/>
                  </a:rPr>
                  <a:t>Optimal</a:t>
                </a:r>
                <a:r>
                  <a:rPr lang="zh-CN" altLang="en-US" dirty="0"/>
                  <a:t>算法。</a:t>
                </a:r>
                <a:endParaRPr lang="en-US" altLang="zh-CN" dirty="0"/>
              </a:p>
              <a:p>
                <a:pPr marL="285750" indent="-285750">
                  <a:lnSpc>
                    <a:spcPct val="150000"/>
                  </a:lnSpc>
                  <a:buFont typeface="Arial" panose="020B0604020202020204" pitchFamily="34" charset="0"/>
                  <a:buChar char="•"/>
                </a:pPr>
                <a:r>
                  <a:rPr lang="zh-CN" altLang="en-US" b="1" dirty="0"/>
                  <a:t>定义</a:t>
                </a:r>
                <a:r>
                  <a:rPr lang="zh-CN" altLang="en-US" dirty="0"/>
                  <a:t>：</a:t>
                </a:r>
                <a:r>
                  <a:rPr lang="en-US" altLang="zh-CN" dirty="0"/>
                  <a:t>A*</a:t>
                </a:r>
                <a:r>
                  <a:rPr lang="zh-CN" altLang="en-US" dirty="0"/>
                  <a:t>中的一个状态</a:t>
                </a:r>
                <a14:m>
                  <m:oMath xmlns:m="http://schemas.openxmlformats.org/officeDocument/2006/math">
                    <m:r>
                      <a:rPr lang="en-US" altLang="zh-CN" b="0" i="1" smtClean="0">
                        <a:latin typeface="Cambria Math" panose="02040503050406030204" pitchFamily="18" charset="0"/>
                      </a:rPr>
                      <m:t>𝑁</m:t>
                    </m:r>
                  </m:oMath>
                </a14:m>
                <a:r>
                  <a:rPr lang="zh-CN" altLang="en-US" dirty="0"/>
                  <a:t>记录当前时刻</a:t>
                </a:r>
                <a14:m>
                  <m:oMath xmlns:m="http://schemas.openxmlformats.org/officeDocument/2006/math">
                    <m:r>
                      <a:rPr lang="en-US" altLang="zh-CN" b="0" i="1" smtClean="0">
                        <a:latin typeface="Cambria Math" panose="02040503050406030204" pitchFamily="18" charset="0"/>
                      </a:rPr>
                      <m:t>𝑡</m:t>
                    </m:r>
                  </m:oMath>
                </a14:m>
                <a:r>
                  <a:rPr lang="zh-CN" altLang="en-US" dirty="0"/>
                  <a:t>每个</a:t>
                </a:r>
                <a:r>
                  <a:rPr lang="en-US" altLang="zh-CN" dirty="0"/>
                  <a:t>agent</a:t>
                </a:r>
                <a:r>
                  <a:rPr lang="zh-CN" altLang="en-US" dirty="0"/>
                  <a:t>的位置</a:t>
                </a:r>
                <a14:m>
                  <m:oMath xmlns:m="http://schemas.openxmlformats.org/officeDocument/2006/math">
                    <m:r>
                      <a:rPr lang="en-US" altLang="zh-CN" b="0" i="1" smtClean="0">
                        <a:latin typeface="Cambria Math" panose="02040503050406030204" pitchFamily="18" charset="0"/>
                      </a:rPr>
                      <m:t>𝑙𝑜</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t>。通过函数</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r>
                      <a:rPr lang="en-US" altLang="zh-CN" b="0" i="1" smtClean="0">
                        <a:latin typeface="Cambria Math" panose="02040503050406030204" pitchFamily="18" charset="0"/>
                      </a:rPr>
                      <m:t>+</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i="0" dirty="0">
                    <a:latin typeface="+mj-lt"/>
                  </a:rPr>
                  <a:t>表示当前</a:t>
                </a:r>
                <a:r>
                  <a:rPr lang="zh-CN" altLang="en-US" dirty="0"/>
                  <a:t>状态的代价，来反映优度。其中：</a:t>
                </a:r>
                <a:endParaRPr lang="en-US" altLang="zh-CN" dirty="0"/>
              </a:p>
              <a:p>
                <a:pPr marL="742950" lvl="1" indent="-285750">
                  <a:lnSpc>
                    <a:spcPct val="150000"/>
                  </a:lnSpc>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oMath>
                </a14:m>
                <a:r>
                  <a:rPr lang="zh-CN" altLang="en-US" i="0" dirty="0">
                    <a:latin typeface="+mj-lt"/>
                  </a:rPr>
                  <a:t>表示从初始状态</a:t>
                </a:r>
                <a:r>
                  <a:rPr lang="zh-CN" altLang="en-US" dirty="0"/>
                  <a:t>到达当前状态</a:t>
                </a:r>
                <a14:m>
                  <m:oMath xmlns:m="http://schemas.openxmlformats.org/officeDocument/2006/math">
                    <m:r>
                      <a:rPr lang="en-US" altLang="zh-CN" b="0" i="1" smtClean="0">
                        <a:latin typeface="Cambria Math" panose="02040503050406030204" pitchFamily="18" charset="0"/>
                      </a:rPr>
                      <m:t>𝑁</m:t>
                    </m:r>
                  </m:oMath>
                </a14:m>
                <a:r>
                  <a:rPr lang="zh-CN" altLang="en-US" dirty="0"/>
                  <a:t>的最小代价</a:t>
                </a:r>
                <a:endParaRPr lang="en-US" altLang="zh-CN" dirty="0"/>
              </a:p>
              <a:p>
                <a:pPr marL="742950" lvl="1" indent="-285750">
                  <a:lnSpc>
                    <a:spcPct val="150000"/>
                  </a:lnSpc>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zh-CN" altLang="en-US" dirty="0"/>
                  <a:t>表示从当前状态</a:t>
                </a:r>
                <a14:m>
                  <m:oMath xmlns:m="http://schemas.openxmlformats.org/officeDocument/2006/math">
                    <m:r>
                      <a:rPr lang="en-US" altLang="zh-CN" b="0" i="1" smtClean="0">
                        <a:latin typeface="Cambria Math" panose="02040503050406030204" pitchFamily="18" charset="0"/>
                      </a:rPr>
                      <m:t>𝑁</m:t>
                    </m:r>
                  </m:oMath>
                </a14:m>
                <a:r>
                  <a:rPr lang="zh-CN" altLang="en-US" dirty="0"/>
                  <a:t>到达目标状态最小代价的估计值（启发式函数）</a:t>
                </a:r>
                <a:endParaRPr lang="en-US" altLang="zh-CN" dirty="0"/>
              </a:p>
              <a:p>
                <a:pPr marL="285750" indent="-285750">
                  <a:lnSpc>
                    <a:spcPct val="150000"/>
                  </a:lnSpc>
                  <a:buFont typeface="Arial" panose="020B0604020202020204" pitchFamily="34" charset="0"/>
                  <a:buChar char="•"/>
                </a:pPr>
                <a:r>
                  <a:rPr lang="zh-CN" altLang="en-US" b="1" dirty="0"/>
                  <a:t>实现</a:t>
                </a:r>
                <a:r>
                  <a:rPr lang="zh-CN" altLang="en-US" dirty="0"/>
                  <a:t>：在处理一个状态时枚举当前时刻每个智能体可能执行的操作，得到下一个时刻的状态并根据优度决定扩展顺序。</a:t>
                </a: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zh-CN" altLang="en-US" b="1" dirty="0"/>
                  <a:t>分析</a:t>
                </a:r>
                <a:r>
                  <a:rPr lang="zh-CN" altLang="en-US" dirty="0"/>
                  <a:t>：但是假如</a:t>
                </a:r>
                <a:r>
                  <a:rPr lang="en-US" altLang="zh-CN" dirty="0"/>
                  <a:t>agent</a:t>
                </a:r>
                <a:r>
                  <a:rPr lang="zh-CN" altLang="en-US" dirty="0"/>
                  <a:t>可执行操作数为</a:t>
                </a:r>
                <a14:m>
                  <m:oMath xmlns:m="http://schemas.openxmlformats.org/officeDocument/2006/math">
                    <m:r>
                      <a:rPr lang="en-US" altLang="zh-CN" b="0" i="1" smtClean="0">
                        <a:latin typeface="Cambria Math" panose="02040503050406030204" pitchFamily="18" charset="0"/>
                      </a:rPr>
                      <m:t>𝑑</m:t>
                    </m:r>
                  </m:oMath>
                </a14:m>
                <a:r>
                  <a:rPr lang="zh-CN" altLang="en-US" dirty="0"/>
                  <a:t>，则需要枚举</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𝑚</m:t>
                        </m:r>
                      </m:sup>
                    </m:sSup>
                    <m:r>
                      <a:rPr lang="en-US" altLang="zh-CN" b="0" i="1" smtClean="0">
                        <a:latin typeface="Cambria Math" panose="02040503050406030204" pitchFamily="18" charset="0"/>
                      </a:rPr>
                      <m:t>)</m:t>
                    </m:r>
                    <m:r>
                      <a:rPr lang="zh-CN" altLang="en-US" i="1">
                        <a:latin typeface="Cambria Math" panose="02040503050406030204" pitchFamily="18" charset="0"/>
                      </a:rPr>
                      <m:t>种</m:t>
                    </m:r>
                  </m:oMath>
                </a14:m>
                <a:r>
                  <a:rPr lang="zh-CN" altLang="en-US" dirty="0"/>
                  <a:t>状态，虽然存在剪枝策略，但时间效率还是较低。</a:t>
                </a:r>
                <a:endParaRPr lang="en-US" altLang="zh-CN" dirty="0"/>
              </a:p>
              <a:p>
                <a:pPr marL="285750" indent="-285750">
                  <a:lnSpc>
                    <a:spcPct val="150000"/>
                  </a:lnSpc>
                  <a:buFont typeface="Arial" panose="020B0604020202020204" pitchFamily="34" charset="0"/>
                  <a:buChar char="•"/>
                </a:pP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5035353"/>
              </a:xfrm>
              <a:prstGeom prst="rect">
                <a:avLst/>
              </a:prstGeom>
              <a:blipFill>
                <a:blip r:embed="rId2"/>
                <a:stretch>
                  <a:fillRect l="-337" r="-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490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OD(Operator Decomposition)</a:t>
            </a:r>
            <a:endParaRPr lang="zh-CN" altLang="en-US" sz="36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25410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思路</a:t>
                </a:r>
                <a:r>
                  <a:rPr lang="zh-CN" altLang="en-US" dirty="0">
                    <a:latin typeface="Consolas" panose="020B0609020204030204" pitchFamily="49" charset="0"/>
                  </a:rPr>
                  <a:t>：</a:t>
                </a:r>
                <a:r>
                  <a:rPr lang="en-US" altLang="zh-CN" dirty="0">
                    <a:latin typeface="Consolas" panose="020B0609020204030204" pitchFamily="49" charset="0"/>
                  </a:rPr>
                  <a:t>A*</a:t>
                </a:r>
                <a:r>
                  <a:rPr lang="zh-CN" altLang="en-US" dirty="0">
                    <a:latin typeface="Consolas" panose="020B0609020204030204" pitchFamily="49" charset="0"/>
                  </a:rPr>
                  <a:t>的主要问题是每次拓展状态的数量太多。</a:t>
                </a:r>
                <a:r>
                  <a:rPr lang="en-US" altLang="zh-CN" dirty="0">
                    <a:latin typeface="Consolas" panose="020B0609020204030204" pitchFamily="49" charset="0"/>
                  </a:rPr>
                  <a:t>OD</a:t>
                </a:r>
                <a:r>
                  <a:rPr lang="zh-CN" altLang="en-US" dirty="0">
                    <a:latin typeface="Consolas" panose="020B0609020204030204" pitchFamily="49" charset="0"/>
                  </a:rPr>
                  <a:t>的思想是将</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𝑑</m:t>
                        </m:r>
                      </m:e>
                      <m:sup>
                        <m:r>
                          <a:rPr lang="en-US" altLang="zh-CN" i="1">
                            <a:latin typeface="Cambria Math" panose="02040503050406030204" pitchFamily="18" charset="0"/>
                          </a:rPr>
                          <m:t>𝑚</m:t>
                        </m:r>
                      </m:sup>
                    </m:sSup>
                    <m:r>
                      <a:rPr lang="en-US" altLang="zh-CN" i="1">
                        <a:latin typeface="Cambria Math" panose="02040503050406030204" pitchFamily="18" charset="0"/>
                      </a:rPr>
                      <m:t>)</m:t>
                    </m:r>
                  </m:oMath>
                </a14:m>
                <a:r>
                  <a:rPr lang="zh-CN" altLang="en-US" dirty="0">
                    <a:latin typeface="Consolas" panose="020B0609020204030204" pitchFamily="49" charset="0"/>
                  </a:rPr>
                  <a:t>种状态分到</a:t>
                </a:r>
                <a14:m>
                  <m:oMath xmlns:m="http://schemas.openxmlformats.org/officeDocument/2006/math">
                    <m:r>
                      <a:rPr lang="en-US" altLang="zh-CN" b="0" i="1" smtClean="0">
                        <a:latin typeface="Cambria Math" panose="02040503050406030204" pitchFamily="18" charset="0"/>
                      </a:rPr>
                      <m:t>𝑚</m:t>
                    </m:r>
                  </m:oMath>
                </a14:m>
                <a:r>
                  <a:rPr lang="zh-CN" altLang="en-US" dirty="0">
                    <a:latin typeface="Consolas" panose="020B0609020204030204" pitchFamily="49" charset="0"/>
                  </a:rPr>
                  <a:t>层依次拓展，即每一层只考虑一个</a:t>
                </a:r>
                <a:r>
                  <a:rPr lang="en-US" altLang="zh-CN" dirty="0">
                    <a:latin typeface="Consolas" panose="020B0609020204030204" pitchFamily="49" charset="0"/>
                  </a:rPr>
                  <a:t>agent</a:t>
                </a:r>
                <a:r>
                  <a:rPr lang="zh-CN" altLang="en-US" dirty="0">
                    <a:latin typeface="Consolas" panose="020B0609020204030204" pitchFamily="49" charset="0"/>
                  </a:rPr>
                  <a:t>的移动。</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en-US" altLang="zh-CN" b="1" dirty="0">
                    <a:latin typeface="Consolas" panose="020B0609020204030204" pitchFamily="49" charset="0"/>
                  </a:rPr>
                  <a:t>Tips</a:t>
                </a:r>
                <a:r>
                  <a:rPr lang="zh-CN" altLang="en-US" b="1" dirty="0"/>
                  <a:t>：</a:t>
                </a:r>
                <a:r>
                  <a:rPr lang="zh-CN" altLang="en-US" dirty="0"/>
                  <a:t>由于一个时刻的</a:t>
                </a:r>
                <a:r>
                  <a:rPr lang="en-US" altLang="zh-CN" dirty="0"/>
                  <a:t>agent</a:t>
                </a:r>
                <a:r>
                  <a:rPr lang="zh-CN" altLang="en-US" dirty="0"/>
                  <a:t>是依次进行移动，因此在执行过程中允许暂时的重叠。</a:t>
                </a: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zh-CN" altLang="en-US" b="1" dirty="0"/>
                  <a:t>分析</a:t>
                </a:r>
                <a:r>
                  <a:rPr lang="zh-CN" altLang="en-US" dirty="0"/>
                  <a:t>：虽然</a:t>
                </a:r>
                <a:r>
                  <a:rPr lang="en-US" altLang="zh-CN" dirty="0">
                    <a:latin typeface="Consolas" panose="020B0609020204030204" pitchFamily="49" charset="0"/>
                  </a:rPr>
                  <a:t>OD</a:t>
                </a:r>
                <a:r>
                  <a:rPr lang="zh-CN" altLang="en-US" dirty="0"/>
                  <a:t>的时间复杂度与</a:t>
                </a:r>
                <a:r>
                  <a:rPr lang="en-US" altLang="zh-CN" dirty="0"/>
                  <a:t>A*</a:t>
                </a:r>
                <a:r>
                  <a:rPr lang="zh-CN" altLang="en-US" dirty="0"/>
                  <a:t>相同。但是通过优秀的启发式函数以及</a:t>
                </a:r>
                <a:r>
                  <a:rPr lang="en-US" altLang="zh-CN" dirty="0">
                    <a:latin typeface="Consolas" panose="020B0609020204030204" pitchFamily="49" charset="0"/>
                  </a:rPr>
                  <a:t>tie-breaking</a:t>
                </a:r>
                <a:r>
                  <a:rPr lang="zh-CN" altLang="en-US" dirty="0"/>
                  <a:t>策略可以对算法进行大幅度剪枝，减少需要搜索的状态空间，提升算法效率。</a:t>
                </a:r>
                <a:endParaRPr lang="en-US" altLang="zh-CN" dirty="0"/>
              </a:p>
            </p:txBody>
          </p:sp>
        </mc:Choice>
        <mc:Fallback xmlns="">
          <p:sp>
            <p:nvSpPr>
              <p:cNvPr id="3" name="文本框 2">
                <a:extLst>
                  <a:ext uri="{FF2B5EF4-FFF2-40B4-BE49-F238E27FC236}">
                    <a16:creationId xmlns:a16="http://schemas.microsoft.com/office/drawing/2014/main" id="{6994E68A-9868-4D66-B394-5F8D18E44030}"/>
                  </a:ext>
                </a:extLst>
              </p:cNvPr>
              <p:cNvSpPr txBox="1">
                <a:spLocks noRot="1" noChangeAspect="1" noMove="1" noResize="1" noEditPoints="1" noAdjustHandles="1" noChangeArrowheads="1" noChangeShapeType="1" noTextEdit="1"/>
              </p:cNvSpPr>
              <p:nvPr/>
            </p:nvSpPr>
            <p:spPr>
              <a:xfrm>
                <a:off x="520700" y="1405467"/>
                <a:ext cx="10866967" cy="2541080"/>
              </a:xfrm>
              <a:prstGeom prst="rect">
                <a:avLst/>
              </a:prstGeom>
              <a:blipFill>
                <a:blip r:embed="rId2"/>
                <a:stretch>
                  <a:fillRect l="-337" b="-28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322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ID(Independence Detection)</a:t>
            </a:r>
            <a:endParaRPr lang="zh-CN" altLang="en-US" sz="3600" dirty="0">
              <a:latin typeface="Consolas" panose="020B0609020204030204" pitchFamily="49" charset="0"/>
            </a:endParaRPr>
          </a:p>
        </p:txBody>
      </p:sp>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4619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Consolas" panose="020B0609020204030204" pitchFamily="49" charset="0"/>
              </a:rPr>
              <a:t>思路</a:t>
            </a:r>
            <a:r>
              <a:rPr lang="zh-CN" altLang="en-US" dirty="0">
                <a:latin typeface="Consolas" panose="020B0609020204030204" pitchFamily="49" charset="0"/>
              </a:rPr>
              <a:t>：在</a:t>
            </a:r>
            <a:r>
              <a:rPr lang="en-US" altLang="zh-CN" dirty="0">
                <a:latin typeface="Consolas" panose="020B0609020204030204" pitchFamily="49" charset="0"/>
              </a:rPr>
              <a:t>OD</a:t>
            </a:r>
            <a:r>
              <a:rPr lang="zh-CN" altLang="en-US" dirty="0">
                <a:latin typeface="Consolas" panose="020B0609020204030204" pitchFamily="49" charset="0"/>
              </a:rPr>
              <a:t>的基础上考虑继续对问题细分。将最优路径不相关的</a:t>
            </a:r>
            <a:r>
              <a:rPr lang="en-US" altLang="zh-CN" dirty="0">
                <a:latin typeface="Consolas" panose="020B0609020204030204" pitchFamily="49" charset="0"/>
              </a:rPr>
              <a:t>agent</a:t>
            </a:r>
            <a:r>
              <a:rPr lang="zh-CN" altLang="en-US" dirty="0">
                <a:latin typeface="Consolas" panose="020B0609020204030204" pitchFamily="49" charset="0"/>
              </a:rPr>
              <a:t>分开进行路径规划，可以减小求解问题的规模。</a:t>
            </a:r>
            <a:endParaRPr lang="en-US" altLang="zh-CN" dirty="0">
              <a:latin typeface="Consolas" panose="020B0609020204030204" pitchFamily="49" charset="0"/>
            </a:endParaRPr>
          </a:p>
          <a:p>
            <a:pPr>
              <a:lnSpc>
                <a:spcPct val="150000"/>
              </a:lnSpc>
            </a:pP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实现</a:t>
            </a:r>
            <a:r>
              <a:rPr lang="zh-CN" altLang="en-US" dirty="0">
                <a:latin typeface="Consolas" panose="020B0609020204030204" pitchFamily="49" charset="0"/>
              </a:rPr>
              <a:t>：将每个智能体视为一个子问题求解，若遇到冲突则合并两个子问题，重新求解。重复该过程直到子问题之间路径没有冲突。</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b="1" dirty="0">
                <a:latin typeface="Consolas" panose="020B0609020204030204" pitchFamily="49" charset="0"/>
              </a:rPr>
              <a:t>改进</a:t>
            </a:r>
            <a:r>
              <a:rPr lang="zh-CN" altLang="en-US" dirty="0">
                <a:latin typeface="Consolas" panose="020B0609020204030204" pitchFamily="49" charset="0"/>
              </a:rPr>
              <a:t>：由于一个子问题的最优解不一定唯一，在两个子问题冲突时可以先尝试固定一个子问题的解作为约束，然后判断另一个子问题是否能找到不改变优度且不违反约束的解，若有则可以避免子问题的合并。</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r>
              <a:rPr lang="zh-CN" altLang="en-US" dirty="0">
                <a:latin typeface="Consolas" panose="020B0609020204030204" pitchFamily="49" charset="0"/>
              </a:rPr>
              <a:t>在子问题求解中使用</a:t>
            </a:r>
            <a:r>
              <a:rPr lang="en-US" altLang="zh-CN" dirty="0">
                <a:latin typeface="Consolas" panose="020B0609020204030204" pitchFamily="49" charset="0"/>
              </a:rPr>
              <a:t>OD</a:t>
            </a:r>
            <a:r>
              <a:rPr lang="zh-CN" altLang="en-US" dirty="0">
                <a:latin typeface="Consolas" panose="020B0609020204030204" pitchFamily="49" charset="0"/>
              </a:rPr>
              <a:t>算法框架即为</a:t>
            </a:r>
            <a:r>
              <a:rPr lang="en-US" altLang="zh-CN" dirty="0">
                <a:latin typeface="Consolas" panose="020B0609020204030204" pitchFamily="49" charset="0"/>
              </a:rPr>
              <a:t>OD+ID</a:t>
            </a:r>
            <a:r>
              <a:rPr lang="zh-CN" altLang="en-US" dirty="0">
                <a:latin typeface="Consolas" panose="020B0609020204030204" pitchFamily="49" charset="0"/>
              </a:rPr>
              <a:t>算法。</a:t>
            </a: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latin typeface="Consolas" panose="020B0609020204030204" pitchFamily="49" charset="0"/>
            </a:endParaRPr>
          </a:p>
          <a:p>
            <a:pPr marL="285750" indent="-285750">
              <a:lnSpc>
                <a:spcPct val="150000"/>
              </a:lnSpc>
              <a:buFont typeface="Arial" panose="020B0604020202020204" pitchFamily="34" charset="0"/>
              <a:buChar char="•"/>
            </a:pPr>
            <a:endParaRPr lang="en-US" altLang="zh-CN" dirty="0"/>
          </a:p>
        </p:txBody>
      </p:sp>
    </p:spTree>
    <p:extLst>
      <p:ext uri="{BB962C8B-B14F-4D97-AF65-F5344CB8AC3E}">
        <p14:creationId xmlns:p14="http://schemas.microsoft.com/office/powerpoint/2010/main" val="247299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32050-C92A-4E82-80D5-F1A02480E0A1}"/>
              </a:ext>
            </a:extLst>
          </p:cNvPr>
          <p:cNvSpPr>
            <a:spLocks noGrp="1"/>
          </p:cNvSpPr>
          <p:nvPr>
            <p:ph type="title"/>
          </p:nvPr>
        </p:nvSpPr>
        <p:spPr>
          <a:xfrm>
            <a:off x="381001" y="304800"/>
            <a:ext cx="10515600" cy="915988"/>
          </a:xfrm>
        </p:spPr>
        <p:txBody>
          <a:bodyPr>
            <a:normAutofit/>
          </a:bodyPr>
          <a:lstStyle/>
          <a:p>
            <a:r>
              <a:rPr lang="en-US" altLang="zh-CN" sz="3600" dirty="0">
                <a:latin typeface="Consolas" panose="020B0609020204030204" pitchFamily="49" charset="0"/>
              </a:rPr>
              <a:t>Reference</a:t>
            </a:r>
            <a:endParaRPr lang="zh-CN" altLang="en-US" sz="3600" dirty="0">
              <a:latin typeface="Consolas" panose="020B0609020204030204" pitchFamily="49" charset="0"/>
            </a:endParaRPr>
          </a:p>
        </p:txBody>
      </p:sp>
      <p:sp>
        <p:nvSpPr>
          <p:cNvPr id="3" name="文本框 2">
            <a:extLst>
              <a:ext uri="{FF2B5EF4-FFF2-40B4-BE49-F238E27FC236}">
                <a16:creationId xmlns:a16="http://schemas.microsoft.com/office/drawing/2014/main" id="{6994E68A-9868-4D66-B394-5F8D18E44030}"/>
              </a:ext>
            </a:extLst>
          </p:cNvPr>
          <p:cNvSpPr txBox="1"/>
          <p:nvPr/>
        </p:nvSpPr>
        <p:spPr>
          <a:xfrm>
            <a:off x="520700" y="1405467"/>
            <a:ext cx="10866967" cy="880369"/>
          </a:xfrm>
          <a:prstGeom prst="rect">
            <a:avLst/>
          </a:prstGeom>
          <a:noFill/>
        </p:spPr>
        <p:txBody>
          <a:bodyPr wrap="square" rtlCol="0">
            <a:spAutoFit/>
          </a:bodyPr>
          <a:lstStyle/>
          <a:p>
            <a:pPr>
              <a:lnSpc>
                <a:spcPct val="150000"/>
              </a:lnSpc>
            </a:pPr>
            <a:r>
              <a:rPr lang="en-US" altLang="zh-CN" dirty="0">
                <a:latin typeface="Consolas" panose="020B0609020204030204" pitchFamily="49" charset="0"/>
              </a:rPr>
              <a:t>[1] 2010 Finding Optimal Solutions to Cooperative Pathfinding Problems</a:t>
            </a:r>
          </a:p>
          <a:p>
            <a:pPr marL="285750" indent="-285750">
              <a:lnSpc>
                <a:spcPct val="150000"/>
              </a:lnSpc>
              <a:buFont typeface="Arial" panose="020B0604020202020204" pitchFamily="34" charset="0"/>
              <a:buChar char="•"/>
            </a:pPr>
            <a:endParaRPr lang="en-US" altLang="zh-CN" dirty="0"/>
          </a:p>
        </p:txBody>
      </p:sp>
    </p:spTree>
    <p:extLst>
      <p:ext uri="{BB962C8B-B14F-4D97-AF65-F5344CB8AC3E}">
        <p14:creationId xmlns:p14="http://schemas.microsoft.com/office/powerpoint/2010/main" val="15465580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5959</TotalTime>
  <Words>6754</Words>
  <Application>Microsoft Office PowerPoint</Application>
  <PresentationFormat>宽屏</PresentationFormat>
  <Paragraphs>276</Paragraphs>
  <Slides>53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53</vt:i4>
      </vt:variant>
    </vt:vector>
  </HeadingPairs>
  <TitlesOfParts>
    <vt:vector size="59" baseType="lpstr">
      <vt:lpstr>黑体</vt:lpstr>
      <vt:lpstr>Arial</vt:lpstr>
      <vt:lpstr>Calibri</vt:lpstr>
      <vt:lpstr>Cambria Math</vt:lpstr>
      <vt:lpstr>Consolas</vt:lpstr>
      <vt:lpstr>Office 主题</vt:lpstr>
      <vt:lpstr>MAPF问题调研</vt:lpstr>
      <vt:lpstr>Problem Definition</vt:lpstr>
      <vt:lpstr>Research Status</vt:lpstr>
      <vt:lpstr>PowerPoint 演示文稿</vt:lpstr>
      <vt:lpstr>PowerPoint 演示文稿</vt:lpstr>
      <vt:lpstr>A*</vt:lpstr>
      <vt:lpstr>OD(Operator Decomposition)</vt:lpstr>
      <vt:lpstr>ID(Independence Detection)</vt:lpstr>
      <vt:lpstr>Reference</vt:lpstr>
      <vt:lpstr>PowerPoint 演示文稿</vt:lpstr>
      <vt:lpstr>CT(Constrain Tree)</vt:lpstr>
      <vt:lpstr>CBS(Conflict-base search)</vt:lpstr>
      <vt:lpstr>MA-CBS(Meta-CBS)</vt:lpstr>
      <vt:lpstr>BP(Bypassing Conflicts)</vt:lpstr>
      <vt:lpstr>Reference</vt:lpstr>
      <vt:lpstr>PowerPoint 演示文稿</vt:lpstr>
      <vt:lpstr>MR(Merge and Restart)</vt:lpstr>
      <vt:lpstr>MDD(Multi-value Decision Diagram)</vt:lpstr>
      <vt:lpstr>PC(Prioritize Conflicts)</vt:lpstr>
      <vt:lpstr>Reference</vt:lpstr>
      <vt:lpstr>PowerPoint 演示文稿</vt:lpstr>
      <vt:lpstr>CBSH(ICBS with Heuristics)</vt:lpstr>
      <vt:lpstr>CG(Conflict Graph)</vt:lpstr>
      <vt:lpstr>DG(Pairwise Dependency Graph)</vt:lpstr>
      <vt:lpstr>WDG(Weighted Pairwise Dependency Graph)</vt:lpstr>
      <vt:lpstr>DS(Disjoint Splitting)</vt:lpstr>
      <vt:lpstr>Reference</vt:lpstr>
      <vt:lpstr>PowerPoint 演示文稿</vt:lpstr>
      <vt:lpstr>CRC(Cardinal Rectangle Conflicts)</vt:lpstr>
      <vt:lpstr>Barrier Constrains</vt:lpstr>
      <vt:lpstr>CBSH-CR(CBSH with Cardinal Rectangle Reasoning)</vt:lpstr>
      <vt:lpstr>RC(Rectangle Conflicts)</vt:lpstr>
      <vt:lpstr>CBSH-R(CBSH with Rectangle Reasoning)</vt:lpstr>
      <vt:lpstr>CBSH-RM(CBSH with RR by MDDs)</vt:lpstr>
      <vt:lpstr>CBSH-RM(CBSH with RR by MDDs)</vt:lpstr>
      <vt:lpstr>CBSH-RM(CBSH with RR by MDDs)</vt:lpstr>
      <vt:lpstr>Reference</vt:lpstr>
      <vt:lpstr>PowerPoint 演示文稿</vt:lpstr>
      <vt:lpstr>CC(Corridor Conflicts)</vt:lpstr>
      <vt:lpstr>CC(Corridor Conflicts)</vt:lpstr>
      <vt:lpstr>CBSH-RC(CBSH with RC,CC)</vt:lpstr>
      <vt:lpstr>TC(Target Conflicts)</vt:lpstr>
      <vt:lpstr>CBSH-RCT(CBSH with RC,CC,TC)</vt:lpstr>
      <vt:lpstr>Reference</vt:lpstr>
      <vt:lpstr>PowerPoint 演示文稿</vt:lpstr>
      <vt:lpstr>Mutex Propagation</vt:lpstr>
      <vt:lpstr>Mutex Propagation</vt:lpstr>
      <vt:lpstr>CBSH-M(CBSH with Mutex Propagation)</vt:lpstr>
      <vt:lpstr>CBSH-M(CBSH with Mutex Propagation)</vt:lpstr>
      <vt:lpstr>CBSH-M(CBSH with Mutex Propagation)</vt:lpstr>
      <vt:lpstr>Reference</vt:lpstr>
      <vt:lpstr>Thanks</vt:lpstr>
      <vt:lpstr>Others 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YxuanwKeith</dc:creator>
  <cp:lastModifiedBy>Yxuanw Keith</cp:lastModifiedBy>
  <cp:revision>718</cp:revision>
  <dcterms:created xsi:type="dcterms:W3CDTF">2023-02-22T11:40:32Z</dcterms:created>
  <dcterms:modified xsi:type="dcterms:W3CDTF">2023-03-13T04:17:41Z</dcterms:modified>
</cp:coreProperties>
</file>