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2" r:id="rId5"/>
    <p:sldId id="263" r:id="rId6"/>
    <p:sldId id="264" r:id="rId7"/>
    <p:sldId id="260" r:id="rId8"/>
    <p:sldId id="262" r:id="rId9"/>
    <p:sldId id="266" r:id="rId10"/>
    <p:sldId id="267" r:id="rId11"/>
    <p:sldId id="265" r:id="rId12"/>
    <p:sldId id="269" r:id="rId13"/>
    <p:sldId id="268" r:id="rId14"/>
    <p:sldId id="270" r:id="rId15"/>
    <p:sldId id="271" r:id="rId16"/>
    <p:sldId id="25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54"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4482F-FE80-4FB5-B47D-261F06A57F81}" type="datetimeFigureOut">
              <a:rPr lang="zh-CN" altLang="en-US" smtClean="0"/>
              <a:t>2023/8/23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A035D-5F83-4DF7-BABA-C3479DD748DE}" type="slidenum">
              <a:rPr lang="zh-CN" altLang="en-US" smtClean="0"/>
              <a:t>‹#›</a:t>
            </a:fld>
            <a:endParaRPr lang="zh-CN" altLang="en-US"/>
          </a:p>
        </p:txBody>
      </p:sp>
    </p:spTree>
    <p:extLst>
      <p:ext uri="{BB962C8B-B14F-4D97-AF65-F5344CB8AC3E}">
        <p14:creationId xmlns:p14="http://schemas.microsoft.com/office/powerpoint/2010/main" val="2449211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如果大家去查会发现这篇文章发表了两次，第一次</a:t>
            </a:r>
            <a:r>
              <a:rPr lang="en-US" altLang="zh-CN" dirty="0"/>
              <a:t>AAAI 2012</a:t>
            </a:r>
            <a:r>
              <a:rPr lang="zh-CN" altLang="en-US" dirty="0"/>
              <a:t>会议</a:t>
            </a:r>
            <a:r>
              <a:rPr lang="en-US" altLang="zh-CN" dirty="0"/>
              <a:t>, </a:t>
            </a:r>
            <a:r>
              <a:rPr lang="zh-CN" altLang="en-US" dirty="0"/>
              <a:t>第二次在期刊</a:t>
            </a:r>
            <a:r>
              <a:rPr lang="en-US" altLang="zh-CN" b="0" i="0" dirty="0">
                <a:solidFill>
                  <a:srgbClr val="222222"/>
                </a:solidFill>
                <a:effectLst/>
                <a:latin typeface="Arial" panose="020B0604020202020204" pitchFamily="34" charset="0"/>
              </a:rPr>
              <a:t>Artificial Intelligence 2015</a:t>
            </a:r>
            <a:r>
              <a:rPr lang="zh-CN" altLang="en-US" b="0" i="0" dirty="0">
                <a:solidFill>
                  <a:srgbClr val="222222"/>
                </a:solidFill>
                <a:effectLst/>
                <a:latin typeface="Arial" panose="020B0604020202020204" pitchFamily="34" charset="0"/>
              </a:rPr>
              <a:t>，里面又补充了一些内容（比如</a:t>
            </a:r>
            <a:r>
              <a:rPr lang="en-US" altLang="zh-CN" b="0" i="0" dirty="0">
                <a:solidFill>
                  <a:srgbClr val="222222"/>
                </a:solidFill>
                <a:effectLst/>
                <a:latin typeface="Arial" panose="020B0604020202020204" pitchFamily="34" charset="0"/>
              </a:rPr>
              <a:t>MA-CBS</a:t>
            </a:r>
            <a:r>
              <a:rPr lang="zh-CN" altLang="en-US" b="0" i="0" dirty="0">
                <a:solidFill>
                  <a:srgbClr val="222222"/>
                </a:solidFill>
                <a:effectLst/>
                <a:latin typeface="Arial" panose="020B0604020202020204" pitchFamily="34" charset="0"/>
              </a:rPr>
              <a:t>）</a:t>
            </a:r>
            <a:endParaRPr lang="zh-CN" altLang="en-US" i="0"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a:t>
            </a:fld>
            <a:endParaRPr lang="zh-CN" altLang="en-US"/>
          </a:p>
        </p:txBody>
      </p:sp>
    </p:spTree>
    <p:extLst>
      <p:ext uri="{BB962C8B-B14F-4D97-AF65-F5344CB8AC3E}">
        <p14:creationId xmlns:p14="http://schemas.microsoft.com/office/powerpoint/2010/main" val="93616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k &gt; 2</a:t>
            </a:r>
            <a:r>
              <a:rPr lang="zh-CN" altLang="en-US" dirty="0"/>
              <a:t>个代理的冲突。当冲突的智能体数量</a:t>
            </a:r>
            <a:r>
              <a:rPr lang="en-US" altLang="zh-CN" dirty="0"/>
              <a:t>&gt;2</a:t>
            </a:r>
            <a:r>
              <a:rPr lang="zh-CN" altLang="en-US" dirty="0"/>
              <a:t>时，有两种方法可以处理这样的</a:t>
            </a:r>
            <a:r>
              <a:rPr lang="en-US" altLang="zh-CN" dirty="0"/>
              <a:t>k</a:t>
            </a:r>
            <a:r>
              <a:rPr lang="zh-CN" altLang="en-US" dirty="0"/>
              <a:t>个代理的冲突。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第一个方法，我们可以生成</a:t>
            </a:r>
            <a:r>
              <a:rPr lang="en-US" altLang="zh-CN" dirty="0"/>
              <a:t>k</a:t>
            </a:r>
            <a:r>
              <a:rPr lang="zh-CN" altLang="en-US" dirty="0"/>
              <a:t>个子节点，每个子节点对</a:t>
            </a:r>
            <a:r>
              <a:rPr lang="en-US" altLang="zh-CN" dirty="0"/>
              <a:t>k - 1</a:t>
            </a:r>
            <a:r>
              <a:rPr lang="zh-CN" altLang="en-US" dirty="0"/>
              <a:t>个智能体添加一个约束（即，每个子节点只允许一个智能体在时间</a:t>
            </a:r>
            <a:r>
              <a:rPr lang="en-US" altLang="zh-CN" dirty="0"/>
              <a:t>t</a:t>
            </a:r>
            <a:r>
              <a:rPr lang="zh-CN" altLang="en-US" dirty="0"/>
              <a:t>占据冲突的顶点</a:t>
            </a:r>
            <a:r>
              <a:rPr lang="en-US" altLang="zh-CN" dirty="0"/>
              <a:t>v</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第二个方法，只关注发现冲突的前两个智能体，并根据它们的冲突进行分支。这样就把剩余的冲突留给树的更深层去解决。作者采取的是第二种方法。当然这两种方法复杂度是等价的。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14</a:t>
            </a:fld>
            <a:endParaRPr lang="zh-CN" altLang="en-US"/>
          </a:p>
        </p:txBody>
      </p:sp>
    </p:spTree>
    <p:extLst>
      <p:ext uri="{BB962C8B-B14F-4D97-AF65-F5344CB8AC3E}">
        <p14:creationId xmlns:p14="http://schemas.microsoft.com/office/powerpoint/2010/main" val="300382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低层解决的实际上是满足约束条件的单智能体路径规划问题。</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15</a:t>
            </a:fld>
            <a:endParaRPr lang="zh-CN" altLang="en-US"/>
          </a:p>
        </p:txBody>
      </p:sp>
    </p:spTree>
    <p:extLst>
      <p:ext uri="{BB962C8B-B14F-4D97-AF65-F5344CB8AC3E}">
        <p14:creationId xmlns:p14="http://schemas.microsoft.com/office/powerpoint/2010/main" val="95726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16</a:t>
            </a:fld>
            <a:endParaRPr lang="zh-CN" altLang="en-US"/>
          </a:p>
        </p:txBody>
      </p:sp>
    </p:spTree>
    <p:extLst>
      <p:ext uri="{BB962C8B-B14F-4D97-AF65-F5344CB8AC3E}">
        <p14:creationId xmlns:p14="http://schemas.microsoft.com/office/powerpoint/2010/main" val="365366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光看抽象的表述理解比较困难，下面看一下示意动图。</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2</a:t>
            </a:fld>
            <a:endParaRPr lang="zh-CN" altLang="en-US"/>
          </a:p>
        </p:txBody>
      </p:sp>
    </p:spTree>
    <p:extLst>
      <p:ext uri="{BB962C8B-B14F-4D97-AF65-F5344CB8AC3E}">
        <p14:creationId xmlns:p14="http://schemas.microsoft.com/office/powerpoint/2010/main" val="406015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从中我们可以看出求解</a:t>
            </a:r>
            <a:r>
              <a:rPr lang="en-US" altLang="zh-CN" dirty="0"/>
              <a:t>MAPF</a:t>
            </a:r>
            <a:r>
              <a:rPr lang="zh-CN" altLang="en-US" dirty="0"/>
              <a:t>需要关注的两点：一个是智能体的寻路，一个是避免智能体之间的冲突。换言之多智能体路径规划可以转化为好几个单智能体路径规划，只要它们满足避免冲突的约束条件就可以了。</a:t>
            </a:r>
          </a:p>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3</a:t>
            </a:fld>
            <a:endParaRPr lang="zh-CN" altLang="en-US"/>
          </a:p>
        </p:txBody>
      </p:sp>
    </p:spTree>
    <p:extLst>
      <p:ext uri="{BB962C8B-B14F-4D97-AF65-F5344CB8AC3E}">
        <p14:creationId xmlns:p14="http://schemas.microsoft.com/office/powerpoint/2010/main" val="38391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值得注意的是它的坐标原点是在左上角而不是笛卡尔坐标系的左下角。</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5</a:t>
            </a:fld>
            <a:endParaRPr lang="zh-CN" altLang="en-US"/>
          </a:p>
        </p:txBody>
      </p:sp>
    </p:spTree>
    <p:extLst>
      <p:ext uri="{BB962C8B-B14F-4D97-AF65-F5344CB8AC3E}">
        <p14:creationId xmlns:p14="http://schemas.microsoft.com/office/powerpoint/2010/main" val="150534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我们可以看到在同一个时间步中没有冲突的智能体。</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6</a:t>
            </a:fld>
            <a:endParaRPr lang="zh-CN" altLang="en-US"/>
          </a:p>
        </p:txBody>
      </p:sp>
    </p:spTree>
    <p:extLst>
      <p:ext uri="{BB962C8B-B14F-4D97-AF65-F5344CB8AC3E}">
        <p14:creationId xmlns:p14="http://schemas.microsoft.com/office/powerpoint/2010/main" val="6955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当然，最开始的约束是比较简陋的，生成的路径必然有冲突的。</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7</a:t>
            </a:fld>
            <a:endParaRPr lang="zh-CN" altLang="en-US"/>
          </a:p>
        </p:txBody>
      </p:sp>
    </p:spTree>
    <p:extLst>
      <p:ext uri="{BB962C8B-B14F-4D97-AF65-F5344CB8AC3E}">
        <p14:creationId xmlns:p14="http://schemas.microsoft.com/office/powerpoint/2010/main" val="3735723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9</a:t>
            </a:fld>
            <a:endParaRPr lang="zh-CN" altLang="en-US"/>
          </a:p>
        </p:txBody>
      </p:sp>
    </p:spTree>
    <p:extLst>
      <p:ext uri="{BB962C8B-B14F-4D97-AF65-F5344CB8AC3E}">
        <p14:creationId xmlns:p14="http://schemas.microsoft.com/office/powerpoint/2010/main" val="278379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12</a:t>
            </a:fld>
            <a:endParaRPr lang="zh-CN" altLang="en-US"/>
          </a:p>
        </p:txBody>
      </p:sp>
    </p:spTree>
    <p:extLst>
      <p:ext uri="{BB962C8B-B14F-4D97-AF65-F5344CB8AC3E}">
        <p14:creationId xmlns:p14="http://schemas.microsoft.com/office/powerpoint/2010/main" val="392583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我们用左图的例子来说明，其中左边老鼠</a:t>
            </a:r>
            <a:r>
              <a:rPr lang="en-US" altLang="zh-CN" b="0" i="0" dirty="0">
                <a:solidFill>
                  <a:srgbClr val="333333"/>
                </a:solidFill>
                <a:effectLst/>
                <a:latin typeface="Open Sans" panose="020B0606030504020204" pitchFamily="34" charset="0"/>
              </a:rPr>
              <a:t>S1</a:t>
            </a:r>
            <a:r>
              <a:rPr lang="zh-CN" altLang="en-US" b="0" i="0" dirty="0">
                <a:solidFill>
                  <a:srgbClr val="333333"/>
                </a:solidFill>
                <a:effectLst/>
                <a:latin typeface="Open Sans" panose="020B0606030504020204" pitchFamily="34" charset="0"/>
              </a:rPr>
              <a:t>想要达到它的目标奶酪</a:t>
            </a:r>
            <a:r>
              <a:rPr lang="en-US" altLang="zh-CN" b="0" i="0" dirty="0">
                <a:solidFill>
                  <a:srgbClr val="333333"/>
                </a:solidFill>
                <a:effectLst/>
                <a:latin typeface="Open Sans" panose="020B0606030504020204" pitchFamily="34" charset="0"/>
              </a:rPr>
              <a:t>G1, </a:t>
            </a:r>
            <a:r>
              <a:rPr lang="zh-CN" altLang="en-US" b="0" i="0" dirty="0">
                <a:solidFill>
                  <a:srgbClr val="333333"/>
                </a:solidFill>
                <a:effectLst/>
                <a:latin typeface="Open Sans" panose="020B0606030504020204" pitchFamily="34" charset="0"/>
              </a:rPr>
              <a:t>右边老鼠</a:t>
            </a:r>
            <a:r>
              <a:rPr lang="en-US" altLang="zh-CN" b="0" i="0" dirty="0">
                <a:solidFill>
                  <a:srgbClr val="333333"/>
                </a:solidFill>
                <a:effectLst/>
                <a:latin typeface="Open Sans" panose="020B0606030504020204" pitchFamily="34" charset="0"/>
              </a:rPr>
              <a:t>S2</a:t>
            </a:r>
            <a:r>
              <a:rPr lang="zh-CN" altLang="en-US" b="0" i="0" dirty="0">
                <a:solidFill>
                  <a:srgbClr val="333333"/>
                </a:solidFill>
                <a:effectLst/>
                <a:latin typeface="Open Sans" panose="020B0606030504020204" pitchFamily="34" charset="0"/>
              </a:rPr>
              <a:t>想到到达目标奶酪</a:t>
            </a:r>
            <a:r>
              <a:rPr lang="en-US" altLang="zh-CN" b="0" i="0" dirty="0">
                <a:solidFill>
                  <a:srgbClr val="333333"/>
                </a:solidFill>
                <a:effectLst/>
                <a:latin typeface="Open Sans" panose="020B0606030504020204" pitchFamily="34" charset="0"/>
              </a:rPr>
              <a:t>G2</a:t>
            </a:r>
            <a:r>
              <a:rPr lang="zh-CN" altLang="en-US" b="0" i="0" dirty="0">
                <a:solidFill>
                  <a:srgbClr val="333333"/>
                </a:solidFill>
                <a:effectLst/>
                <a:latin typeface="Open Sans" panose="020B0606030504020204" pitchFamily="34" charset="0"/>
              </a:rPr>
              <a:t>。相应的</a:t>
            </a:r>
            <a:r>
              <a:rPr lang="en-US" altLang="zh-CN" b="0" i="0" dirty="0">
                <a:solidFill>
                  <a:srgbClr val="333333"/>
                </a:solidFill>
                <a:effectLst/>
                <a:latin typeface="Open Sans" panose="020B0606030504020204" pitchFamily="34" charset="0"/>
              </a:rPr>
              <a:t>CT</a:t>
            </a:r>
            <a:r>
              <a:rPr lang="zh-CN" altLang="en-US" b="0" i="0" dirty="0">
                <a:solidFill>
                  <a:srgbClr val="333333"/>
                </a:solidFill>
                <a:effectLst/>
                <a:latin typeface="Open Sans" panose="020B0606030504020204" pitchFamily="34" charset="0"/>
              </a:rPr>
              <a:t>如中图所示。根节点的约束集合为空。低层现在为每个智能体返回一个最优路径（算法</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的第</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行），对于</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是</a:t>
            </a:r>
            <a:r>
              <a:rPr lang="en-US" altLang="zh-CN" b="0" i="0" dirty="0">
                <a:solidFill>
                  <a:srgbClr val="333333"/>
                </a:solidFill>
                <a:effectLst/>
                <a:latin typeface="Open Sans" panose="020B0606030504020204" pitchFamily="34" charset="0"/>
              </a:rPr>
              <a:t>&lt; S1, A1, C, G1 &gt;</a:t>
            </a:r>
            <a:r>
              <a:rPr lang="zh-CN" altLang="en-US" b="0" i="0" dirty="0">
                <a:solidFill>
                  <a:srgbClr val="333333"/>
                </a:solidFill>
                <a:effectLst/>
                <a:latin typeface="Open Sans" panose="020B0606030504020204" pitchFamily="34" charset="0"/>
              </a:rPr>
              <a:t>，对于</a:t>
            </a:r>
            <a:r>
              <a:rPr lang="en-US" altLang="zh-CN" b="0" i="0" dirty="0">
                <a:solidFill>
                  <a:srgbClr val="333333"/>
                </a:solidFill>
                <a:effectLst/>
                <a:latin typeface="Open Sans" panose="020B0606030504020204" pitchFamily="34" charset="0"/>
              </a:rPr>
              <a:t>a2</a:t>
            </a:r>
            <a:r>
              <a:rPr lang="zh-CN" altLang="en-US" b="0" i="0" dirty="0">
                <a:solidFill>
                  <a:srgbClr val="333333"/>
                </a:solidFill>
                <a:effectLst/>
                <a:latin typeface="Open Sans" panose="020B0606030504020204" pitchFamily="34" charset="0"/>
              </a:rPr>
              <a:t>是</a:t>
            </a:r>
            <a:r>
              <a:rPr lang="en-US" altLang="zh-CN" b="0" i="0" dirty="0">
                <a:solidFill>
                  <a:srgbClr val="333333"/>
                </a:solidFill>
                <a:effectLst/>
                <a:latin typeface="Open Sans" panose="020B0606030504020204" pitchFamily="34" charset="0"/>
              </a:rPr>
              <a:t>&lt; S2, B1, C, G2 &gt;</a:t>
            </a:r>
            <a:r>
              <a:rPr lang="zh-CN" altLang="en-US" b="0" i="0" dirty="0">
                <a:solidFill>
                  <a:srgbClr val="333333"/>
                </a:solidFill>
                <a:effectLst/>
                <a:latin typeface="Open Sans" panose="020B0606030504020204" pitchFamily="34" charset="0"/>
              </a:rPr>
              <a:t>。因此，这个节点的总代价是</a:t>
            </a:r>
            <a:r>
              <a:rPr lang="en-US" altLang="zh-CN" b="0" i="0" dirty="0">
                <a:solidFill>
                  <a:srgbClr val="333333"/>
                </a:solidFill>
                <a:effectLst/>
                <a:latin typeface="Open Sans" panose="020B0606030504020204" pitchFamily="34" charset="0"/>
              </a:rPr>
              <a:t>6</a:t>
            </a:r>
            <a:r>
              <a:rPr lang="zh-CN" altLang="en-US" b="0" i="0" dirty="0">
                <a:solidFill>
                  <a:srgbClr val="333333"/>
                </a:solidFill>
                <a:effectLst/>
                <a:latin typeface="Open Sans" panose="020B0606030504020204" pitchFamily="34" charset="0"/>
              </a:rPr>
              <a:t>。所有这些信息都保存在这个节点中。根节点然后被插入到</a:t>
            </a:r>
            <a:r>
              <a:rPr lang="en-US" altLang="zh-CN" b="0" i="0" dirty="0">
                <a:solidFill>
                  <a:srgbClr val="333333"/>
                </a:solidFill>
                <a:effectLst/>
                <a:latin typeface="Open Sans" panose="020B0606030504020204" pitchFamily="34" charset="0"/>
              </a:rPr>
              <a:t>OPEN</a:t>
            </a:r>
            <a:r>
              <a:rPr lang="zh-CN" altLang="en-US" b="0" i="0" dirty="0">
                <a:solidFill>
                  <a:srgbClr val="333333"/>
                </a:solidFill>
                <a:effectLst/>
                <a:latin typeface="Open Sans" panose="020B0606030504020204" pitchFamily="34" charset="0"/>
              </a:rPr>
              <a:t>列表中，并将被下一个扩展。</a:t>
            </a:r>
            <a:endParaRPr lang="en-US" altLang="zh-CN" b="0" i="0" dirty="0">
              <a:solidFill>
                <a:srgbClr val="333333"/>
              </a:solidFill>
              <a:effectLst/>
              <a:latin typeface="Open Sans" panose="020B0606030504020204" pitchFamily="34" charset="0"/>
            </a:endParaRPr>
          </a:p>
          <a:p>
            <a:endParaRPr lang="en-US" altLang="zh-CN" b="0"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当检查两个智能体的路径是否冲突时（第</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行），发现了一个冲突，当两个智能体在时间步</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到达顶点</a:t>
            </a:r>
            <a:r>
              <a:rPr lang="en-US" altLang="zh-CN" b="0" i="0" dirty="0">
                <a:solidFill>
                  <a:srgbClr val="333333"/>
                </a:solidFill>
                <a:effectLst/>
                <a:latin typeface="Open Sans" panose="020B0606030504020204" pitchFamily="34" charset="0"/>
              </a:rPr>
              <a:t>C</a:t>
            </a:r>
            <a:r>
              <a:rPr lang="zh-CN" altLang="en-US" b="0" i="0" dirty="0">
                <a:solidFill>
                  <a:srgbClr val="333333"/>
                </a:solidFill>
                <a:effectLst/>
                <a:latin typeface="Open Sans" panose="020B0606030504020204" pitchFamily="34" charset="0"/>
              </a:rPr>
              <a:t>时。这产生了冲突</a:t>
            </a:r>
            <a:r>
              <a:rPr lang="en-US" altLang="zh-CN" b="0" i="0" dirty="0">
                <a:solidFill>
                  <a:srgbClr val="333333"/>
                </a:solidFill>
                <a:effectLst/>
                <a:latin typeface="Open Sans" panose="020B0606030504020204" pitchFamily="34" charset="0"/>
              </a:rPr>
              <a:t>(a1, a2, C, 2)</a:t>
            </a:r>
            <a:r>
              <a:rPr lang="zh-CN" altLang="en-US" b="0" i="0" dirty="0">
                <a:solidFill>
                  <a:srgbClr val="333333"/>
                </a:solidFill>
                <a:effectLst/>
                <a:latin typeface="Open Sans" panose="020B0606030504020204" pitchFamily="34" charset="0"/>
              </a:rPr>
              <a:t>。因此，根节点被声明为非目标节点，并生成两个子节点来解决冲突（第</a:t>
            </a:r>
            <a:r>
              <a:rPr lang="en-US" altLang="zh-CN" b="0" i="0" dirty="0">
                <a:solidFill>
                  <a:srgbClr val="333333"/>
                </a:solidFill>
                <a:effectLst/>
                <a:latin typeface="Open Sans" panose="020B0606030504020204" pitchFamily="34" charset="0"/>
              </a:rPr>
              <a:t>11</a:t>
            </a:r>
            <a:r>
              <a:rPr lang="zh-CN" altLang="en-US" b="0" i="0" dirty="0">
                <a:solidFill>
                  <a:srgbClr val="333333"/>
                </a:solidFill>
                <a:effectLst/>
                <a:latin typeface="Open Sans" panose="020B0606030504020204" pitchFamily="34" charset="0"/>
              </a:rPr>
              <a:t>行）。我们从直观上看为了解决冲突，要么是左边这只老鼠发扬谦让的传统美德，等待右边老鼠先过去；要么是右边这只老鼠发挥骑士风度，让左边这只老鼠先通过。这就对应两种情况。左边老鼠谦让的话，就是左子节点添加了约束</a:t>
            </a:r>
            <a:r>
              <a:rPr lang="en-US" altLang="zh-CN" b="0" i="0" dirty="0">
                <a:solidFill>
                  <a:srgbClr val="333333"/>
                </a:solidFill>
                <a:effectLst/>
                <a:latin typeface="Open Sans" panose="020B0606030504020204" pitchFamily="34" charset="0"/>
              </a:rPr>
              <a:t>(a1, C, 2)</a:t>
            </a:r>
            <a:r>
              <a:rPr lang="zh-CN" altLang="en-US" b="0" i="0" dirty="0">
                <a:solidFill>
                  <a:srgbClr val="333333"/>
                </a:solidFill>
                <a:effectLst/>
                <a:latin typeface="Open Sans" panose="020B0606030504020204" pitchFamily="34" charset="0"/>
              </a:rPr>
              <a:t>；右边老鼠发扬风格的话，就是右子节点添加了约束</a:t>
            </a:r>
            <a:r>
              <a:rPr lang="en-US" altLang="zh-CN" b="0" i="0" dirty="0">
                <a:solidFill>
                  <a:srgbClr val="333333"/>
                </a:solidFill>
                <a:effectLst/>
                <a:latin typeface="Open Sans" panose="020B0606030504020204" pitchFamily="34" charset="0"/>
              </a:rPr>
              <a:t>(a2, C, 2)</a:t>
            </a:r>
            <a:r>
              <a:rPr lang="zh-CN" altLang="en-US" b="0" i="0" dirty="0">
                <a:solidFill>
                  <a:srgbClr val="333333"/>
                </a:solidFill>
                <a:effectLst/>
                <a:latin typeface="Open Sans" panose="020B0606030504020204" pitchFamily="34" charset="0"/>
              </a:rPr>
              <a:t>；我们就把这两种情况都考虑进去了。现在调用低层搜索（第</a:t>
            </a:r>
            <a:r>
              <a:rPr lang="en-US" altLang="zh-CN" b="0" i="0" dirty="0">
                <a:solidFill>
                  <a:srgbClr val="333333"/>
                </a:solidFill>
                <a:effectLst/>
                <a:latin typeface="Open Sans" panose="020B0606030504020204" pitchFamily="34" charset="0"/>
              </a:rPr>
              <a:t>15</a:t>
            </a:r>
            <a:r>
              <a:rPr lang="zh-CN" altLang="en-US" b="0" i="0" dirty="0">
                <a:solidFill>
                  <a:srgbClr val="333333"/>
                </a:solidFill>
                <a:effectLst/>
                <a:latin typeface="Open Sans" panose="020B0606030504020204" pitchFamily="34" charset="0"/>
              </a:rPr>
              <a:t>行），找到一个满足新约束的最优路径。对于左子节点，</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必须等待一步，要么在</a:t>
            </a:r>
            <a:r>
              <a:rPr lang="en-US" altLang="zh-CN" b="0" i="0" dirty="0">
                <a:solidFill>
                  <a:srgbClr val="333333"/>
                </a:solidFill>
                <a:effectLst/>
                <a:latin typeface="Open Sans" panose="020B0606030504020204" pitchFamily="34" charset="0"/>
              </a:rPr>
              <a:t>S1</a:t>
            </a:r>
            <a:r>
              <a:rPr lang="zh-CN" altLang="en-US" b="0" i="0" dirty="0">
                <a:solidFill>
                  <a:srgbClr val="333333"/>
                </a:solidFill>
                <a:effectLst/>
                <a:latin typeface="Open Sans" panose="020B0606030504020204" pitchFamily="34" charset="0"/>
              </a:rPr>
              <a:t>（或</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），路径</a:t>
            </a:r>
            <a:r>
              <a:rPr lang="en-US" altLang="zh-CN" b="0" i="0" dirty="0">
                <a:solidFill>
                  <a:srgbClr val="333333"/>
                </a:solidFill>
                <a:effectLst/>
                <a:latin typeface="Open Sans" panose="020B0606030504020204" pitchFamily="34" charset="0"/>
              </a:rPr>
              <a:t>&lt; S1, A1, A1, C, G1 &gt;</a:t>
            </a:r>
            <a:r>
              <a:rPr lang="zh-CN" altLang="en-US" b="0" i="0" dirty="0">
                <a:solidFill>
                  <a:srgbClr val="333333"/>
                </a:solidFill>
                <a:effectLst/>
                <a:latin typeface="Open Sans" panose="020B0606030504020204" pitchFamily="34" charset="0"/>
              </a:rPr>
              <a:t>被返回给</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a2</a:t>
            </a:r>
            <a:r>
              <a:rPr lang="zh-CN" altLang="en-US" b="0" i="0" dirty="0">
                <a:solidFill>
                  <a:srgbClr val="333333"/>
                </a:solidFill>
                <a:effectLst/>
                <a:latin typeface="Open Sans" panose="020B0606030504020204" pitchFamily="34" charset="0"/>
              </a:rPr>
              <a:t>的路径</a:t>
            </a:r>
            <a:r>
              <a:rPr lang="en-US" altLang="zh-CN" b="0" i="0" dirty="0">
                <a:solidFill>
                  <a:srgbClr val="333333"/>
                </a:solidFill>
                <a:effectLst/>
                <a:latin typeface="Open Sans" panose="020B0606030504020204" pitchFamily="34" charset="0"/>
              </a:rPr>
              <a:t>&lt; S2, B1, C, G2 &gt;</a:t>
            </a:r>
            <a:r>
              <a:rPr lang="zh-CN" altLang="en-US" b="0" i="0" dirty="0">
                <a:solidFill>
                  <a:srgbClr val="333333"/>
                </a:solidFill>
                <a:effectLst/>
                <a:latin typeface="Open Sans" panose="020B0606030504020204" pitchFamily="34" charset="0"/>
              </a:rPr>
              <a:t>对于左子节点保持不变。左子节点的总代价现在是</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=4+3</a:t>
            </a:r>
            <a:r>
              <a:rPr lang="zh-CN" altLang="en-US" b="0" i="0" dirty="0">
                <a:solidFill>
                  <a:srgbClr val="333333"/>
                </a:solidFill>
                <a:effectLst/>
                <a:latin typeface="Open Sans" panose="020B0606030504020204" pitchFamily="34" charset="0"/>
              </a:rPr>
              <a:t>）。以类似的方式，生成右子节点，也是代价</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。两个子节点都被加入到</a:t>
            </a:r>
            <a:r>
              <a:rPr lang="en-US" altLang="zh-CN" b="0" i="0" dirty="0">
                <a:solidFill>
                  <a:srgbClr val="333333"/>
                </a:solidFill>
                <a:effectLst/>
                <a:latin typeface="Open Sans" panose="020B0606030504020204" pitchFamily="34" charset="0"/>
              </a:rPr>
              <a:t>OPEN</a:t>
            </a:r>
            <a:r>
              <a:rPr lang="zh-CN" altLang="en-US" b="0" i="0" dirty="0">
                <a:solidFill>
                  <a:srgbClr val="333333"/>
                </a:solidFill>
                <a:effectLst/>
                <a:latin typeface="Open Sans" panose="020B0606030504020204" pitchFamily="34" charset="0"/>
              </a:rPr>
              <a:t>中（第</a:t>
            </a:r>
            <a:r>
              <a:rPr lang="en-US" altLang="zh-CN" b="0" i="0" dirty="0">
                <a:solidFill>
                  <a:srgbClr val="333333"/>
                </a:solidFill>
                <a:effectLst/>
                <a:latin typeface="Open Sans" panose="020B0606030504020204" pitchFamily="34" charset="0"/>
              </a:rPr>
              <a:t>17</a:t>
            </a:r>
            <a:r>
              <a:rPr lang="zh-CN" altLang="en-US" b="0" i="0" dirty="0">
                <a:solidFill>
                  <a:srgbClr val="333333"/>
                </a:solidFill>
                <a:effectLst/>
                <a:latin typeface="Open Sans" panose="020B0606030504020204" pitchFamily="34" charset="0"/>
              </a:rPr>
              <a:t>行）。在最后一步，左子节点被选择扩展，并检查路径是否冲突。由于没有冲突，左子节点被声明为目标节点（第</a:t>
            </a:r>
            <a:r>
              <a:rPr lang="en-US" altLang="zh-CN" b="0" i="0" dirty="0">
                <a:solidFill>
                  <a:srgbClr val="333333"/>
                </a:solidFill>
                <a:effectLst/>
                <a:latin typeface="Open Sans" panose="020B0606030504020204" pitchFamily="34" charset="0"/>
              </a:rPr>
              <a:t>9</a:t>
            </a:r>
            <a:r>
              <a:rPr lang="zh-CN" altLang="en-US" b="0" i="0" dirty="0">
                <a:solidFill>
                  <a:srgbClr val="333333"/>
                </a:solidFill>
                <a:effectLst/>
                <a:latin typeface="Open Sans" panose="020B0606030504020204" pitchFamily="34" charset="0"/>
              </a:rPr>
              <a:t>行），并返回它的解决方案作为最优解。</a:t>
            </a:r>
            <a:endParaRPr lang="en-US" altLang="zh-CN" b="0" i="0" dirty="0">
              <a:solidFill>
                <a:srgbClr val="333333"/>
              </a:solidFill>
              <a:effectLst/>
              <a:latin typeface="Open Sans" panose="020B0606030504020204" pitchFamily="34" charset="0"/>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13</a:t>
            </a:fld>
            <a:endParaRPr lang="zh-CN" altLang="en-US"/>
          </a:p>
        </p:txBody>
      </p:sp>
    </p:spTree>
    <p:extLst>
      <p:ext uri="{BB962C8B-B14F-4D97-AF65-F5344CB8AC3E}">
        <p14:creationId xmlns:p14="http://schemas.microsoft.com/office/powerpoint/2010/main" val="67027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D75C2-2BBF-4E06-A837-5C1BBC4C47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932858-0A2D-4C07-A0E0-4C12B99E2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A563AC-309F-4643-B46A-89D2887C02E4}"/>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6FDC1D10-EC74-41D3-8155-68C8692378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3CAE54-D475-4F2E-8EC7-F98A71D20CC2}"/>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27913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F8090-AE4F-4304-BDD3-70FE675204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EF2A78-61DA-4198-B630-31DF2F74A1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00B2AA-DDC1-4F70-9B7F-67885CC1FE86}"/>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2644966D-7DB0-4389-9F82-20249AA64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9A6D5-DDBC-4377-A177-68DD40D49BB0}"/>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67151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4AC825-977B-4346-B7A2-19163630F1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F8E047-C16F-4B55-851A-2FF6DE7D3E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943F30-3C0F-4654-B1EB-7A48DED92489}"/>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A1008B6F-E103-444D-B937-BFD1DFBE27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590AEE-F3CA-4802-A4AE-952ACFE70823}"/>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402537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40A4A-8D72-4259-91B4-33E94EB1A8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3E9E2E-4199-4672-ABE1-CE2C56C1A7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075365-D045-4A3C-9C75-B97F70D4A53E}"/>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8BCEA26C-B829-4FBF-85E5-B3F9DA7AEC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32442F-5670-442C-915B-95AD0EB67114}"/>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181706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454D-93CD-44B3-A943-6F22B019E6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BA0373-B86F-47B6-BCEB-21F0DAFDC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F06874-8B69-404C-807E-D09815FF2414}"/>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97CF4EBF-525B-421A-87DA-B2F56EE151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C770EC-14E1-4F9C-94D2-25857E208BA0}"/>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75840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4CA4A-75FA-49F6-A41B-BC558002D1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EFD56A-D572-412E-B21F-AB6042FBB8C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AA20A3-E7A0-428A-9C39-687AB065CA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2AEDCB-852E-4FCE-AD9B-B1A6FD972DAA}"/>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6" name="页脚占位符 5">
            <a:extLst>
              <a:ext uri="{FF2B5EF4-FFF2-40B4-BE49-F238E27FC236}">
                <a16:creationId xmlns:a16="http://schemas.microsoft.com/office/drawing/2014/main" id="{8DB9F599-26CC-42FE-80C2-E7455EAB67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6405D9-504A-4E9E-AA90-5FC3C0E801BA}"/>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268046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9F23A-3098-4921-864B-7CD4E100F0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46C67B-83BA-4725-ABA7-01181B5DD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EF1E42-E1AB-4053-8B10-4D8CD8C689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418337-92B0-4861-B87F-1639D371A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EF9A7D-B3E5-4C4A-94A5-E8A2CFAF28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622D6B-52F0-4BDB-AE38-9B9388744919}"/>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8" name="页脚占位符 7">
            <a:extLst>
              <a:ext uri="{FF2B5EF4-FFF2-40B4-BE49-F238E27FC236}">
                <a16:creationId xmlns:a16="http://schemas.microsoft.com/office/drawing/2014/main" id="{9610DA5A-DAC1-485C-B185-B37D43F6E2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72EE59-6B41-41C1-A835-202006F3AC5C}"/>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7821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10DD4-9BF3-4D5B-A0F7-AE30CD5CFA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3292CF-99CD-415C-90F2-2CFF8CD693A8}"/>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4" name="页脚占位符 3">
            <a:extLst>
              <a:ext uri="{FF2B5EF4-FFF2-40B4-BE49-F238E27FC236}">
                <a16:creationId xmlns:a16="http://schemas.microsoft.com/office/drawing/2014/main" id="{F9B616BC-C57C-4A44-A7F1-9323EFAB71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FD91D3-8692-412C-B791-ADBFC74B6467}"/>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87191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05DAC2-8749-4000-962B-7B549509FF42}"/>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3" name="页脚占位符 2">
            <a:extLst>
              <a:ext uri="{FF2B5EF4-FFF2-40B4-BE49-F238E27FC236}">
                <a16:creationId xmlns:a16="http://schemas.microsoft.com/office/drawing/2014/main" id="{364790B6-F3CE-4440-8780-572936028B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C72D59-05C7-4485-A569-AB3280763231}"/>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194350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15B2B-14F7-4174-B1DF-09D804EDD8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8256DC-AF51-482A-9347-FE6F6C5D3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DACD41-E113-46A4-A976-44EDDBD35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1CACBD-8848-46BE-AF24-64C21BD4C6B9}"/>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6" name="页脚占位符 5">
            <a:extLst>
              <a:ext uri="{FF2B5EF4-FFF2-40B4-BE49-F238E27FC236}">
                <a16:creationId xmlns:a16="http://schemas.microsoft.com/office/drawing/2014/main" id="{C275FFF4-FF7B-4BAF-8E24-D674D962D7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A0FB01-CB6B-4C59-9148-C61F2794F6CC}"/>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200018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25528-2A58-448C-99A8-4BE57EEEE1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EBB667-B0C9-4847-A844-6FE2A9529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9450C6-8A5D-44D6-916F-08DBA65A0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8C4E96-0166-4CFF-8A50-F1D914E57999}"/>
              </a:ext>
            </a:extLst>
          </p:cNvPr>
          <p:cNvSpPr>
            <a:spLocks noGrp="1"/>
          </p:cNvSpPr>
          <p:nvPr>
            <p:ph type="dt" sz="half" idx="10"/>
          </p:nvPr>
        </p:nvSpPr>
        <p:spPr/>
        <p:txBody>
          <a:bodyPr/>
          <a:lstStyle/>
          <a:p>
            <a:fld id="{2D8FB3AA-4DD9-41F8-ACA7-529CA5B761B9}" type="datetimeFigureOut">
              <a:rPr lang="zh-CN" altLang="en-US" smtClean="0"/>
              <a:t>2023/8/23</a:t>
            </a:fld>
            <a:endParaRPr lang="zh-CN" altLang="en-US"/>
          </a:p>
        </p:txBody>
      </p:sp>
      <p:sp>
        <p:nvSpPr>
          <p:cNvPr id="6" name="页脚占位符 5">
            <a:extLst>
              <a:ext uri="{FF2B5EF4-FFF2-40B4-BE49-F238E27FC236}">
                <a16:creationId xmlns:a16="http://schemas.microsoft.com/office/drawing/2014/main" id="{1B984DAF-E895-4100-89AF-35CDC3C967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35B3D3-2FE2-4A50-9478-EF855D4A7D70}"/>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7141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B3F093-E70F-4E94-8718-D1E0A1619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A0C5BC-C1F7-4BEE-B922-3DA6DF9B8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36DD79-8C6A-465F-B86B-6807EB738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FB3AA-4DD9-41F8-ACA7-529CA5B761B9}"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E0AB134E-5EB8-46B5-A1F2-17275EFD6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86ADAB-38E4-4E41-B7DB-823836515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233508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7FAC2-A9EA-41EA-9368-AD579046A60D}"/>
              </a:ext>
            </a:extLst>
          </p:cNvPr>
          <p:cNvSpPr>
            <a:spLocks noGrp="1"/>
          </p:cNvSpPr>
          <p:nvPr>
            <p:ph type="ctrTitle"/>
          </p:nvPr>
        </p:nvSpPr>
        <p:spPr>
          <a:xfrm>
            <a:off x="1524000" y="512763"/>
            <a:ext cx="9144000" cy="2387600"/>
          </a:xfrm>
        </p:spPr>
        <p:txBody>
          <a:bodyPr/>
          <a:lstStyle/>
          <a:p>
            <a:r>
              <a:rPr lang="en-US" altLang="zh-CN" dirty="0">
                <a:latin typeface="微软雅黑" panose="020B0503020204020204" pitchFamily="34" charset="-122"/>
                <a:ea typeface="微软雅黑" panose="020B0503020204020204" pitchFamily="34" charset="-122"/>
              </a:rPr>
              <a:t>Conflict-Based Search</a:t>
            </a:r>
            <a:endParaRPr lang="zh-CN" altLang="en-US"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C53E4A99-7A92-4F29-971C-33D53E837513}"/>
              </a:ext>
            </a:extLst>
          </p:cNvPr>
          <p:cNvSpPr>
            <a:spLocks noGrp="1"/>
          </p:cNvSpPr>
          <p:nvPr>
            <p:ph type="subTitle" idx="1"/>
          </p:nvPr>
        </p:nvSpPr>
        <p:spPr>
          <a:xfrm>
            <a:off x="1524000" y="3177495"/>
            <a:ext cx="9144000" cy="1209448"/>
          </a:xfrm>
        </p:spPr>
        <p:txBody>
          <a:bodyPr/>
          <a:lstStyle/>
          <a:p>
            <a:r>
              <a:rPr lang="zh-CN" altLang="en-US" dirty="0">
                <a:latin typeface="微软雅黑" panose="020B0503020204020204" pitchFamily="34" charset="-122"/>
                <a:ea typeface="微软雅黑" panose="020B0503020204020204" pitchFamily="34" charset="-122"/>
              </a:rPr>
              <a:t>求解</a:t>
            </a:r>
            <a:r>
              <a:rPr lang="en-US" altLang="zh-CN" dirty="0">
                <a:latin typeface="微软雅黑" panose="020B0503020204020204" pitchFamily="34" charset="-122"/>
                <a:ea typeface="微软雅黑" panose="020B0503020204020204" pitchFamily="34" charset="-122"/>
              </a:rPr>
              <a:t>Multi-Agent Path Finding</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869EF5E-E946-4FF9-AD10-B64D9D213781}"/>
              </a:ext>
            </a:extLst>
          </p:cNvPr>
          <p:cNvSpPr txBox="1"/>
          <p:nvPr/>
        </p:nvSpPr>
        <p:spPr>
          <a:xfrm>
            <a:off x="1796143" y="4833257"/>
            <a:ext cx="8980714" cy="1710148"/>
          </a:xfrm>
          <a:prstGeom prst="rect">
            <a:avLst/>
          </a:prstGeom>
          <a:noFill/>
        </p:spPr>
        <p:txBody>
          <a:bodyPr wrap="square" rtlCol="0">
            <a:spAutoFit/>
          </a:bodyPr>
          <a:lstStyle/>
          <a:p>
            <a:pPr>
              <a:lnSpc>
                <a:spcPct val="150000"/>
              </a:lnSpc>
            </a:pPr>
            <a:r>
              <a:rPr lang="en-US" altLang="zh-CN" b="0" i="0" dirty="0">
                <a:solidFill>
                  <a:srgbClr val="222222"/>
                </a:solidFill>
                <a:effectLst/>
                <a:latin typeface="Arial" panose="020B0604020202020204" pitchFamily="34" charset="0"/>
              </a:rPr>
              <a:t>Sharon, </a:t>
            </a:r>
            <a:r>
              <a:rPr lang="en-US" altLang="zh-CN" b="0" i="0" dirty="0" err="1">
                <a:solidFill>
                  <a:srgbClr val="222222"/>
                </a:solidFill>
                <a:effectLst/>
                <a:latin typeface="Arial" panose="020B0604020202020204" pitchFamily="34" charset="0"/>
              </a:rPr>
              <a:t>Guni</a:t>
            </a:r>
            <a:r>
              <a:rPr lang="en-US" altLang="zh-CN" b="0" i="0" dirty="0">
                <a:solidFill>
                  <a:srgbClr val="222222"/>
                </a:solidFill>
                <a:effectLst/>
                <a:latin typeface="Arial" panose="020B0604020202020204" pitchFamily="34" charset="0"/>
              </a:rPr>
              <a:t>, Roni Stern, Ariel </a:t>
            </a:r>
            <a:r>
              <a:rPr lang="en-US" altLang="zh-CN" b="0" i="0" dirty="0" err="1">
                <a:solidFill>
                  <a:srgbClr val="222222"/>
                </a:solidFill>
                <a:effectLst/>
                <a:latin typeface="Arial" panose="020B0604020202020204" pitchFamily="34" charset="0"/>
              </a:rPr>
              <a:t>Felner</a:t>
            </a:r>
            <a:r>
              <a:rPr lang="en-US" altLang="zh-CN" b="0" i="0" dirty="0">
                <a:solidFill>
                  <a:srgbClr val="222222"/>
                </a:solidFill>
                <a:effectLst/>
                <a:latin typeface="Arial" panose="020B0604020202020204" pitchFamily="34" charset="0"/>
              </a:rPr>
              <a:t>, and Nathan Sturtevant. "Conflict-based search for optimal multi-agent path finding." In </a:t>
            </a:r>
            <a:r>
              <a:rPr lang="en-US" altLang="zh-CN" b="0" i="1" dirty="0">
                <a:solidFill>
                  <a:srgbClr val="222222"/>
                </a:solidFill>
                <a:effectLst/>
                <a:latin typeface="Arial" panose="020B0604020202020204" pitchFamily="34" charset="0"/>
              </a:rPr>
              <a:t>2012 AAAI Workshop</a:t>
            </a:r>
            <a:r>
              <a:rPr lang="en-US" altLang="zh-CN" b="0" i="0" dirty="0">
                <a:solidFill>
                  <a:srgbClr val="222222"/>
                </a:solidFill>
                <a:effectLst/>
                <a:latin typeface="Arial" panose="020B0604020202020204" pitchFamily="34" charset="0"/>
              </a:rPr>
              <a:t>. 2012.</a:t>
            </a:r>
          </a:p>
          <a:p>
            <a:pPr>
              <a:lnSpc>
                <a:spcPct val="150000"/>
              </a:lnSpc>
            </a:pPr>
            <a:r>
              <a:rPr lang="en-US" altLang="zh-CN" b="0" i="0" dirty="0">
                <a:solidFill>
                  <a:srgbClr val="222222"/>
                </a:solidFill>
                <a:effectLst/>
                <a:latin typeface="Arial" panose="020B0604020202020204" pitchFamily="34" charset="0"/>
              </a:rPr>
              <a:t>Sharon, </a:t>
            </a:r>
            <a:r>
              <a:rPr lang="en-US" altLang="zh-CN" b="0" i="0" dirty="0" err="1">
                <a:solidFill>
                  <a:srgbClr val="222222"/>
                </a:solidFill>
                <a:effectLst/>
                <a:latin typeface="Arial" panose="020B0604020202020204" pitchFamily="34" charset="0"/>
              </a:rPr>
              <a:t>Guni</a:t>
            </a:r>
            <a:r>
              <a:rPr lang="en-US" altLang="zh-CN" b="0" i="0" dirty="0">
                <a:solidFill>
                  <a:srgbClr val="222222"/>
                </a:solidFill>
                <a:effectLst/>
                <a:latin typeface="Arial" panose="020B0604020202020204" pitchFamily="34" charset="0"/>
              </a:rPr>
              <a:t>, Roni Stern, Ariel </a:t>
            </a:r>
            <a:r>
              <a:rPr lang="en-US" altLang="zh-CN" b="0" i="0" dirty="0" err="1">
                <a:solidFill>
                  <a:srgbClr val="222222"/>
                </a:solidFill>
                <a:effectLst/>
                <a:latin typeface="Arial" panose="020B0604020202020204" pitchFamily="34" charset="0"/>
              </a:rPr>
              <a:t>Felner</a:t>
            </a:r>
            <a:r>
              <a:rPr lang="en-US" altLang="zh-CN" b="0" i="0" dirty="0">
                <a:solidFill>
                  <a:srgbClr val="222222"/>
                </a:solidFill>
                <a:effectLst/>
                <a:latin typeface="Arial" panose="020B0604020202020204" pitchFamily="34" charset="0"/>
              </a:rPr>
              <a:t>, and Nathan R. Sturtevant. "Conflict-based search for optimal multi-agent pathfinding." </a:t>
            </a:r>
            <a:r>
              <a:rPr lang="en-US" altLang="zh-CN" b="0" i="1" dirty="0">
                <a:solidFill>
                  <a:srgbClr val="222222"/>
                </a:solidFill>
                <a:effectLst/>
                <a:latin typeface="Arial" panose="020B0604020202020204" pitchFamily="34" charset="0"/>
              </a:rPr>
              <a:t>Artificial Intelligence</a:t>
            </a:r>
            <a:r>
              <a:rPr lang="en-US" altLang="zh-CN" b="0" i="0" dirty="0">
                <a:solidFill>
                  <a:srgbClr val="222222"/>
                </a:solidFill>
                <a:effectLst/>
                <a:latin typeface="Arial" panose="020B0604020202020204" pitchFamily="34" charset="0"/>
              </a:rPr>
              <a:t> 219 (2015): 40-66.</a:t>
            </a:r>
            <a:endParaRPr lang="zh-CN" altLang="en-US" dirty="0"/>
          </a:p>
        </p:txBody>
      </p:sp>
    </p:spTree>
    <p:extLst>
      <p:ext uri="{BB962C8B-B14F-4D97-AF65-F5344CB8AC3E}">
        <p14:creationId xmlns:p14="http://schemas.microsoft.com/office/powerpoint/2010/main" val="322698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622F3-2F18-41B8-8284-09A6A84494B8}"/>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解决冲突</a:t>
            </a:r>
          </a:p>
        </p:txBody>
      </p:sp>
      <p:sp>
        <p:nvSpPr>
          <p:cNvPr id="3" name="内容占位符 2">
            <a:extLst>
              <a:ext uri="{FF2B5EF4-FFF2-40B4-BE49-F238E27FC236}">
                <a16:creationId xmlns:a16="http://schemas.microsoft.com/office/drawing/2014/main" id="{4B38E485-4B03-41F1-86D8-10441172B727}"/>
              </a:ext>
            </a:extLst>
          </p:cNvPr>
          <p:cNvSpPr>
            <a:spLocks noGrp="1"/>
          </p:cNvSpPr>
          <p:nvPr>
            <p:ph idx="1"/>
          </p:nvPr>
        </p:nvSpPr>
        <p:spPr/>
        <p:txBody>
          <a:bodyPr>
            <a:normAutofit/>
          </a:bodyPr>
          <a:lstStyle/>
          <a:p>
            <a:pPr>
              <a:lnSpc>
                <a:spcPct val="150000"/>
              </a:lnSpc>
            </a:pPr>
            <a:r>
              <a:rPr lang="zh-CN" altLang="en-US" dirty="0"/>
              <a:t>给定一个非目标</a:t>
            </a:r>
            <a:r>
              <a:rPr lang="en-US" altLang="zh-CN" dirty="0"/>
              <a:t>CT</a:t>
            </a:r>
            <a:r>
              <a:rPr lang="zh-CN" altLang="en-US" dirty="0"/>
              <a:t>节点</a:t>
            </a:r>
            <a:r>
              <a:rPr lang="en-US" altLang="zh-CN" dirty="0"/>
              <a:t>N</a:t>
            </a:r>
            <a:r>
              <a:rPr lang="zh-CN" altLang="en-US" dirty="0"/>
              <a:t>，其解</a:t>
            </a:r>
            <a:r>
              <a:rPr lang="en-US" altLang="zh-CN" dirty="0" err="1"/>
              <a:t>N.solution</a:t>
            </a:r>
            <a:r>
              <a:rPr lang="zh-CN" altLang="en-US" dirty="0"/>
              <a:t>包含一个冲突</a:t>
            </a:r>
            <a:r>
              <a:rPr lang="en-US" altLang="zh-CN" dirty="0"/>
              <a:t>Cn = (ai, </a:t>
            </a:r>
            <a:r>
              <a:rPr lang="en-US" altLang="zh-CN" dirty="0" err="1"/>
              <a:t>aj</a:t>
            </a:r>
            <a:r>
              <a:rPr lang="en-US" altLang="zh-CN" dirty="0"/>
              <a:t> , v, t)</a:t>
            </a:r>
            <a:r>
              <a:rPr lang="zh-CN" altLang="en-US" dirty="0"/>
              <a:t>。因此，至少有一个约束（</a:t>
            </a:r>
            <a:r>
              <a:rPr lang="en-US" altLang="zh-CN" dirty="0"/>
              <a:t>ai, v, t</a:t>
            </a:r>
            <a:r>
              <a:rPr lang="zh-CN" altLang="en-US" dirty="0"/>
              <a:t>）或（</a:t>
            </a:r>
            <a:r>
              <a:rPr lang="en-US" altLang="zh-CN" dirty="0" err="1"/>
              <a:t>aj</a:t>
            </a:r>
            <a:r>
              <a:rPr lang="en-US" altLang="zh-CN" dirty="0"/>
              <a:t> , v, t</a:t>
            </a:r>
            <a:r>
              <a:rPr lang="zh-CN" altLang="en-US" dirty="0"/>
              <a:t>）必须添加到</a:t>
            </a:r>
            <a:r>
              <a:rPr lang="en-US" altLang="zh-CN" dirty="0" err="1"/>
              <a:t>N.constraints</a:t>
            </a:r>
            <a:r>
              <a:rPr lang="zh-CN" altLang="en-US" dirty="0"/>
              <a:t>中的约束集合中。</a:t>
            </a:r>
            <a:endParaRPr lang="en-US" altLang="zh-CN" dirty="0"/>
          </a:p>
          <a:p>
            <a:pPr>
              <a:lnSpc>
                <a:spcPct val="150000"/>
              </a:lnSpc>
            </a:pPr>
            <a:r>
              <a:rPr lang="zh-CN" altLang="en-US" dirty="0"/>
              <a:t>为了保证最优性，两种可能性都要检查，</a:t>
            </a:r>
            <a:r>
              <a:rPr lang="en-US" altLang="zh-CN" dirty="0"/>
              <a:t>N</a:t>
            </a:r>
            <a:r>
              <a:rPr lang="zh-CN" altLang="en-US" dirty="0"/>
              <a:t>被分割成两个子节点。两个子节点都继承了</a:t>
            </a:r>
            <a:r>
              <a:rPr lang="en-US" altLang="zh-CN" dirty="0"/>
              <a:t>N</a:t>
            </a:r>
            <a:r>
              <a:rPr lang="zh-CN" altLang="en-US" dirty="0"/>
              <a:t>的约束集合。左子节点通过添加约束（</a:t>
            </a:r>
            <a:r>
              <a:rPr lang="en-US" altLang="zh-CN" dirty="0"/>
              <a:t>ai, v, t</a:t>
            </a:r>
            <a:r>
              <a:rPr lang="zh-CN" altLang="en-US" dirty="0"/>
              <a:t>）来解决冲突，右子节点添加约束（</a:t>
            </a:r>
            <a:r>
              <a:rPr lang="en-US" altLang="zh-CN" dirty="0" err="1"/>
              <a:t>aj</a:t>
            </a:r>
            <a:r>
              <a:rPr lang="en-US" altLang="zh-CN" dirty="0"/>
              <a:t> , v, t</a:t>
            </a:r>
            <a:r>
              <a:rPr lang="zh-CN" altLang="en-US" dirty="0"/>
              <a:t>）。</a:t>
            </a:r>
          </a:p>
        </p:txBody>
      </p:sp>
    </p:spTree>
    <p:extLst>
      <p:ext uri="{BB962C8B-B14F-4D97-AF65-F5344CB8AC3E}">
        <p14:creationId xmlns:p14="http://schemas.microsoft.com/office/powerpoint/2010/main" val="224626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EF460-4034-42B1-9384-7F73955804F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High-level of CBS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3BB2853E-3391-43D1-9567-85F047BB66D5}"/>
              </a:ext>
            </a:extLst>
          </p:cNvPr>
          <p:cNvSpPr>
            <a:spLocks noGrp="1"/>
          </p:cNvSpPr>
          <p:nvPr>
            <p:ph idx="1"/>
          </p:nvPr>
        </p:nvSpPr>
        <p:spPr/>
        <p:txBody>
          <a:bodyPr/>
          <a:lstStyle/>
          <a:p>
            <a:pPr>
              <a:lnSpc>
                <a:spcPct val="150000"/>
              </a:lnSpc>
            </a:pPr>
            <a:r>
              <a:rPr lang="zh-CN" altLang="en-US" dirty="0"/>
              <a:t>当</a:t>
            </a:r>
            <a:r>
              <a:rPr lang="en-US" altLang="zh-CN" dirty="0" err="1"/>
              <a:t>N.solution</a:t>
            </a:r>
            <a:r>
              <a:rPr lang="zh-CN" altLang="en-US" dirty="0"/>
              <a:t>是</a:t>
            </a:r>
            <a:r>
              <a:rPr lang="en-US" altLang="zh-CN" dirty="0"/>
              <a:t>valid</a:t>
            </a:r>
            <a:r>
              <a:rPr lang="zh-CN" altLang="en-US" dirty="0"/>
              <a:t>的时候，即所有智能体的路径没有冲突时，</a:t>
            </a:r>
            <a:r>
              <a:rPr lang="en-US" altLang="zh-CN" dirty="0"/>
              <a:t>CT</a:t>
            </a:r>
            <a:r>
              <a:rPr lang="zh-CN" altLang="en-US" dirty="0"/>
              <a:t>节点</a:t>
            </a:r>
            <a:r>
              <a:rPr lang="en-US" altLang="zh-CN" dirty="0"/>
              <a:t>N</a:t>
            </a:r>
            <a:r>
              <a:rPr lang="zh-CN" altLang="en-US" dirty="0"/>
              <a:t>是一个目标节点。高层在</a:t>
            </a:r>
            <a:r>
              <a:rPr lang="en-US" altLang="zh-CN" dirty="0"/>
              <a:t>CT</a:t>
            </a:r>
            <a:r>
              <a:rPr lang="zh-CN" altLang="en-US" dirty="0"/>
              <a:t>上进行最佳优先搜索 </a:t>
            </a:r>
            <a:r>
              <a:rPr lang="en-US" altLang="zh-CN" dirty="0"/>
              <a:t>(best-first search) </a:t>
            </a:r>
            <a:r>
              <a:rPr lang="zh-CN" altLang="en-US" dirty="0"/>
              <a:t>，按照节点的代价排序。</a:t>
            </a:r>
            <a:endParaRPr lang="en-US" altLang="zh-CN" dirty="0"/>
          </a:p>
          <a:p>
            <a:endParaRPr lang="zh-CN" altLang="en-US" dirty="0"/>
          </a:p>
        </p:txBody>
      </p:sp>
    </p:spTree>
    <p:extLst>
      <p:ext uri="{BB962C8B-B14F-4D97-AF65-F5344CB8AC3E}">
        <p14:creationId xmlns:p14="http://schemas.microsoft.com/office/powerpoint/2010/main" val="371809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CD457-9B4A-402E-A0A0-6AD65EC51C6C}"/>
              </a:ext>
            </a:extLst>
          </p:cNvPr>
          <p:cNvSpPr>
            <a:spLocks noGrp="1"/>
          </p:cNvSpPr>
          <p:nvPr>
            <p:ph type="title"/>
          </p:nvPr>
        </p:nvSpPr>
        <p:spPr>
          <a:xfrm>
            <a:off x="838200" y="250371"/>
            <a:ext cx="10515600" cy="1143001"/>
          </a:xfrm>
        </p:spPr>
        <p:txBody>
          <a:bodyPr/>
          <a:lstStyle/>
          <a:p>
            <a:r>
              <a:rPr lang="en-US" altLang="zh-CN" dirty="0"/>
              <a:t>High-level of CBS</a:t>
            </a:r>
            <a:endParaRPr lang="zh-CN" altLang="en-US" dirty="0"/>
          </a:p>
        </p:txBody>
      </p:sp>
      <p:pic>
        <p:nvPicPr>
          <p:cNvPr id="5" name="内容占位符 4">
            <a:extLst>
              <a:ext uri="{FF2B5EF4-FFF2-40B4-BE49-F238E27FC236}">
                <a16:creationId xmlns:a16="http://schemas.microsoft.com/office/drawing/2014/main" id="{9F3DE29B-4835-4932-8EA9-7C3CCED89D58}"/>
              </a:ext>
            </a:extLst>
          </p:cNvPr>
          <p:cNvPicPr>
            <a:picLocks noGrp="1" noChangeAspect="1"/>
          </p:cNvPicPr>
          <p:nvPr>
            <p:ph idx="1"/>
          </p:nvPr>
        </p:nvPicPr>
        <p:blipFill>
          <a:blip r:embed="rId3"/>
          <a:stretch>
            <a:fillRect/>
          </a:stretch>
        </p:blipFill>
        <p:spPr>
          <a:xfrm>
            <a:off x="3646715" y="1537768"/>
            <a:ext cx="4802454" cy="4830375"/>
          </a:xfrm>
        </p:spPr>
      </p:pic>
    </p:spTree>
    <p:extLst>
      <p:ext uri="{BB962C8B-B14F-4D97-AF65-F5344CB8AC3E}">
        <p14:creationId xmlns:p14="http://schemas.microsoft.com/office/powerpoint/2010/main" val="15004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48F4E-B303-4888-BDD5-8F7FDEB4C10F}"/>
              </a:ext>
            </a:extLst>
          </p:cNvPr>
          <p:cNvSpPr>
            <a:spLocks noGrp="1"/>
          </p:cNvSpPr>
          <p:nvPr>
            <p:ph type="title"/>
          </p:nvPr>
        </p:nvSpPr>
        <p:spPr/>
        <p:txBody>
          <a:bodyPr/>
          <a:lstStyle/>
          <a:p>
            <a:r>
              <a:rPr lang="en-US" altLang="zh-CN" dirty="0"/>
              <a:t>Example</a:t>
            </a:r>
            <a:endParaRPr lang="zh-CN" altLang="en-US" dirty="0"/>
          </a:p>
        </p:txBody>
      </p:sp>
      <p:pic>
        <p:nvPicPr>
          <p:cNvPr id="9" name="内容占位符 8">
            <a:extLst>
              <a:ext uri="{FF2B5EF4-FFF2-40B4-BE49-F238E27FC236}">
                <a16:creationId xmlns:a16="http://schemas.microsoft.com/office/drawing/2014/main" id="{7C26B3F6-9D3F-4BC6-A710-0880514BDB56}"/>
              </a:ext>
            </a:extLst>
          </p:cNvPr>
          <p:cNvPicPr>
            <a:picLocks noGrp="1" noChangeAspect="1"/>
          </p:cNvPicPr>
          <p:nvPr>
            <p:ph sz="half" idx="1"/>
          </p:nvPr>
        </p:nvPicPr>
        <p:blipFill>
          <a:blip r:embed="rId3"/>
          <a:stretch>
            <a:fillRect/>
          </a:stretch>
        </p:blipFill>
        <p:spPr>
          <a:xfrm>
            <a:off x="370115" y="1690688"/>
            <a:ext cx="2667000" cy="4016285"/>
          </a:xfrm>
        </p:spPr>
      </p:pic>
      <p:pic>
        <p:nvPicPr>
          <p:cNvPr id="11" name="内容占位符 10">
            <a:extLst>
              <a:ext uri="{FF2B5EF4-FFF2-40B4-BE49-F238E27FC236}">
                <a16:creationId xmlns:a16="http://schemas.microsoft.com/office/drawing/2014/main" id="{4379F63E-661F-4A5A-911F-E7297705CB04}"/>
              </a:ext>
            </a:extLst>
          </p:cNvPr>
          <p:cNvPicPr>
            <a:picLocks noGrp="1" noChangeAspect="1"/>
          </p:cNvPicPr>
          <p:nvPr>
            <p:ph sz="half" idx="2"/>
          </p:nvPr>
        </p:nvPicPr>
        <p:blipFill>
          <a:blip r:embed="rId4"/>
          <a:stretch>
            <a:fillRect/>
          </a:stretch>
        </p:blipFill>
        <p:spPr>
          <a:xfrm>
            <a:off x="3542373" y="1759692"/>
            <a:ext cx="3331027" cy="3947281"/>
          </a:xfrm>
        </p:spPr>
      </p:pic>
      <p:pic>
        <p:nvPicPr>
          <p:cNvPr id="12" name="内容占位符 4">
            <a:extLst>
              <a:ext uri="{FF2B5EF4-FFF2-40B4-BE49-F238E27FC236}">
                <a16:creationId xmlns:a16="http://schemas.microsoft.com/office/drawing/2014/main" id="{3B4D680B-9C8C-4214-8D92-FDE1E23143C6}"/>
              </a:ext>
            </a:extLst>
          </p:cNvPr>
          <p:cNvPicPr>
            <a:picLocks noChangeAspect="1"/>
          </p:cNvPicPr>
          <p:nvPr/>
        </p:nvPicPr>
        <p:blipFill>
          <a:blip r:embed="rId5"/>
          <a:stretch>
            <a:fillRect/>
          </a:stretch>
        </p:blipFill>
        <p:spPr>
          <a:xfrm>
            <a:off x="7378658" y="1318144"/>
            <a:ext cx="4802454" cy="4830375"/>
          </a:xfrm>
          <a:prstGeom prst="rect">
            <a:avLst/>
          </a:prstGeom>
        </p:spPr>
      </p:pic>
    </p:spTree>
    <p:extLst>
      <p:ext uri="{BB962C8B-B14F-4D97-AF65-F5344CB8AC3E}">
        <p14:creationId xmlns:p14="http://schemas.microsoft.com/office/powerpoint/2010/main" val="189842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0AA65-F447-4378-BA30-2BA8B15ABE6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冲突数</a:t>
            </a:r>
            <a:r>
              <a:rPr lang="en-US" altLang="zh-CN" dirty="0">
                <a:latin typeface="微软雅黑" panose="020B0503020204020204" pitchFamily="34" charset="-122"/>
                <a:ea typeface="微软雅黑" panose="020B0503020204020204" pitchFamily="34" charset="-122"/>
              </a:rPr>
              <a:t>&gt;2</a:t>
            </a:r>
            <a:endParaRPr lang="zh-CN" altLang="en-US" dirty="0">
              <a:latin typeface="微软雅黑" panose="020B0503020204020204" pitchFamily="34" charset="-122"/>
              <a:ea typeface="微软雅黑" panose="020B0503020204020204" pitchFamily="34" charset="-122"/>
            </a:endParaRPr>
          </a:p>
        </p:txBody>
      </p:sp>
      <p:sp>
        <p:nvSpPr>
          <p:cNvPr id="10" name="文本占位符 9">
            <a:extLst>
              <a:ext uri="{FF2B5EF4-FFF2-40B4-BE49-F238E27FC236}">
                <a16:creationId xmlns:a16="http://schemas.microsoft.com/office/drawing/2014/main" id="{ABB35711-E335-4F3A-88BC-A100CBCE5F7D}"/>
              </a:ext>
            </a:extLst>
          </p:cNvPr>
          <p:cNvSpPr>
            <a:spLocks noGrp="1"/>
          </p:cNvSpPr>
          <p:nvPr>
            <p:ph type="body" idx="1"/>
          </p:nvPr>
        </p:nvSpPr>
        <p:spPr/>
        <p:txBody>
          <a:bodyPr/>
          <a:lstStyle/>
          <a:p>
            <a:r>
              <a:rPr lang="zh-CN" altLang="en-US" dirty="0"/>
              <a:t>生成</a:t>
            </a:r>
            <a:r>
              <a:rPr lang="en-US" altLang="zh-CN" dirty="0"/>
              <a:t>k</a:t>
            </a:r>
            <a:r>
              <a:rPr lang="zh-CN" altLang="en-US" dirty="0"/>
              <a:t>个子节点</a:t>
            </a:r>
          </a:p>
        </p:txBody>
      </p:sp>
      <p:pic>
        <p:nvPicPr>
          <p:cNvPr id="7" name="内容占位符 6">
            <a:extLst>
              <a:ext uri="{FF2B5EF4-FFF2-40B4-BE49-F238E27FC236}">
                <a16:creationId xmlns:a16="http://schemas.microsoft.com/office/drawing/2014/main" id="{7E91239B-4DF0-48B9-94F7-E98662FCFC88}"/>
              </a:ext>
            </a:extLst>
          </p:cNvPr>
          <p:cNvPicPr>
            <a:picLocks noGrp="1" noChangeAspect="1"/>
          </p:cNvPicPr>
          <p:nvPr>
            <p:ph sz="half" idx="2"/>
          </p:nvPr>
        </p:nvPicPr>
        <p:blipFill>
          <a:blip r:embed="rId3"/>
          <a:stretch>
            <a:fillRect/>
          </a:stretch>
        </p:blipFill>
        <p:spPr>
          <a:xfrm>
            <a:off x="1289241" y="3315198"/>
            <a:ext cx="4240702" cy="2073232"/>
          </a:xfrm>
        </p:spPr>
      </p:pic>
      <p:sp>
        <p:nvSpPr>
          <p:cNvPr id="11" name="文本占位符 10">
            <a:extLst>
              <a:ext uri="{FF2B5EF4-FFF2-40B4-BE49-F238E27FC236}">
                <a16:creationId xmlns:a16="http://schemas.microsoft.com/office/drawing/2014/main" id="{16BD25AA-6703-4EFB-8CED-32393CE00073}"/>
              </a:ext>
            </a:extLst>
          </p:cNvPr>
          <p:cNvSpPr>
            <a:spLocks noGrp="1"/>
          </p:cNvSpPr>
          <p:nvPr>
            <p:ph type="body" sz="quarter" idx="3"/>
          </p:nvPr>
        </p:nvSpPr>
        <p:spPr/>
        <p:txBody>
          <a:bodyPr/>
          <a:lstStyle/>
          <a:p>
            <a:r>
              <a:rPr lang="zh-CN" altLang="en-US" dirty="0"/>
              <a:t>只关注发现冲突的前两个智能体</a:t>
            </a:r>
          </a:p>
        </p:txBody>
      </p:sp>
      <p:pic>
        <p:nvPicPr>
          <p:cNvPr id="9" name="内容占位符 8">
            <a:extLst>
              <a:ext uri="{FF2B5EF4-FFF2-40B4-BE49-F238E27FC236}">
                <a16:creationId xmlns:a16="http://schemas.microsoft.com/office/drawing/2014/main" id="{35542D2E-DAD2-4019-9CCF-FC3B9E561D1F}"/>
              </a:ext>
            </a:extLst>
          </p:cNvPr>
          <p:cNvPicPr>
            <a:picLocks noGrp="1" noChangeAspect="1"/>
          </p:cNvPicPr>
          <p:nvPr>
            <p:ph sz="quarter" idx="4"/>
          </p:nvPr>
        </p:nvPicPr>
        <p:blipFill>
          <a:blip r:embed="rId4"/>
          <a:stretch>
            <a:fillRect/>
          </a:stretch>
        </p:blipFill>
        <p:spPr>
          <a:xfrm>
            <a:off x="6743956" y="3244907"/>
            <a:ext cx="4158803" cy="2143523"/>
          </a:xfrm>
        </p:spPr>
      </p:pic>
    </p:spTree>
    <p:extLst>
      <p:ext uri="{BB962C8B-B14F-4D97-AF65-F5344CB8AC3E}">
        <p14:creationId xmlns:p14="http://schemas.microsoft.com/office/powerpoint/2010/main" val="332514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8C439-2557-4B6E-8D08-62037E045AA5}"/>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Low-level of CBS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198D5027-D62A-4AD9-80AD-D702E6DB7265}"/>
              </a:ext>
            </a:extLst>
          </p:cNvPr>
          <p:cNvSpPr>
            <a:spLocks noGrp="1"/>
          </p:cNvSpPr>
          <p:nvPr>
            <p:ph idx="1"/>
          </p:nvPr>
        </p:nvSpPr>
        <p:spPr/>
        <p:txBody>
          <a:bodyPr/>
          <a:lstStyle/>
          <a:p>
            <a:pPr>
              <a:lnSpc>
                <a:spcPct val="150000"/>
              </a:lnSpc>
            </a:pPr>
            <a:r>
              <a:rPr lang="zh-CN" altLang="en-US" dirty="0"/>
              <a:t>低层</a:t>
            </a:r>
            <a:r>
              <a:rPr lang="en-US" altLang="zh-CN" dirty="0"/>
              <a:t>CBS</a:t>
            </a:r>
            <a:r>
              <a:rPr lang="zh-CN" altLang="en-US" dirty="0"/>
              <a:t>给定一个智能体</a:t>
            </a:r>
            <a:r>
              <a:rPr lang="en-US" altLang="zh-CN" dirty="0"/>
              <a:t>ai</a:t>
            </a:r>
            <a:r>
              <a:rPr lang="zh-CN" altLang="en-US" dirty="0"/>
              <a:t>和一组相关的约束。它根据约束条件在图中进行搜索，为智能体</a:t>
            </a:r>
            <a:r>
              <a:rPr lang="en-US" altLang="zh-CN" dirty="0"/>
              <a:t>ai</a:t>
            </a:r>
            <a:r>
              <a:rPr lang="zh-CN" altLang="en-US" dirty="0"/>
              <a:t>找到一个最优路径。</a:t>
            </a:r>
            <a:endParaRPr lang="en-US" altLang="zh-CN" dirty="0"/>
          </a:p>
          <a:p>
            <a:pPr>
              <a:lnSpc>
                <a:spcPct val="150000"/>
              </a:lnSpc>
            </a:pPr>
            <a:r>
              <a:rPr lang="zh-CN" altLang="en-US" dirty="0"/>
              <a:t>约束是三维的，因为它包括两个空间维度和一个时间维度。</a:t>
            </a:r>
            <a:endParaRPr lang="en-US" altLang="zh-CN" dirty="0"/>
          </a:p>
          <a:p>
            <a:pPr>
              <a:lnSpc>
                <a:spcPct val="150000"/>
              </a:lnSpc>
            </a:pPr>
            <a:r>
              <a:rPr lang="zh-CN" altLang="en-US" dirty="0"/>
              <a:t>可以使用任何单智能体路径规划算法</a:t>
            </a:r>
            <a:r>
              <a:rPr lang="en-US" altLang="zh-CN" dirty="0"/>
              <a:t>(</a:t>
            </a:r>
            <a:r>
              <a:rPr lang="zh-CN" altLang="en-US" dirty="0"/>
              <a:t>如</a:t>
            </a:r>
            <a:r>
              <a:rPr lang="en-US" altLang="zh-CN" dirty="0"/>
              <a:t>A*</a:t>
            </a:r>
            <a:r>
              <a:rPr lang="zh-CN" altLang="en-US" dirty="0"/>
              <a:t>算法</a:t>
            </a:r>
            <a:r>
              <a:rPr lang="en-US" altLang="zh-CN" dirty="0"/>
              <a:t>)</a:t>
            </a:r>
            <a:r>
              <a:rPr lang="zh-CN" altLang="en-US" dirty="0"/>
              <a:t>来找到满足约束的智能体</a:t>
            </a:r>
            <a:r>
              <a:rPr lang="en-US" altLang="zh-CN" dirty="0"/>
              <a:t>ai</a:t>
            </a:r>
            <a:r>
              <a:rPr lang="zh-CN" altLang="en-US" dirty="0"/>
              <a:t>的路径。</a:t>
            </a:r>
          </a:p>
        </p:txBody>
      </p:sp>
    </p:spTree>
    <p:extLst>
      <p:ext uri="{BB962C8B-B14F-4D97-AF65-F5344CB8AC3E}">
        <p14:creationId xmlns:p14="http://schemas.microsoft.com/office/powerpoint/2010/main" val="311978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91B4A-9DF0-4EC9-9490-7E8D8F44AAE1}"/>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Conflict-Based Search</a:t>
            </a:r>
            <a:r>
              <a:rPr lang="zh-CN" altLang="en-US" dirty="0">
                <a:latin typeface="微软雅黑" panose="020B0503020204020204" pitchFamily="34" charset="-122"/>
                <a:ea typeface="微软雅黑" panose="020B0503020204020204" pitchFamily="34" charset="-122"/>
              </a:rPr>
              <a:t>总结</a:t>
            </a:r>
          </a:p>
        </p:txBody>
      </p:sp>
      <p:sp>
        <p:nvSpPr>
          <p:cNvPr id="3" name="内容占位符 2">
            <a:extLst>
              <a:ext uri="{FF2B5EF4-FFF2-40B4-BE49-F238E27FC236}">
                <a16:creationId xmlns:a16="http://schemas.microsoft.com/office/drawing/2014/main" id="{863F54CF-AD0F-415F-B37F-BD3A18C331A4}"/>
              </a:ext>
            </a:extLst>
          </p:cNvPr>
          <p:cNvSpPr>
            <a:spLocks noGrp="1"/>
          </p:cNvSpPr>
          <p:nvPr>
            <p:ph idx="1"/>
          </p:nvPr>
        </p:nvSpPr>
        <p:spPr/>
        <p:txBody>
          <a:bodyPr/>
          <a:lstStyle/>
          <a:p>
            <a:pPr>
              <a:lnSpc>
                <a:spcPct val="150000"/>
              </a:lnSpc>
            </a:pPr>
            <a:r>
              <a:rPr lang="en-US" altLang="zh-CN" dirty="0"/>
              <a:t>CBS</a:t>
            </a:r>
            <a:r>
              <a:rPr lang="zh-CN" altLang="en-US" dirty="0"/>
              <a:t>是一种两层的算法。</a:t>
            </a:r>
            <a:endParaRPr lang="en-US" altLang="zh-CN" dirty="0"/>
          </a:p>
          <a:p>
            <a:pPr>
              <a:lnSpc>
                <a:spcPct val="150000"/>
              </a:lnSpc>
            </a:pPr>
            <a:r>
              <a:rPr lang="zh-CN" altLang="en-US" dirty="0"/>
              <a:t>高层搜索一个基于冲突的二叉约束树，每个节点包含一些对单个智能体的位置和时间的限制。为解决路径间的冲突由根节点不断向下层层扩展。</a:t>
            </a:r>
            <a:endParaRPr lang="en-US" altLang="zh-CN" dirty="0"/>
          </a:p>
          <a:p>
            <a:pPr>
              <a:lnSpc>
                <a:spcPct val="150000"/>
              </a:lnSpc>
            </a:pPr>
            <a:r>
              <a:rPr lang="zh-CN" altLang="en-US" dirty="0"/>
              <a:t>低层为每个智能体在满足约束的情况下寻找最短的路径（如</a:t>
            </a:r>
            <a:r>
              <a:rPr lang="en-US" altLang="zh-CN" dirty="0"/>
              <a:t>A*</a:t>
            </a:r>
            <a:r>
              <a:rPr lang="zh-CN" altLang="en-US" dirty="0"/>
              <a:t>算法）。</a:t>
            </a:r>
          </a:p>
        </p:txBody>
      </p:sp>
    </p:spTree>
    <p:extLst>
      <p:ext uri="{BB962C8B-B14F-4D97-AF65-F5344CB8AC3E}">
        <p14:creationId xmlns:p14="http://schemas.microsoft.com/office/powerpoint/2010/main" val="376729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ACA22-676E-4832-B873-B9371757DA7F}"/>
              </a:ext>
            </a:extLst>
          </p:cNvPr>
          <p:cNvSpPr>
            <a:spLocks noGrp="1"/>
          </p:cNvSpPr>
          <p:nvPr>
            <p:ph type="title"/>
          </p:nvPr>
        </p:nvSpPr>
        <p:spPr>
          <a:xfrm>
            <a:off x="838200" y="365126"/>
            <a:ext cx="10515600" cy="920750"/>
          </a:xfrm>
        </p:spPr>
        <p:txBody>
          <a:bodyPr/>
          <a:lstStyle/>
          <a:p>
            <a:r>
              <a:rPr lang="en-US" altLang="zh-CN" dirty="0">
                <a:latin typeface="微软雅黑" panose="020B0503020204020204" pitchFamily="34" charset="-122"/>
                <a:ea typeface="微软雅黑" panose="020B0503020204020204" pitchFamily="34" charset="-122"/>
              </a:rPr>
              <a:t>MAPF</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2983CB09-1D0B-4038-A4E6-233D8BF04C73}"/>
              </a:ext>
            </a:extLst>
          </p:cNvPr>
          <p:cNvSpPr>
            <a:spLocks noGrp="1"/>
          </p:cNvSpPr>
          <p:nvPr>
            <p:ph idx="1"/>
          </p:nvPr>
        </p:nvSpPr>
        <p:spPr>
          <a:xfrm>
            <a:off x="551329" y="1385047"/>
            <a:ext cx="11241742" cy="4791916"/>
          </a:xfrm>
        </p:spPr>
        <p:txBody>
          <a:bodyPr>
            <a:normAutofit fontScale="92500" lnSpcReduction="20000"/>
          </a:bodyPr>
          <a:lstStyle/>
          <a:p>
            <a:pPr>
              <a:lnSpc>
                <a:spcPct val="150000"/>
              </a:lnSpc>
            </a:pPr>
            <a:r>
              <a:rPr lang="en-US" altLang="zh-CN" dirty="0">
                <a:latin typeface="微软雅黑" panose="020B0503020204020204" pitchFamily="34" charset="-122"/>
                <a:ea typeface="微软雅黑" panose="020B0503020204020204" pitchFamily="34" charset="-122"/>
              </a:rPr>
              <a:t>given a graph, G(V, E), and a set of k agents labeled a1 . . . </a:t>
            </a:r>
            <a:r>
              <a:rPr lang="en-US" altLang="zh-CN" dirty="0" err="1">
                <a:latin typeface="微软雅黑" panose="020B0503020204020204" pitchFamily="34" charset="-122"/>
                <a:ea typeface="微软雅黑" panose="020B0503020204020204" pitchFamily="34" charset="-122"/>
              </a:rPr>
              <a:t>ak</a:t>
            </a:r>
            <a:r>
              <a:rPr lang="en-US" altLang="zh-CN"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Each agent ai has a start position </a:t>
            </a:r>
            <a:r>
              <a:rPr lang="en-US" altLang="zh-CN" dirty="0" err="1">
                <a:latin typeface="微软雅黑" panose="020B0503020204020204" pitchFamily="34" charset="-122"/>
                <a:ea typeface="微软雅黑" panose="020B0503020204020204" pitchFamily="34" charset="-122"/>
              </a:rPr>
              <a:t>si</a:t>
            </a:r>
            <a:r>
              <a:rPr lang="en-US" altLang="zh-CN" dirty="0">
                <a:latin typeface="微软雅黑" panose="020B0503020204020204" pitchFamily="34" charset="-122"/>
                <a:ea typeface="微软雅黑" panose="020B0503020204020204" pitchFamily="34" charset="-122"/>
              </a:rPr>
              <a:t> ∈ V and goal position </a:t>
            </a:r>
            <a:r>
              <a:rPr lang="en-US" altLang="zh-CN" dirty="0" err="1">
                <a:latin typeface="微软雅黑" panose="020B0503020204020204" pitchFamily="34" charset="-122"/>
                <a:ea typeface="微软雅黑" panose="020B0503020204020204" pitchFamily="34" charset="-122"/>
              </a:rPr>
              <a:t>gi</a:t>
            </a:r>
            <a:r>
              <a:rPr lang="en-US" altLang="zh-CN" dirty="0">
                <a:latin typeface="微软雅黑" panose="020B0503020204020204" pitchFamily="34" charset="-122"/>
                <a:ea typeface="微软雅黑" panose="020B0503020204020204" pitchFamily="34" charset="-122"/>
              </a:rPr>
              <a:t> ∈ V . </a:t>
            </a:r>
          </a:p>
          <a:p>
            <a:pPr>
              <a:lnSpc>
                <a:spcPct val="150000"/>
              </a:lnSpc>
            </a:pPr>
            <a:r>
              <a:rPr lang="en-US" altLang="zh-CN" dirty="0">
                <a:latin typeface="微软雅黑" panose="020B0503020204020204" pitchFamily="34" charset="-122"/>
                <a:ea typeface="微软雅黑" panose="020B0503020204020204" pitchFamily="34" charset="-122"/>
              </a:rPr>
              <a:t>At each time step an agent can either move to a neighboring location or can wait in its current location. </a:t>
            </a:r>
          </a:p>
          <a:p>
            <a:pPr>
              <a:lnSpc>
                <a:spcPct val="150000"/>
              </a:lnSpc>
            </a:pPr>
            <a:r>
              <a:rPr lang="en-US" altLang="zh-CN" dirty="0">
                <a:latin typeface="微软雅黑" panose="020B0503020204020204" pitchFamily="34" charset="-122"/>
                <a:ea typeface="微软雅黑" panose="020B0503020204020204" pitchFamily="34" charset="-122"/>
              </a:rPr>
              <a:t>Objective: get a set of actions for each agent, that will move each of the agents to its goal without conflicting  (</a:t>
            </a:r>
            <a:r>
              <a:rPr lang="zh-CN" altLang="en-US" dirty="0">
                <a:latin typeface="微软雅黑" panose="020B0503020204020204" pitchFamily="34" charset="-122"/>
                <a:ea typeface="微软雅黑" panose="020B0503020204020204" pitchFamily="34" charset="-122"/>
              </a:rPr>
              <a:t>点冲突、边冲突</a:t>
            </a:r>
            <a:r>
              <a:rPr lang="en-US" altLang="zh-CN" dirty="0">
                <a:latin typeface="微软雅黑" panose="020B0503020204020204" pitchFamily="34" charset="-122"/>
                <a:ea typeface="微软雅黑" panose="020B0503020204020204" pitchFamily="34" charset="-122"/>
              </a:rPr>
              <a:t>) with other agents while minimizing a cumulative cost function (i.e. </a:t>
            </a:r>
            <a:r>
              <a:rPr lang="zh-CN" altLang="en-US" dirty="0">
                <a:latin typeface="微软雅黑" panose="020B0503020204020204" pitchFamily="34" charset="-122"/>
                <a:ea typeface="微软雅黑" panose="020B0503020204020204" pitchFamily="34" charset="-122"/>
              </a:rPr>
              <a:t>总时间</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688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8ED4B-79CE-4342-A99F-90C3175F1CF7}"/>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MAPF</a:t>
            </a:r>
            <a:r>
              <a:rPr lang="zh-CN" altLang="en-US" dirty="0">
                <a:latin typeface="微软雅黑" panose="020B0503020204020204" pitchFamily="34" charset="-122"/>
                <a:ea typeface="微软雅黑" panose="020B0503020204020204" pitchFamily="34" charset="-122"/>
              </a:rPr>
              <a:t>示意图</a:t>
            </a:r>
          </a:p>
        </p:txBody>
      </p:sp>
      <p:sp>
        <p:nvSpPr>
          <p:cNvPr id="4" name="内容占位符 3">
            <a:extLst>
              <a:ext uri="{FF2B5EF4-FFF2-40B4-BE49-F238E27FC236}">
                <a16:creationId xmlns:a16="http://schemas.microsoft.com/office/drawing/2014/main" id="{438D976A-403A-47EB-A879-33798C27C75C}"/>
              </a:ext>
            </a:extLst>
          </p:cNvPr>
          <p:cNvSpPr>
            <a:spLocks noGrp="1"/>
          </p:cNvSpPr>
          <p:nvPr>
            <p:ph sz="half" idx="1"/>
          </p:nvPr>
        </p:nvSpPr>
        <p:spPr/>
        <p:txBody>
          <a:bodyPr/>
          <a:lstStyle/>
          <a:p>
            <a:pPr>
              <a:lnSpc>
                <a:spcPct val="150000"/>
              </a:lnSpc>
            </a:pPr>
            <a:r>
              <a:rPr lang="zh-CN" altLang="en-US" dirty="0"/>
              <a:t>圆圈是智能体，矩形是障碍物。</a:t>
            </a:r>
            <a:endParaRPr lang="en-US" altLang="zh-CN" dirty="0"/>
          </a:p>
          <a:p>
            <a:pPr>
              <a:lnSpc>
                <a:spcPct val="150000"/>
              </a:lnSpc>
            </a:pPr>
            <a:r>
              <a:rPr lang="zh-CN" altLang="en-US" dirty="0"/>
              <a:t>四个智能体从起始位置出发，为了避免相撞选择移动或等待。</a:t>
            </a:r>
          </a:p>
        </p:txBody>
      </p:sp>
      <p:pic>
        <p:nvPicPr>
          <p:cNvPr id="7" name="内容占位符 5">
            <a:extLst>
              <a:ext uri="{FF2B5EF4-FFF2-40B4-BE49-F238E27FC236}">
                <a16:creationId xmlns:a16="http://schemas.microsoft.com/office/drawing/2014/main" id="{6673CB86-60B6-46F3-89EB-0B4C4B95488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217464"/>
            <a:ext cx="5181600" cy="356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47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5EBDB-BBC9-4411-9DF0-5CF6CD398617}"/>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MAPF</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冲突类型</a:t>
            </a:r>
          </a:p>
        </p:txBody>
      </p:sp>
      <p:sp>
        <p:nvSpPr>
          <p:cNvPr id="3" name="文本占位符 2">
            <a:extLst>
              <a:ext uri="{FF2B5EF4-FFF2-40B4-BE49-F238E27FC236}">
                <a16:creationId xmlns:a16="http://schemas.microsoft.com/office/drawing/2014/main" id="{EE45FD38-1947-4198-992C-9BB677AA24A1}"/>
              </a:ext>
            </a:extLst>
          </p:cNvPr>
          <p:cNvSpPr>
            <a:spLocks noGrp="1"/>
          </p:cNvSpPr>
          <p:nvPr>
            <p:ph type="body" idx="1"/>
          </p:nvPr>
        </p:nvSpPr>
        <p:spPr>
          <a:xfrm>
            <a:off x="839788" y="1296382"/>
            <a:ext cx="5157787" cy="823912"/>
          </a:xfrm>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点冲突</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(Vertex conflict)</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内容占位符 7">
            <a:extLst>
              <a:ext uri="{FF2B5EF4-FFF2-40B4-BE49-F238E27FC236}">
                <a16:creationId xmlns:a16="http://schemas.microsoft.com/office/drawing/2014/main" id="{0CDF41A2-52A7-4687-8773-9D2FF35B7E2F}"/>
              </a:ext>
            </a:extLst>
          </p:cNvPr>
          <p:cNvPicPr>
            <a:picLocks noGrp="1" noChangeAspect="1"/>
          </p:cNvPicPr>
          <p:nvPr>
            <p:ph sz="half" idx="2"/>
          </p:nvPr>
        </p:nvPicPr>
        <p:blipFill>
          <a:blip r:embed="rId2"/>
          <a:stretch>
            <a:fillRect/>
          </a:stretch>
        </p:blipFill>
        <p:spPr>
          <a:xfrm>
            <a:off x="2303362" y="2933461"/>
            <a:ext cx="1599231" cy="2027371"/>
          </a:xfrm>
        </p:spPr>
      </p:pic>
      <p:sp>
        <p:nvSpPr>
          <p:cNvPr id="5" name="文本占位符 4">
            <a:extLst>
              <a:ext uri="{FF2B5EF4-FFF2-40B4-BE49-F238E27FC236}">
                <a16:creationId xmlns:a16="http://schemas.microsoft.com/office/drawing/2014/main" id="{E6F68CB3-B06F-480A-ADE2-ECC1E48CC6B5}"/>
              </a:ext>
            </a:extLst>
          </p:cNvPr>
          <p:cNvSpPr>
            <a:spLocks noGrp="1"/>
          </p:cNvSpPr>
          <p:nvPr>
            <p:ph type="body" sz="quarter" idx="3"/>
          </p:nvPr>
        </p:nvSpPr>
        <p:spPr>
          <a:xfrm>
            <a:off x="6194427" y="1301426"/>
            <a:ext cx="5183188" cy="823912"/>
          </a:xfrm>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边冲突</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(edge conflict)</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内容占位符 9">
            <a:extLst>
              <a:ext uri="{FF2B5EF4-FFF2-40B4-BE49-F238E27FC236}">
                <a16:creationId xmlns:a16="http://schemas.microsoft.com/office/drawing/2014/main" id="{9E3C4759-5932-47EF-91AE-061AF68418C7}"/>
              </a:ext>
            </a:extLst>
          </p:cNvPr>
          <p:cNvPicPr>
            <a:picLocks noGrp="1" noChangeAspect="1"/>
          </p:cNvPicPr>
          <p:nvPr>
            <p:ph sz="quarter" idx="4"/>
          </p:nvPr>
        </p:nvPicPr>
        <p:blipFill>
          <a:blip r:embed="rId3"/>
          <a:stretch>
            <a:fillRect/>
          </a:stretch>
        </p:blipFill>
        <p:spPr>
          <a:xfrm>
            <a:off x="7516443" y="3061639"/>
            <a:ext cx="1986372" cy="2047490"/>
          </a:xfrm>
        </p:spPr>
      </p:pic>
    </p:spTree>
    <p:extLst>
      <p:ext uri="{BB962C8B-B14F-4D97-AF65-F5344CB8AC3E}">
        <p14:creationId xmlns:p14="http://schemas.microsoft.com/office/powerpoint/2010/main" val="13499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D6608-53D7-4833-9E71-3FF8F0DA86E2}"/>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MAPF</a:t>
            </a:r>
            <a:r>
              <a:rPr lang="zh-CN" altLang="en-US" dirty="0">
                <a:latin typeface="微软雅黑" panose="020B0503020204020204" pitchFamily="34" charset="-122"/>
                <a:ea typeface="微软雅黑" panose="020B0503020204020204" pitchFamily="34" charset="-122"/>
              </a:rPr>
              <a:t>输入示例</a:t>
            </a:r>
          </a:p>
        </p:txBody>
      </p:sp>
      <p:sp>
        <p:nvSpPr>
          <p:cNvPr id="4" name="内容占位符 3">
            <a:extLst>
              <a:ext uri="{FF2B5EF4-FFF2-40B4-BE49-F238E27FC236}">
                <a16:creationId xmlns:a16="http://schemas.microsoft.com/office/drawing/2014/main" id="{CF727307-8CFB-4B8B-B101-EB70DB32F0D6}"/>
              </a:ext>
            </a:extLst>
          </p:cNvPr>
          <p:cNvSpPr>
            <a:spLocks noGrp="1"/>
          </p:cNvSpPr>
          <p:nvPr>
            <p:ph sz="half" idx="1"/>
          </p:nvPr>
        </p:nvSpPr>
        <p:spPr/>
        <p:txBody>
          <a:bodyPr>
            <a:normAutofit fontScale="92500" lnSpcReduction="20000"/>
          </a:bodyPr>
          <a:lstStyle/>
          <a:p>
            <a:pPr marL="0" indent="0">
              <a:buNone/>
            </a:pPr>
            <a:r>
              <a:rPr lang="en-US" altLang="zh-CN" sz="2600" dirty="0">
                <a:solidFill>
                  <a:srgbClr val="080808"/>
                </a:solidFill>
                <a:effectLst/>
                <a:latin typeface="JetBrains Mono"/>
              </a:rPr>
              <a:t>8 8</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5</a:t>
            </a:r>
            <a:br>
              <a:rPr lang="en-US" altLang="zh-CN" sz="2600" dirty="0">
                <a:solidFill>
                  <a:srgbClr val="080808"/>
                </a:solidFill>
                <a:effectLst/>
                <a:latin typeface="JetBrains Mono"/>
              </a:rPr>
            </a:br>
            <a:r>
              <a:rPr lang="en-US" altLang="zh-CN" sz="2600" dirty="0">
                <a:solidFill>
                  <a:srgbClr val="080808"/>
                </a:solidFill>
                <a:effectLst/>
                <a:latin typeface="JetBrains Mono"/>
              </a:rPr>
              <a:t>1 1 3 0</a:t>
            </a:r>
            <a:br>
              <a:rPr lang="en-US" altLang="zh-CN" sz="2600" dirty="0">
                <a:solidFill>
                  <a:srgbClr val="080808"/>
                </a:solidFill>
                <a:effectLst/>
                <a:latin typeface="JetBrains Mono"/>
              </a:rPr>
            </a:br>
            <a:r>
              <a:rPr lang="en-US" altLang="zh-CN" sz="2600" dirty="0">
                <a:solidFill>
                  <a:srgbClr val="080808"/>
                </a:solidFill>
                <a:effectLst/>
                <a:latin typeface="JetBrains Mono"/>
              </a:rPr>
              <a:t>7 6 0 0</a:t>
            </a:r>
            <a:br>
              <a:rPr lang="en-US" altLang="zh-CN" sz="2600" dirty="0">
                <a:solidFill>
                  <a:srgbClr val="080808"/>
                </a:solidFill>
                <a:effectLst/>
                <a:latin typeface="JetBrains Mono"/>
              </a:rPr>
            </a:br>
            <a:r>
              <a:rPr lang="en-US" altLang="zh-CN" sz="2600" dirty="0">
                <a:solidFill>
                  <a:srgbClr val="080808"/>
                </a:solidFill>
                <a:effectLst/>
                <a:latin typeface="JetBrains Mono"/>
              </a:rPr>
              <a:t>4 3 1 1</a:t>
            </a:r>
            <a:br>
              <a:rPr lang="en-US" altLang="zh-CN" sz="2600" dirty="0">
                <a:solidFill>
                  <a:srgbClr val="080808"/>
                </a:solidFill>
                <a:effectLst/>
                <a:latin typeface="JetBrains Mono"/>
              </a:rPr>
            </a:br>
            <a:r>
              <a:rPr lang="en-US" altLang="zh-CN" sz="2600" dirty="0">
                <a:solidFill>
                  <a:srgbClr val="080808"/>
                </a:solidFill>
                <a:effectLst/>
                <a:latin typeface="JetBrains Mono"/>
              </a:rPr>
              <a:t>0 0 5 4</a:t>
            </a:r>
            <a:br>
              <a:rPr lang="en-US" altLang="zh-CN" sz="2600" dirty="0">
                <a:solidFill>
                  <a:srgbClr val="080808"/>
                </a:solidFill>
                <a:effectLst/>
                <a:latin typeface="JetBrains Mono"/>
              </a:rPr>
            </a:br>
            <a:r>
              <a:rPr lang="en-US" altLang="zh-CN" sz="2600" dirty="0">
                <a:solidFill>
                  <a:srgbClr val="080808"/>
                </a:solidFill>
                <a:effectLst/>
                <a:latin typeface="JetBrains Mono"/>
              </a:rPr>
              <a:t>1 0 5 6</a:t>
            </a:r>
            <a:br>
              <a:rPr lang="en-US" altLang="zh-CN" sz="2600" dirty="0">
                <a:solidFill>
                  <a:srgbClr val="080808"/>
                </a:solidFill>
                <a:effectLst/>
                <a:latin typeface="JetBrains Mono"/>
              </a:rPr>
            </a:br>
            <a:endParaRPr lang="en-US" altLang="zh-CN" sz="2600" dirty="0">
              <a:solidFill>
                <a:srgbClr val="080808"/>
              </a:solidFill>
              <a:effectLst/>
              <a:latin typeface="JetBrains Mono"/>
            </a:endParaRPr>
          </a:p>
          <a:p>
            <a:endParaRPr lang="zh-CN" altLang="en-US" dirty="0"/>
          </a:p>
        </p:txBody>
      </p:sp>
      <p:sp>
        <p:nvSpPr>
          <p:cNvPr id="5" name="内容占位符 4">
            <a:extLst>
              <a:ext uri="{FF2B5EF4-FFF2-40B4-BE49-F238E27FC236}">
                <a16:creationId xmlns:a16="http://schemas.microsoft.com/office/drawing/2014/main" id="{EB4611E5-A5CD-4F53-902E-3661F55DFF68}"/>
              </a:ext>
            </a:extLst>
          </p:cNvPr>
          <p:cNvSpPr>
            <a:spLocks noGrp="1"/>
          </p:cNvSpPr>
          <p:nvPr>
            <p:ph sz="half" idx="2"/>
          </p:nvPr>
        </p:nvSpPr>
        <p:spPr>
          <a:xfrm>
            <a:off x="6172200" y="1436914"/>
            <a:ext cx="5181600" cy="4740049"/>
          </a:xfrm>
        </p:spPr>
        <p:txBody>
          <a:bodyPr>
            <a:normAutofit fontScale="92500" lnSpcReduction="20000"/>
          </a:bodyPr>
          <a:lstStyle/>
          <a:p>
            <a:r>
              <a:rPr lang="en-US" altLang="zh-CN" dirty="0"/>
              <a:t>Row 1: Map size is 8 columns 8 rows.</a:t>
            </a:r>
          </a:p>
          <a:p>
            <a:r>
              <a:rPr lang="en-US" altLang="zh-CN" dirty="0"/>
              <a:t>Row 2-9: Map. dot means space, @ means obstacles.</a:t>
            </a:r>
          </a:p>
          <a:p>
            <a:r>
              <a:rPr lang="en-US" altLang="zh-CN" dirty="0"/>
              <a:t>Row 10: 5 means num of agents.</a:t>
            </a:r>
          </a:p>
          <a:p>
            <a:r>
              <a:rPr lang="en-US" altLang="zh-CN" dirty="0"/>
              <a:t>Row 11 to 15: in each row, the first pair are (x, y) coordinates of agent start position,</a:t>
            </a:r>
          </a:p>
          <a:p>
            <a:r>
              <a:rPr lang="en-US" altLang="zh-CN" dirty="0"/>
              <a:t>The second pair are coordinates (x, y) of agent end position. The origin are in the upper left corner.</a:t>
            </a:r>
            <a:endParaRPr lang="zh-CN" altLang="en-US" dirty="0"/>
          </a:p>
        </p:txBody>
      </p:sp>
    </p:spTree>
    <p:extLst>
      <p:ext uri="{BB962C8B-B14F-4D97-AF65-F5344CB8AC3E}">
        <p14:creationId xmlns:p14="http://schemas.microsoft.com/office/powerpoint/2010/main" val="232535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BFB9D-B09B-48C0-9708-60E3E83B99EF}"/>
              </a:ext>
            </a:extLst>
          </p:cNvPr>
          <p:cNvSpPr>
            <a:spLocks noGrp="1"/>
          </p:cNvSpPr>
          <p:nvPr>
            <p:ph type="title"/>
          </p:nvPr>
        </p:nvSpPr>
        <p:spPr>
          <a:xfrm>
            <a:off x="838200" y="365125"/>
            <a:ext cx="10515600" cy="995589"/>
          </a:xfrm>
        </p:spPr>
        <p:txBody>
          <a:bodyPr/>
          <a:lstStyle/>
          <a:p>
            <a:r>
              <a:rPr lang="en-US" altLang="zh-CN" dirty="0">
                <a:latin typeface="微软雅黑" panose="020B0503020204020204" pitchFamily="34" charset="-122"/>
                <a:ea typeface="微软雅黑" panose="020B0503020204020204" pitchFamily="34" charset="-122"/>
              </a:rPr>
              <a:t>MAPF</a:t>
            </a:r>
            <a:r>
              <a:rPr lang="zh-CN" altLang="en-US" dirty="0">
                <a:latin typeface="微软雅黑" panose="020B0503020204020204" pitchFamily="34" charset="-122"/>
                <a:ea typeface="微软雅黑" panose="020B0503020204020204" pitchFamily="34" charset="-122"/>
              </a:rPr>
              <a:t>输出示例</a:t>
            </a:r>
          </a:p>
        </p:txBody>
      </p:sp>
      <p:sp>
        <p:nvSpPr>
          <p:cNvPr id="3" name="内容占位符 2">
            <a:extLst>
              <a:ext uri="{FF2B5EF4-FFF2-40B4-BE49-F238E27FC236}">
                <a16:creationId xmlns:a16="http://schemas.microsoft.com/office/drawing/2014/main" id="{CDBF2FB5-83DF-485F-825B-AA8FB3FD3CD4}"/>
              </a:ext>
            </a:extLst>
          </p:cNvPr>
          <p:cNvSpPr>
            <a:spLocks noGrp="1"/>
          </p:cNvSpPr>
          <p:nvPr>
            <p:ph idx="1"/>
          </p:nvPr>
        </p:nvSpPr>
        <p:spPr>
          <a:xfrm>
            <a:off x="838200" y="1690688"/>
            <a:ext cx="10515600" cy="4486275"/>
          </a:xfrm>
        </p:spPr>
        <p:txBody>
          <a:bodyPr>
            <a:normAutofit fontScale="92500"/>
          </a:bodyPr>
          <a:lstStyle/>
          <a:p>
            <a:pPr>
              <a:lnSpc>
                <a:spcPct val="150000"/>
              </a:lnSpc>
            </a:pPr>
            <a:r>
              <a:rPr lang="en-US" altLang="zh-CN" dirty="0"/>
              <a:t>Sum of costs:    32</a:t>
            </a:r>
          </a:p>
          <a:p>
            <a:pPr>
              <a:lnSpc>
                <a:spcPct val="150000"/>
              </a:lnSpc>
            </a:pPr>
            <a:r>
              <a:rPr lang="en-US" altLang="zh-CN" dirty="0"/>
              <a:t>agent 0 :  [(4, 0), (4, 1), (4, 2), (5, 2), (5, 3), (5, 4), (4, 4), (4, 5), (4, 6), (4, 7)]</a:t>
            </a:r>
          </a:p>
          <a:p>
            <a:pPr>
              <a:lnSpc>
                <a:spcPct val="150000"/>
              </a:lnSpc>
            </a:pPr>
            <a:r>
              <a:rPr lang="en-US" altLang="zh-CN" dirty="0"/>
              <a:t>agent 1 :  [(7, 4), (6, 4), (5, 4), (4, 4), (3, 4), (2, 4), (2, 3)]</a:t>
            </a:r>
          </a:p>
          <a:p>
            <a:pPr>
              <a:lnSpc>
                <a:spcPct val="150000"/>
              </a:lnSpc>
            </a:pPr>
            <a:r>
              <a:rPr lang="en-US" altLang="zh-CN" dirty="0"/>
              <a:t>agent 2 :  [(1, 4), (2, 4), (3, 4), (3, 3), (3, 2), (4, 2), (5, 2), (5, 3), (6, 3)]</a:t>
            </a:r>
          </a:p>
          <a:p>
            <a:pPr>
              <a:lnSpc>
                <a:spcPct val="150000"/>
              </a:lnSpc>
            </a:pPr>
            <a:r>
              <a:rPr lang="en-US" altLang="zh-CN" dirty="0"/>
              <a:t>agent 3 :  [(7, 3), (6, 3), (5, 3), (5, 4), (5, 5), (5, 6)]</a:t>
            </a:r>
          </a:p>
          <a:p>
            <a:pPr>
              <a:lnSpc>
                <a:spcPct val="150000"/>
              </a:lnSpc>
            </a:pPr>
            <a:r>
              <a:rPr lang="en-US" altLang="zh-CN" dirty="0"/>
              <a:t>agent 4 :  [(1, 1), (1, 2), (1, 3), (2, 3), (3, 3)]</a:t>
            </a:r>
          </a:p>
          <a:p>
            <a:pPr>
              <a:lnSpc>
                <a:spcPct val="150000"/>
              </a:lnSpc>
            </a:pPr>
            <a:endParaRPr lang="zh-CN" altLang="en-US" dirty="0"/>
          </a:p>
        </p:txBody>
      </p:sp>
    </p:spTree>
    <p:extLst>
      <p:ext uri="{BB962C8B-B14F-4D97-AF65-F5344CB8AC3E}">
        <p14:creationId xmlns:p14="http://schemas.microsoft.com/office/powerpoint/2010/main" val="176679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38DAB-6FE0-4A90-BB6D-02ECCD68AC4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Conflict-Based Search</a:t>
            </a:r>
            <a:r>
              <a:rPr lang="zh-CN" altLang="en-US" dirty="0">
                <a:latin typeface="微软雅黑" panose="020B0503020204020204" pitchFamily="34" charset="-122"/>
                <a:ea typeface="微软雅黑" panose="020B0503020204020204" pitchFamily="34" charset="-122"/>
              </a:rPr>
              <a:t>思路</a:t>
            </a:r>
          </a:p>
        </p:txBody>
      </p:sp>
      <p:sp>
        <p:nvSpPr>
          <p:cNvPr id="3" name="内容占位符 2">
            <a:extLst>
              <a:ext uri="{FF2B5EF4-FFF2-40B4-BE49-F238E27FC236}">
                <a16:creationId xmlns:a16="http://schemas.microsoft.com/office/drawing/2014/main" id="{B02DD44D-6626-44D8-B410-0644D7FB167D}"/>
              </a:ext>
            </a:extLst>
          </p:cNvPr>
          <p:cNvSpPr>
            <a:spLocks noGrp="1"/>
          </p:cNvSpPr>
          <p:nvPr>
            <p:ph idx="1"/>
          </p:nvPr>
        </p:nvSpPr>
        <p:spPr/>
        <p:txBody>
          <a:bodyPr/>
          <a:lstStyle/>
          <a:p>
            <a:pPr>
              <a:lnSpc>
                <a:spcPct val="150000"/>
              </a:lnSpc>
            </a:pPr>
            <a:r>
              <a:rPr lang="zh-CN" altLang="en-US" dirty="0"/>
              <a:t>把</a:t>
            </a:r>
            <a:r>
              <a:rPr lang="en-US" altLang="zh-CN" dirty="0"/>
              <a:t>MAPF</a:t>
            </a:r>
            <a:r>
              <a:rPr lang="zh-CN" altLang="en-US" dirty="0"/>
              <a:t>问题分解为好几个带有约束的单智能体路径规划问题来解决。</a:t>
            </a:r>
            <a:endParaRPr lang="en-US" altLang="zh-CN" dirty="0"/>
          </a:p>
          <a:p>
            <a:pPr>
              <a:lnSpc>
                <a:spcPct val="150000"/>
              </a:lnSpc>
            </a:pPr>
            <a:r>
              <a:rPr lang="zh-CN" altLang="en-US" dirty="0"/>
              <a:t>为每个智能体生成初始约束，并找到满足这些约束的路径。如果这些路径有冲突，就通过添加新的约束条件来解决冲突。</a:t>
            </a:r>
            <a:endParaRPr lang="en-US" altLang="zh-CN" dirty="0"/>
          </a:p>
          <a:p>
            <a:pPr>
              <a:lnSpc>
                <a:spcPct val="150000"/>
              </a:lnSpc>
            </a:pPr>
            <a:r>
              <a:rPr lang="en-US" altLang="zh-CN" dirty="0"/>
              <a:t>CBS</a:t>
            </a:r>
            <a:r>
              <a:rPr lang="zh-CN" altLang="en-US" dirty="0"/>
              <a:t>分为两层。在高层，找到冲突并添加新的约束条件。在低层，根据添加的新的约束条件更新智能体的路径。</a:t>
            </a:r>
          </a:p>
        </p:txBody>
      </p:sp>
    </p:spTree>
    <p:extLst>
      <p:ext uri="{BB962C8B-B14F-4D97-AF65-F5344CB8AC3E}">
        <p14:creationId xmlns:p14="http://schemas.microsoft.com/office/powerpoint/2010/main" val="92144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9D306-E1F4-41ED-9170-FC68DF2D5B7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High-level of CBS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030A835D-FAE3-46BA-80BE-867254C8B40C}"/>
              </a:ext>
            </a:extLst>
          </p:cNvPr>
          <p:cNvSpPr>
            <a:spLocks noGrp="1"/>
          </p:cNvSpPr>
          <p:nvPr>
            <p:ph idx="1"/>
          </p:nvPr>
        </p:nvSpPr>
        <p:spPr>
          <a:xfrm>
            <a:off x="838200" y="1690688"/>
            <a:ext cx="10515600" cy="4486275"/>
          </a:xfrm>
        </p:spPr>
        <p:txBody>
          <a:bodyPr/>
          <a:lstStyle/>
          <a:p>
            <a:r>
              <a:rPr lang="en-US" altLang="zh-CN" dirty="0"/>
              <a:t>CBS</a:t>
            </a:r>
            <a:r>
              <a:rPr lang="zh-CN" altLang="en-US" dirty="0"/>
              <a:t>搜索一个二叉约束树（</a:t>
            </a:r>
            <a:r>
              <a:rPr lang="en-US" altLang="zh-CN" dirty="0"/>
              <a:t>Constraint Tree, CT</a:t>
            </a:r>
            <a:r>
              <a:rPr lang="zh-CN" altLang="en-US" dirty="0"/>
              <a:t>）。每个</a:t>
            </a:r>
            <a:r>
              <a:rPr lang="en-US" altLang="zh-CN" dirty="0"/>
              <a:t>CT</a:t>
            </a:r>
            <a:r>
              <a:rPr lang="zh-CN" altLang="en-US" dirty="0"/>
              <a:t>树节点</a:t>
            </a:r>
            <a:r>
              <a:rPr lang="en-US" altLang="zh-CN" dirty="0"/>
              <a:t>N</a:t>
            </a:r>
            <a:r>
              <a:rPr lang="zh-CN" altLang="en-US" dirty="0"/>
              <a:t>包含以下数据：</a:t>
            </a:r>
            <a:endParaRPr lang="en-US" altLang="zh-CN" dirty="0"/>
          </a:p>
          <a:p>
            <a:r>
              <a:rPr lang="zh-CN" altLang="en-US" dirty="0"/>
              <a:t>（</a:t>
            </a:r>
            <a:r>
              <a:rPr lang="en-US" altLang="zh-CN" dirty="0"/>
              <a:t>1</a:t>
            </a:r>
            <a:r>
              <a:rPr lang="zh-CN" altLang="en-US" dirty="0"/>
              <a:t>）一组约束（</a:t>
            </a:r>
            <a:r>
              <a:rPr lang="en-US" altLang="zh-CN" dirty="0" err="1"/>
              <a:t>N.constraints</a:t>
            </a:r>
            <a:r>
              <a:rPr lang="zh-CN" altLang="en-US" dirty="0"/>
              <a:t>）。</a:t>
            </a:r>
            <a:r>
              <a:rPr lang="en-US" altLang="zh-CN" dirty="0"/>
              <a:t>CT</a:t>
            </a:r>
            <a:r>
              <a:rPr lang="zh-CN" altLang="en-US" dirty="0"/>
              <a:t>的根节点包含一个空的约束集合。</a:t>
            </a:r>
            <a:r>
              <a:rPr lang="en-US" altLang="zh-CN" dirty="0"/>
              <a:t>CT</a:t>
            </a:r>
            <a:r>
              <a:rPr lang="zh-CN" altLang="en-US" dirty="0"/>
              <a:t>的一个子节点继承父节点的约束，并为一个智能体添加一个新的约束。</a:t>
            </a:r>
            <a:endParaRPr lang="en-US" altLang="zh-CN" dirty="0"/>
          </a:p>
          <a:p>
            <a:r>
              <a:rPr lang="zh-CN" altLang="en-US" dirty="0"/>
              <a:t>（</a:t>
            </a:r>
            <a:r>
              <a:rPr lang="en-US" altLang="zh-CN" dirty="0"/>
              <a:t>2</a:t>
            </a:r>
            <a:r>
              <a:rPr lang="zh-CN" altLang="en-US" dirty="0"/>
              <a:t>）一个解（</a:t>
            </a:r>
            <a:r>
              <a:rPr lang="en-US" altLang="zh-CN" dirty="0" err="1"/>
              <a:t>N.solution</a:t>
            </a:r>
            <a:r>
              <a:rPr lang="zh-CN" altLang="en-US" dirty="0"/>
              <a:t>）。一组</a:t>
            </a:r>
            <a:r>
              <a:rPr lang="en-US" altLang="zh-CN" dirty="0"/>
              <a:t>k</a:t>
            </a:r>
            <a:r>
              <a:rPr lang="zh-CN" altLang="en-US" dirty="0"/>
              <a:t>条路径，每个智能体一条。智能体</a:t>
            </a:r>
            <a:r>
              <a:rPr lang="en-US" altLang="zh-CN" dirty="0"/>
              <a:t>ai</a:t>
            </a:r>
            <a:r>
              <a:rPr lang="zh-CN" altLang="en-US" dirty="0"/>
              <a:t>的路径必须满足</a:t>
            </a:r>
            <a:r>
              <a:rPr lang="en-US" altLang="zh-CN" dirty="0"/>
              <a:t>N</a:t>
            </a:r>
            <a:r>
              <a:rPr lang="zh-CN" altLang="en-US" dirty="0"/>
              <a:t>中对</a:t>
            </a:r>
            <a:r>
              <a:rPr lang="en-US" altLang="zh-CN" dirty="0"/>
              <a:t>ai</a:t>
            </a:r>
            <a:r>
              <a:rPr lang="zh-CN" altLang="en-US" dirty="0"/>
              <a:t>的约束条件。这些路径是由低层搜索找到的。</a:t>
            </a:r>
            <a:endParaRPr lang="en-US" altLang="zh-CN" dirty="0"/>
          </a:p>
          <a:p>
            <a:r>
              <a:rPr lang="zh-CN" altLang="en-US" dirty="0"/>
              <a:t>（</a:t>
            </a:r>
            <a:r>
              <a:rPr lang="en-US" altLang="zh-CN" dirty="0"/>
              <a:t>3</a:t>
            </a:r>
            <a:r>
              <a:rPr lang="zh-CN" altLang="en-US" dirty="0"/>
              <a:t>）当前解决方案的总代价（</a:t>
            </a:r>
            <a:r>
              <a:rPr lang="en-US" altLang="zh-CN" dirty="0" err="1"/>
              <a:t>N.cost</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97724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42BD6-7635-49DA-996F-45DD42E53B16}"/>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CT</a:t>
            </a:r>
            <a:r>
              <a:rPr lang="zh-CN" altLang="en-US" dirty="0">
                <a:latin typeface="微软雅黑" panose="020B0503020204020204" pitchFamily="34" charset="-122"/>
                <a:ea typeface="微软雅黑" panose="020B0503020204020204" pitchFamily="34" charset="-122"/>
              </a:rPr>
              <a:t>中处理一个节点</a:t>
            </a:r>
          </a:p>
        </p:txBody>
      </p:sp>
      <p:sp>
        <p:nvSpPr>
          <p:cNvPr id="3" name="内容占位符 2">
            <a:extLst>
              <a:ext uri="{FF2B5EF4-FFF2-40B4-BE49-F238E27FC236}">
                <a16:creationId xmlns:a16="http://schemas.microsoft.com/office/drawing/2014/main" id="{B9CB6F28-2821-46AC-81C1-B9E9F7FE64F2}"/>
              </a:ext>
            </a:extLst>
          </p:cNvPr>
          <p:cNvSpPr>
            <a:spLocks noGrp="1"/>
          </p:cNvSpPr>
          <p:nvPr>
            <p:ph idx="1"/>
          </p:nvPr>
        </p:nvSpPr>
        <p:spPr>
          <a:xfrm>
            <a:off x="838200" y="1785257"/>
            <a:ext cx="10515600" cy="4391706"/>
          </a:xfrm>
        </p:spPr>
        <p:txBody>
          <a:bodyPr>
            <a:normAutofit fontScale="92500" lnSpcReduction="10000"/>
          </a:bodyPr>
          <a:lstStyle/>
          <a:p>
            <a:pPr>
              <a:lnSpc>
                <a:spcPct val="150000"/>
              </a:lnSpc>
            </a:pPr>
            <a:r>
              <a:rPr lang="zh-CN" altLang="en-US" dirty="0"/>
              <a:t>给定</a:t>
            </a:r>
            <a:r>
              <a:rPr lang="en-US" altLang="zh-CN" dirty="0"/>
              <a:t>CT</a:t>
            </a:r>
            <a:r>
              <a:rPr lang="zh-CN" altLang="en-US" dirty="0"/>
              <a:t>的一个节点</a:t>
            </a:r>
            <a:r>
              <a:rPr lang="en-US" altLang="zh-CN" dirty="0"/>
              <a:t>N</a:t>
            </a:r>
            <a:r>
              <a:rPr lang="zh-CN" altLang="en-US" dirty="0"/>
              <a:t>的约束列表，调用低层搜索。这个搜索返回每个智能体</a:t>
            </a:r>
            <a:r>
              <a:rPr lang="en-US" altLang="zh-CN" dirty="0"/>
              <a:t>ai</a:t>
            </a:r>
            <a:r>
              <a:rPr lang="zh-CN" altLang="en-US" dirty="0"/>
              <a:t>的一条最短路径，该路径满足节点</a:t>
            </a:r>
            <a:r>
              <a:rPr lang="en-US" altLang="zh-CN" dirty="0"/>
              <a:t>N</a:t>
            </a:r>
            <a:r>
              <a:rPr lang="zh-CN" altLang="en-US" dirty="0"/>
              <a:t>中与</a:t>
            </a:r>
            <a:r>
              <a:rPr lang="en-US" altLang="zh-CN" dirty="0"/>
              <a:t>ai</a:t>
            </a:r>
            <a:r>
              <a:rPr lang="zh-CN" altLang="en-US" dirty="0"/>
              <a:t>相关联的所有约束。然后验证所有智能体路径之间是否有冲突。</a:t>
            </a:r>
            <a:endParaRPr lang="en-US" altLang="zh-CN" dirty="0"/>
          </a:p>
          <a:p>
            <a:pPr>
              <a:lnSpc>
                <a:spcPct val="150000"/>
              </a:lnSpc>
            </a:pPr>
            <a:r>
              <a:rPr lang="zh-CN" altLang="en-US" dirty="0"/>
              <a:t>如果没有冲突，则标记节点</a:t>
            </a:r>
            <a:r>
              <a:rPr lang="en-US" altLang="zh-CN" dirty="0"/>
              <a:t>N</a:t>
            </a:r>
            <a:r>
              <a:rPr lang="zh-CN" altLang="en-US" dirty="0"/>
              <a:t>为目标节点，并返回包含这组路径的当前解（</a:t>
            </a:r>
            <a:r>
              <a:rPr lang="en-US" altLang="zh-CN" dirty="0" err="1"/>
              <a:t>N.solution</a:t>
            </a:r>
            <a:r>
              <a:rPr lang="zh-CN" altLang="en-US" dirty="0"/>
              <a:t>）。</a:t>
            </a:r>
            <a:endParaRPr lang="en-US" altLang="zh-CN" dirty="0"/>
          </a:p>
          <a:p>
            <a:pPr>
              <a:lnSpc>
                <a:spcPct val="150000"/>
              </a:lnSpc>
            </a:pPr>
            <a:r>
              <a:rPr lang="zh-CN" altLang="en-US" dirty="0"/>
              <a:t>如果在执行验证时发现两个或多个智能体</a:t>
            </a:r>
            <a:r>
              <a:rPr lang="en-US" altLang="zh-CN" dirty="0"/>
              <a:t>ai</a:t>
            </a:r>
            <a:r>
              <a:rPr lang="zh-CN" altLang="en-US" dirty="0"/>
              <a:t>和</a:t>
            </a:r>
            <a:r>
              <a:rPr lang="en-US" altLang="zh-CN" dirty="0" err="1"/>
              <a:t>aj</a:t>
            </a:r>
            <a:r>
              <a:rPr lang="zh-CN" altLang="en-US" dirty="0"/>
              <a:t>之间存在冲突</a:t>
            </a:r>
            <a:r>
              <a:rPr lang="en-US" altLang="zh-CN" dirty="0"/>
              <a:t>C =</a:t>
            </a:r>
            <a:r>
              <a:rPr lang="zh-CN" altLang="en-US" dirty="0"/>
              <a:t>（</a:t>
            </a:r>
            <a:r>
              <a:rPr lang="en-US" altLang="zh-CN" dirty="0"/>
              <a:t>ai</a:t>
            </a:r>
            <a:r>
              <a:rPr lang="zh-CN" altLang="en-US" dirty="0"/>
              <a:t>，</a:t>
            </a:r>
            <a:r>
              <a:rPr lang="en-US" altLang="zh-CN" dirty="0" err="1"/>
              <a:t>aj</a:t>
            </a:r>
            <a:r>
              <a:rPr lang="zh-CN" altLang="en-US" dirty="0"/>
              <a:t>，</a:t>
            </a:r>
            <a:r>
              <a:rPr lang="en-US" altLang="zh-CN" dirty="0"/>
              <a:t>v</a:t>
            </a:r>
            <a:r>
              <a:rPr lang="zh-CN" altLang="en-US" dirty="0"/>
              <a:t>，</a:t>
            </a:r>
            <a:r>
              <a:rPr lang="en-US" altLang="zh-CN" dirty="0"/>
              <a:t>t</a:t>
            </a:r>
            <a:r>
              <a:rPr lang="zh-CN" altLang="en-US" dirty="0"/>
              <a:t>），则验证停止，并将该节点标记为非目标节点。</a:t>
            </a:r>
          </a:p>
        </p:txBody>
      </p:sp>
    </p:spTree>
    <p:extLst>
      <p:ext uri="{BB962C8B-B14F-4D97-AF65-F5344CB8AC3E}">
        <p14:creationId xmlns:p14="http://schemas.microsoft.com/office/powerpoint/2010/main" val="6063248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2118</Words>
  <Application>Microsoft Office PowerPoint</Application>
  <PresentationFormat>宽屏</PresentationFormat>
  <Paragraphs>85</Paragraphs>
  <Slides>16</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JetBrains Mono</vt:lpstr>
      <vt:lpstr>等线</vt:lpstr>
      <vt:lpstr>等线 Light</vt:lpstr>
      <vt:lpstr>微软雅黑</vt:lpstr>
      <vt:lpstr>Arial</vt:lpstr>
      <vt:lpstr>Open Sans</vt:lpstr>
      <vt:lpstr>Office 主题​​</vt:lpstr>
      <vt:lpstr>Conflict-Based Search</vt:lpstr>
      <vt:lpstr>MAPF</vt:lpstr>
      <vt:lpstr>MAPF示意图</vt:lpstr>
      <vt:lpstr>MAPF冲突类型</vt:lpstr>
      <vt:lpstr>MAPF输入示例</vt:lpstr>
      <vt:lpstr>MAPF输出示例</vt:lpstr>
      <vt:lpstr>Conflict-Based Search思路</vt:lpstr>
      <vt:lpstr>High-level of CBS</vt:lpstr>
      <vt:lpstr>在CT中处理一个节点</vt:lpstr>
      <vt:lpstr>解决冲突</vt:lpstr>
      <vt:lpstr>High-level of CBS</vt:lpstr>
      <vt:lpstr>High-level of CBS</vt:lpstr>
      <vt:lpstr>Example</vt:lpstr>
      <vt:lpstr>当agent冲突数&gt;2</vt:lpstr>
      <vt:lpstr>Low-level of CBS</vt:lpstr>
      <vt:lpstr>Conflict-Based Search总结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Conflict-Based Search</dc:title>
  <dc:creator>Ye Gao</dc:creator>
  <cp:lastModifiedBy>Ye Gao</cp:lastModifiedBy>
  <cp:revision>356</cp:revision>
  <dcterms:created xsi:type="dcterms:W3CDTF">2023-07-13T12:44:51Z</dcterms:created>
  <dcterms:modified xsi:type="dcterms:W3CDTF">2023-08-23T06:24:24Z</dcterms:modified>
</cp:coreProperties>
</file>