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2" r:id="rId4"/>
    <p:sldId id="264" r:id="rId5"/>
    <p:sldId id="260" r:id="rId6"/>
    <p:sldId id="262" r:id="rId7"/>
    <p:sldId id="266" r:id="rId8"/>
    <p:sldId id="267" r:id="rId9"/>
    <p:sldId id="265" r:id="rId10"/>
    <p:sldId id="269" r:id="rId11"/>
    <p:sldId id="268" r:id="rId12"/>
    <p:sldId id="270" r:id="rId13"/>
    <p:sldId id="27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74" autoAdjust="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RI_Internationa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ertram_Raphael" TargetMode="External"/><Relationship Id="rId5" Type="http://schemas.openxmlformats.org/officeDocument/2006/relationships/hyperlink" Target="https://en.wikipedia.org/wiki/Nils_Nilsson_(researcher)" TargetMode="External"/><Relationship Id="rId4" Type="http://schemas.openxmlformats.org/officeDocument/2006/relationships/hyperlink" Target="https://en.wikipedia.org/wiki/Peter_E._Har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斯坦福研究所（现为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RI International"/>
              </a:rPr>
              <a:t>SRI International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）的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eter E. Hart"/>
              </a:rPr>
              <a:t>Peter Hart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Nils Nilsson (researcher)"/>
              </a:rPr>
              <a:t>Nils Nilsson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Bertram Raphael"/>
              </a:rPr>
              <a:t>Bertram Raphael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1968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年首次发表了该算法。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6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6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启示我们做事情的时候既要有坚定不移的目标，面对障碍物也要灵活变通。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我们可以看到在同一个时间步中没有冲突的智能体。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当然，最开始的约束是比较简陋的，生成的路径必然有冲突的。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2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9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3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我们用左图的例子来说明，其中左边老鼠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想要达到它的目标奶酪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G1,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右边老鼠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想到到达目标奶酪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。相应的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如中图所示。根节点的约束集合为空。低层现在为每个智能体返回一个最优路径（算法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行），对于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 S1, A1, C, G1 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，对于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 S2, B1, C, G2 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。因此，这个节点的总代价是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。所有这些信息都保存在这个节点中。根节点然后被插入到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列表中，并将被下一个扩展。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当检查两个智能体的路径是否冲突时（第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行），发现了一个冲突，当两个智能体在时间步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到达顶点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时。这产生了冲突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(a1, a2, C, 2)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。因此，根节点被声明为非目标节点，并生成两个子节点来解决冲突（第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）。我们从直观上看为了解决冲突，要么是左边这只老鼠发扬谦让的传统美德，等待右边老鼠先过去；要么是右边这只老鼠发挥骑士风度，让左边这只老鼠先通过。这就对应两种情况。左边老鼠谦让的话，就是左子节点添加了约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(a1, C, 2)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；右边老鼠发扬风格的话，就是右子节点添加了约束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(a2, C, 2)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；我们就把这两种情况都考虑进去了。现在调用低层搜索（第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行），找到一个满足新约束的最优路径。对于左子节点，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必须等待一步，要么在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），路径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 S1, A1, A1, C, G1 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被返回给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的路径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 S2, B1, C, G2 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对于左子节点保持不变。左子节点的总代价现在是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=4+3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）。以类似的方式，生成右子节点，也是代价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。两个子节点都被加入到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行）。在最后一步，左子节点被选择扩展，并检查路径是否冲突。由于没有冲突，左子节点被声明为目标节点（第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行），并返回它的解决方案作为最优解。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7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 &gt; 2</a:t>
            </a:r>
            <a:r>
              <a:rPr lang="zh-CN" altLang="en-US" dirty="0"/>
              <a:t>个代理的冲突。当冲突的智能体数量</a:t>
            </a:r>
            <a:r>
              <a:rPr lang="en-US" altLang="zh-CN" dirty="0"/>
              <a:t>&gt;2</a:t>
            </a:r>
            <a:r>
              <a:rPr lang="zh-CN" altLang="en-US" dirty="0"/>
              <a:t>时，有两种方法可以处理这样的</a:t>
            </a:r>
            <a:r>
              <a:rPr lang="en-US" altLang="zh-CN" dirty="0"/>
              <a:t>k</a:t>
            </a:r>
            <a:r>
              <a:rPr lang="zh-CN" altLang="en-US" dirty="0"/>
              <a:t>个代理的冲突。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第一个方法，我们可以生成</a:t>
            </a:r>
            <a:r>
              <a:rPr lang="en-US" altLang="zh-CN" dirty="0"/>
              <a:t>k</a:t>
            </a:r>
            <a:r>
              <a:rPr lang="zh-CN" altLang="en-US" dirty="0"/>
              <a:t>个子节点，每个子节点对</a:t>
            </a:r>
            <a:r>
              <a:rPr lang="en-US" altLang="zh-CN" dirty="0"/>
              <a:t>k - 1</a:t>
            </a:r>
            <a:r>
              <a:rPr lang="zh-CN" altLang="en-US" dirty="0"/>
              <a:t>个智能体添加一个约束（即，每个子节点只允许一个智能体在时间</a:t>
            </a:r>
            <a:r>
              <a:rPr lang="en-US" altLang="zh-CN" dirty="0"/>
              <a:t>t</a:t>
            </a:r>
            <a:r>
              <a:rPr lang="zh-CN" altLang="en-US" dirty="0"/>
              <a:t>占据冲突的顶点</a:t>
            </a:r>
            <a:r>
              <a:rPr lang="en-US" altLang="zh-CN" dirty="0"/>
              <a:t>v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第二个方法，只关注发现冲突的前两个智能体，并根据它们的冲突进行分支。这样就把剩余的冲突留给树的更深层去解决。作者采取的是第二种方法。当然这两种方法复杂度是等价的。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2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低层解决的实际上是满足约束条件的单智能体路径规划问题。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7FAC2-A9EA-41EA-9368-AD579046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E4A99-7A92-4F29-971C-33D53E8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495"/>
            <a:ext cx="9144000" cy="120944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Finding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69EF5E-E946-4FF9-AD10-B64D9D213781}"/>
              </a:ext>
            </a:extLst>
          </p:cNvPr>
          <p:cNvSpPr txBox="1"/>
          <p:nvPr/>
        </p:nvSpPr>
        <p:spPr>
          <a:xfrm>
            <a:off x="1796143" y="4833257"/>
            <a:ext cx="8980714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Hart, Peter E., Nils J. Nilsson, and Bertram Raphael. "A formal basis for the heuristic determination of minimum cost paths."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Systems Science and Cybernetics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4.2 (1968): 100-107.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8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D457-9B4A-402E-A0A0-6AD65EC5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371"/>
            <a:ext cx="10515600" cy="1143001"/>
          </a:xfrm>
        </p:spPr>
        <p:txBody>
          <a:bodyPr/>
          <a:lstStyle/>
          <a:p>
            <a:r>
              <a:rPr lang="en-US" altLang="zh-CN" dirty="0"/>
              <a:t>High-level of CBS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3DE29B-4835-4932-8EA9-7C3CCED89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15" y="1537768"/>
            <a:ext cx="4802454" cy="4830375"/>
          </a:xfrm>
        </p:spPr>
      </p:pic>
    </p:spTree>
    <p:extLst>
      <p:ext uri="{BB962C8B-B14F-4D97-AF65-F5344CB8AC3E}">
        <p14:creationId xmlns:p14="http://schemas.microsoft.com/office/powerpoint/2010/main" val="150049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48F4E-B303-4888-BDD5-8F7FDEB4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C26B3F6-9D3F-4BC6-A710-0880514BDB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0115" y="1690688"/>
            <a:ext cx="2667000" cy="4016285"/>
          </a:xfr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379F63E-661F-4A5A-911F-E7297705C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542373" y="1759692"/>
            <a:ext cx="3331027" cy="3947281"/>
          </a:xfrm>
        </p:spPr>
      </p:pic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3B4D680B-9C8C-4214-8D92-FDE1E2314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658" y="1318144"/>
            <a:ext cx="4802454" cy="48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AA65-F447-4378-BA30-2BA8B15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BB35711-E335-4F3A-88BC-A100CBCE5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k</a:t>
            </a:r>
            <a:r>
              <a:rPr lang="zh-CN" altLang="en-US" dirty="0"/>
              <a:t>个子节点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91239B-4DF0-48B9-94F7-E98662FCF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89241" y="3315198"/>
            <a:ext cx="4240702" cy="2073232"/>
          </a:xfr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6BD25AA-6703-4EFB-8CED-32393CE00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只关注发现冲突的前两个智能体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5542D2E-DAD2-4019-9CCF-FC3B9E561D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743956" y="3244907"/>
            <a:ext cx="4158803" cy="2143523"/>
          </a:xfrm>
        </p:spPr>
      </p:pic>
    </p:spTree>
    <p:extLst>
      <p:ext uri="{BB962C8B-B14F-4D97-AF65-F5344CB8AC3E}">
        <p14:creationId xmlns:p14="http://schemas.microsoft.com/office/powerpoint/2010/main" val="332514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C439-2557-4B6E-8D08-62037E0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Low-level of CBS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5027-D62A-4AD9-80AD-D702E6DB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低层</a:t>
            </a:r>
            <a:r>
              <a:rPr lang="en-US" altLang="zh-CN" dirty="0"/>
              <a:t>CBS</a:t>
            </a:r>
            <a:r>
              <a:rPr lang="zh-CN" altLang="en-US" dirty="0"/>
              <a:t>给定一个智能体</a:t>
            </a:r>
            <a:r>
              <a:rPr lang="en-US" altLang="zh-CN" dirty="0"/>
              <a:t>ai</a:t>
            </a:r>
            <a:r>
              <a:rPr lang="zh-CN" altLang="en-US" dirty="0"/>
              <a:t>和一组相关的约束。它根据约束条件在图中进行搜索，为智能体</a:t>
            </a:r>
            <a:r>
              <a:rPr lang="en-US" altLang="zh-CN" dirty="0"/>
              <a:t>ai</a:t>
            </a:r>
            <a:r>
              <a:rPr lang="zh-CN" altLang="en-US" dirty="0"/>
              <a:t>找到一个最优路径。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约束是三维的，因为它包括两个空间维度和一个时间维度。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可以使用任何单智能体路径规划算法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)</a:t>
            </a:r>
            <a:r>
              <a:rPr lang="zh-CN" altLang="en-US" dirty="0"/>
              <a:t>来找到满足约束的智能体</a:t>
            </a:r>
            <a:r>
              <a:rPr lang="en-US" altLang="zh-CN" dirty="0"/>
              <a:t>ai</a:t>
            </a:r>
            <a:r>
              <a:rPr lang="zh-CN" altLang="en-US" dirty="0"/>
              <a:t>的路径。</a:t>
            </a:r>
          </a:p>
        </p:txBody>
      </p:sp>
    </p:spTree>
    <p:extLst>
      <p:ext uri="{BB962C8B-B14F-4D97-AF65-F5344CB8AC3E}">
        <p14:creationId xmlns:p14="http://schemas.microsoft.com/office/powerpoint/2010/main" val="311978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1B4A-9DF0-4EC9-9490-7E8D8F44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F54CF-AD0F-415F-B37F-BD3A18C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CBS</a:t>
            </a:r>
            <a:r>
              <a:rPr lang="zh-CN" altLang="en-US" dirty="0"/>
              <a:t>是一种两层的算法。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高层搜索一个基于冲突的二叉约束树，每个节点包含一些对单个智能体的位置和时间的限制。为解决路径间的冲突由根节点不断向下层层扩展。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低层为每个智能体在满足约束的情况下寻找最短的路径（如</a:t>
            </a:r>
            <a:r>
              <a:rPr lang="en-US" altLang="zh-CN" dirty="0"/>
              <a:t>A*</a:t>
            </a:r>
            <a:r>
              <a:rPr lang="zh-CN" altLang="en-US" dirty="0"/>
              <a:t>算法）。</a:t>
            </a:r>
          </a:p>
        </p:txBody>
      </p:sp>
    </p:spTree>
    <p:extLst>
      <p:ext uri="{BB962C8B-B14F-4D97-AF65-F5344CB8AC3E}">
        <p14:creationId xmlns:p14="http://schemas.microsoft.com/office/powerpoint/2010/main" val="376729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ED4B-79CE-4342-A99F-90C3175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搜索过程示意图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EEE099-00B3-43E7-A535-249E22CE00B9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54246"/>
            <a:ext cx="4356847" cy="4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0348-51B8-4AD6-ACEB-C1BFCFC2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D4397-2B36-4E1A-97D7-5A7850EF1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地图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起点</a:t>
            </a:r>
            <a:r>
              <a:rPr lang="en-US" altLang="zh-CN" dirty="0"/>
              <a:t>&amp;</a:t>
            </a:r>
            <a:r>
              <a:rPr lang="zh-CN" altLang="en-US" dirty="0"/>
              <a:t>终点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32A25-DAB3-4D13-AD11-B4353F9D6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与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Dijkstra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算法相比，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A*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算法仅查找从指定源到指定目标的最短路径，而不是从指定源到所有可能目标的最短路径树。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BFB9D-B09B-48C0-9708-60E3E83B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89"/>
          </a:xfrm>
        </p:spPr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F2FB5-83DF-485F-825B-AA8FB3FD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Path cost:  14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 : (8,0) -&gt; (8,1) -&gt; (8,2) -&gt; (7,2) -&gt; (7,3) -&gt; (7,4) -&gt; (7,5) -&gt; (6,5) -&gt; (5,5) -&gt; (4,5) -&gt; (4,4) -&gt; (3,4) -&gt; (2,4) -&gt; (2,5)</a:t>
            </a:r>
          </a:p>
        </p:txBody>
      </p:sp>
    </p:spTree>
    <p:extLst>
      <p:ext uri="{BB962C8B-B14F-4D97-AF65-F5344CB8AC3E}">
        <p14:creationId xmlns:p14="http://schemas.microsoft.com/office/powerpoint/2010/main" val="17667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DAB-6FE0-4A90-BB6D-02ECCD68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Conflict-Based 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DD44D-6626-44D8-B410-0644D7FB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MAPF</a:t>
            </a:r>
            <a:r>
              <a:rPr lang="zh-CN" altLang="en-US" dirty="0"/>
              <a:t>问题分解为好几个带有约束的单智能体路径规划问题来解决。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为每个智能体生成初始约束，并找到满足这些约束的路径。如果这些路径有冲突，就通过添加新的约束条件来解决冲突。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CBS</a:t>
            </a:r>
            <a:r>
              <a:rPr lang="zh-CN" altLang="en-US" dirty="0"/>
              <a:t>分为两层。在高层，找到冲突并添加新的约束条件。在低层，根据添加的新的约束条件更新智能体的路径。</a:t>
            </a:r>
          </a:p>
        </p:txBody>
      </p:sp>
    </p:spTree>
    <p:extLst>
      <p:ext uri="{BB962C8B-B14F-4D97-AF65-F5344CB8AC3E}">
        <p14:creationId xmlns:p14="http://schemas.microsoft.com/office/powerpoint/2010/main" val="92144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D306-E1F4-41ED-9170-FC68DF2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High-level of CBS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A835D-FAE3-46BA-80BE-867254C8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/>
              <a:t>CBS</a:t>
            </a:r>
            <a:r>
              <a:rPr lang="zh-CN" altLang="en-US" dirty="0"/>
              <a:t>搜索一个二叉约束树（</a:t>
            </a:r>
            <a:r>
              <a:rPr lang="en-US" altLang="zh-CN" dirty="0"/>
              <a:t>Constraint Tree, CT</a:t>
            </a:r>
            <a:r>
              <a:rPr lang="zh-CN" altLang="en-US" dirty="0"/>
              <a:t>）。每个</a:t>
            </a:r>
            <a:r>
              <a:rPr lang="en-US" altLang="zh-CN" dirty="0"/>
              <a:t>CT</a:t>
            </a:r>
            <a:r>
              <a:rPr lang="zh-CN" altLang="en-US" dirty="0"/>
              <a:t>树节点</a:t>
            </a:r>
            <a:r>
              <a:rPr lang="en-US" altLang="zh-CN" dirty="0"/>
              <a:t>N</a:t>
            </a:r>
            <a:r>
              <a:rPr lang="zh-CN" altLang="en-US" dirty="0"/>
              <a:t>包含以下数据：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）一组约束（</a:t>
            </a:r>
            <a:r>
              <a:rPr lang="en-US" altLang="zh-CN" dirty="0" err="1"/>
              <a:t>N.constraints</a:t>
            </a:r>
            <a:r>
              <a:rPr lang="zh-CN" altLang="en-US" dirty="0"/>
              <a:t>）。</a:t>
            </a:r>
            <a:r>
              <a:rPr lang="en-US" altLang="zh-CN" dirty="0"/>
              <a:t>CT</a:t>
            </a:r>
            <a:r>
              <a:rPr lang="zh-CN" altLang="en-US" dirty="0"/>
              <a:t>的根节点包含一个空的约束集合。</a:t>
            </a:r>
            <a:r>
              <a:rPr lang="en-US" altLang="zh-CN" dirty="0"/>
              <a:t>CT</a:t>
            </a:r>
            <a:r>
              <a:rPr lang="zh-CN" altLang="en-US" dirty="0"/>
              <a:t>的一个子节点继承父节点的约束，并为一个智能体添加一个新的约束。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）一个解（</a:t>
            </a:r>
            <a:r>
              <a:rPr lang="en-US" altLang="zh-CN" dirty="0" err="1"/>
              <a:t>N.solution</a:t>
            </a:r>
            <a:r>
              <a:rPr lang="zh-CN" altLang="en-US" dirty="0"/>
              <a:t>）。一组</a:t>
            </a:r>
            <a:r>
              <a:rPr lang="en-US" altLang="zh-CN" dirty="0"/>
              <a:t>k</a:t>
            </a:r>
            <a:r>
              <a:rPr lang="zh-CN" altLang="en-US" dirty="0"/>
              <a:t>条路径，每个智能体一条。智能体</a:t>
            </a:r>
            <a:r>
              <a:rPr lang="en-US" altLang="zh-CN" dirty="0"/>
              <a:t>ai</a:t>
            </a:r>
            <a:r>
              <a:rPr lang="zh-CN" altLang="en-US" dirty="0"/>
              <a:t>的路径必须满足</a:t>
            </a:r>
            <a:r>
              <a:rPr lang="en-US" altLang="zh-CN" dirty="0"/>
              <a:t>N</a:t>
            </a:r>
            <a:r>
              <a:rPr lang="zh-CN" altLang="en-US" dirty="0"/>
              <a:t>中对</a:t>
            </a:r>
            <a:r>
              <a:rPr lang="en-US" altLang="zh-CN" dirty="0"/>
              <a:t>ai</a:t>
            </a:r>
            <a:r>
              <a:rPr lang="zh-CN" altLang="en-US" dirty="0"/>
              <a:t>的约束条件。这些路径是由低层搜索找到的。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）当前解决方案的总代价（</a:t>
            </a:r>
            <a:r>
              <a:rPr lang="en-US" altLang="zh-CN" dirty="0" err="1"/>
              <a:t>N.cost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4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2BD6-7635-49DA-996F-45DD42E5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中处理一个节点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6F28-2821-46AC-81C1-B9E9F7FE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3917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给定</a:t>
            </a:r>
            <a:r>
              <a:rPr lang="en-US" altLang="zh-CN" dirty="0"/>
              <a:t>CT</a:t>
            </a:r>
            <a:r>
              <a:rPr lang="zh-CN" altLang="en-US" dirty="0"/>
              <a:t>的一个节点</a:t>
            </a:r>
            <a:r>
              <a:rPr lang="en-US" altLang="zh-CN" dirty="0"/>
              <a:t>N</a:t>
            </a:r>
            <a:r>
              <a:rPr lang="zh-CN" altLang="en-US" dirty="0"/>
              <a:t>的约束列表，调用低层搜索。这个搜索返回每个智能体</a:t>
            </a:r>
            <a:r>
              <a:rPr lang="en-US" altLang="zh-CN" dirty="0"/>
              <a:t>ai</a:t>
            </a:r>
            <a:r>
              <a:rPr lang="zh-CN" altLang="en-US" dirty="0"/>
              <a:t>的一条最短路径，该路径满足节点</a:t>
            </a:r>
            <a:r>
              <a:rPr lang="en-US" altLang="zh-CN" dirty="0"/>
              <a:t>N</a:t>
            </a:r>
            <a:r>
              <a:rPr lang="zh-CN" altLang="en-US" dirty="0"/>
              <a:t>中与</a:t>
            </a:r>
            <a:r>
              <a:rPr lang="en-US" altLang="zh-CN" dirty="0"/>
              <a:t>ai</a:t>
            </a:r>
            <a:r>
              <a:rPr lang="zh-CN" altLang="en-US" dirty="0"/>
              <a:t>相关联的所有约束。然后验证所有智能体路径之间是否有冲突。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如果没有冲突，则标记节点</a:t>
            </a:r>
            <a:r>
              <a:rPr lang="en-US" altLang="zh-CN" dirty="0"/>
              <a:t>N</a:t>
            </a:r>
            <a:r>
              <a:rPr lang="zh-CN" altLang="en-US" dirty="0"/>
              <a:t>为目标节点，并返回包含这组路径的当前解（</a:t>
            </a:r>
            <a:r>
              <a:rPr lang="en-US" altLang="zh-CN" dirty="0" err="1"/>
              <a:t>N.solution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如果在执行验证时发现两个或多个智能体</a:t>
            </a:r>
            <a:r>
              <a:rPr lang="en-US" altLang="zh-CN" dirty="0"/>
              <a:t>ai</a:t>
            </a:r>
            <a:r>
              <a:rPr lang="zh-CN" altLang="en-US" dirty="0"/>
              <a:t>和</a:t>
            </a:r>
            <a:r>
              <a:rPr lang="en-US" altLang="zh-CN" dirty="0" err="1"/>
              <a:t>aj</a:t>
            </a:r>
            <a:r>
              <a:rPr lang="zh-CN" altLang="en-US" dirty="0"/>
              <a:t>之间存在冲突</a:t>
            </a:r>
            <a:r>
              <a:rPr lang="en-US" altLang="zh-CN" dirty="0"/>
              <a:t>C =</a:t>
            </a:r>
            <a:r>
              <a:rPr lang="zh-CN" altLang="en-US" dirty="0"/>
              <a:t>（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r>
              <a:rPr lang="en-US" altLang="zh-CN" dirty="0" err="1"/>
              <a:t>aj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），则验证停止，并将该节点标记为非目标节点。</a:t>
            </a:r>
          </a:p>
        </p:txBody>
      </p:sp>
    </p:spTree>
    <p:extLst>
      <p:ext uri="{BB962C8B-B14F-4D97-AF65-F5344CB8AC3E}">
        <p14:creationId xmlns:p14="http://schemas.microsoft.com/office/powerpoint/2010/main" val="60632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622F3-2F18-41B8-8284-09A6A844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8E485-4B03-41F1-86D8-10441172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给定一个非目标</a:t>
            </a:r>
            <a:r>
              <a:rPr lang="en-US" altLang="zh-CN" dirty="0"/>
              <a:t>CT</a:t>
            </a:r>
            <a:r>
              <a:rPr lang="zh-CN" altLang="en-US" dirty="0"/>
              <a:t>节点</a:t>
            </a:r>
            <a:r>
              <a:rPr lang="en-US" altLang="zh-CN" dirty="0"/>
              <a:t>N</a:t>
            </a:r>
            <a:r>
              <a:rPr lang="zh-CN" altLang="en-US" dirty="0"/>
              <a:t>，其解</a:t>
            </a:r>
            <a:r>
              <a:rPr lang="en-US" altLang="zh-CN" dirty="0" err="1"/>
              <a:t>N.solution</a:t>
            </a:r>
            <a:r>
              <a:rPr lang="zh-CN" altLang="en-US" dirty="0"/>
              <a:t>包含一个冲突</a:t>
            </a:r>
            <a:r>
              <a:rPr lang="en-US" altLang="zh-CN" dirty="0"/>
              <a:t>Cn = (ai, </a:t>
            </a:r>
            <a:r>
              <a:rPr lang="en-US" altLang="zh-CN" dirty="0" err="1"/>
              <a:t>aj</a:t>
            </a:r>
            <a:r>
              <a:rPr lang="en-US" altLang="zh-CN" dirty="0"/>
              <a:t> , v, t)</a:t>
            </a:r>
            <a:r>
              <a:rPr lang="zh-CN" altLang="en-US" dirty="0"/>
              <a:t>。因此，至少有一个约束（</a:t>
            </a:r>
            <a:r>
              <a:rPr lang="en-US" altLang="zh-CN" dirty="0"/>
              <a:t>ai, v, t</a:t>
            </a:r>
            <a:r>
              <a:rPr lang="zh-CN" altLang="en-US" dirty="0"/>
              <a:t>）或（</a:t>
            </a:r>
            <a:r>
              <a:rPr lang="en-US" altLang="zh-CN" dirty="0" err="1"/>
              <a:t>aj</a:t>
            </a:r>
            <a:r>
              <a:rPr lang="en-US" altLang="zh-CN" dirty="0"/>
              <a:t> , v, t</a:t>
            </a:r>
            <a:r>
              <a:rPr lang="zh-CN" altLang="en-US" dirty="0"/>
              <a:t>）必须添加到</a:t>
            </a:r>
            <a:r>
              <a:rPr lang="en-US" altLang="zh-CN" dirty="0" err="1"/>
              <a:t>N.constraints</a:t>
            </a:r>
            <a:r>
              <a:rPr lang="zh-CN" altLang="en-US" dirty="0"/>
              <a:t>中的约束集合中。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为了保证最优性，两种可能性都要检查，</a:t>
            </a:r>
            <a:r>
              <a:rPr lang="en-US" altLang="zh-CN" dirty="0"/>
              <a:t>N</a:t>
            </a:r>
            <a:r>
              <a:rPr lang="zh-CN" altLang="en-US" dirty="0"/>
              <a:t>被分割成两个子节点。两个子节点都继承了</a:t>
            </a:r>
            <a:r>
              <a:rPr lang="en-US" altLang="zh-CN" dirty="0"/>
              <a:t>N</a:t>
            </a:r>
            <a:r>
              <a:rPr lang="zh-CN" altLang="en-US" dirty="0"/>
              <a:t>的约束集合。左子节点通过添加约束（</a:t>
            </a:r>
            <a:r>
              <a:rPr lang="en-US" altLang="zh-CN" dirty="0"/>
              <a:t>ai, v, t</a:t>
            </a:r>
            <a:r>
              <a:rPr lang="zh-CN" altLang="en-US" dirty="0"/>
              <a:t>）来解决冲突，右子节点添加约束（</a:t>
            </a:r>
            <a:r>
              <a:rPr lang="en-US" altLang="zh-CN" dirty="0" err="1"/>
              <a:t>aj</a:t>
            </a:r>
            <a:r>
              <a:rPr lang="en-US" altLang="zh-CN" dirty="0"/>
              <a:t> , v, t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24626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F460-4034-42B1-9384-7F739558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High-level of CBS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2853E-3391-43D1-9567-85F047BB6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</a:t>
            </a:r>
            <a:r>
              <a:rPr lang="en-US" altLang="zh-CN" dirty="0" err="1"/>
              <a:t>N.solution</a:t>
            </a:r>
            <a:r>
              <a:rPr lang="zh-CN" altLang="en-US" dirty="0"/>
              <a:t>是</a:t>
            </a:r>
            <a:r>
              <a:rPr lang="en-US" altLang="zh-CN" dirty="0"/>
              <a:t>valid</a:t>
            </a:r>
            <a:r>
              <a:rPr lang="zh-CN" altLang="en-US" dirty="0"/>
              <a:t>的时候，即所有智能体的路径没有冲突时，</a:t>
            </a:r>
            <a:r>
              <a:rPr lang="en-US" altLang="zh-CN" dirty="0"/>
              <a:t>CT</a:t>
            </a:r>
            <a:r>
              <a:rPr lang="zh-CN" altLang="en-US" dirty="0"/>
              <a:t>节点</a:t>
            </a:r>
            <a:r>
              <a:rPr lang="en-US" altLang="zh-CN" dirty="0"/>
              <a:t>N</a:t>
            </a:r>
            <a:r>
              <a:rPr lang="zh-CN" altLang="en-US" dirty="0"/>
              <a:t>是一个目标节点。高层在</a:t>
            </a:r>
            <a:r>
              <a:rPr lang="en-US" altLang="zh-CN" dirty="0"/>
              <a:t>CT</a:t>
            </a:r>
            <a:r>
              <a:rPr lang="zh-CN" altLang="en-US" dirty="0"/>
              <a:t>上进行最佳优先搜索 </a:t>
            </a:r>
            <a:r>
              <a:rPr lang="en-US" altLang="zh-CN" dirty="0"/>
              <a:t>(best-first search) </a:t>
            </a:r>
            <a:r>
              <a:rPr lang="zh-CN" altLang="en-US" dirty="0"/>
              <a:t>，按照节点的代价排序。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09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1572</Words>
  <Application>Microsoft Office PowerPoint</Application>
  <PresentationFormat>宽屏</PresentationFormat>
  <Paragraphs>63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Open Sans</vt:lpstr>
      <vt:lpstr>Office 主题​​</vt:lpstr>
      <vt:lpstr>A* 搜索算法</vt:lpstr>
      <vt:lpstr>A*搜索过程示意图</vt:lpstr>
      <vt:lpstr>A*输入</vt:lpstr>
      <vt:lpstr>A*输出</vt:lpstr>
      <vt:lpstr>Conflict-Based Search思路</vt:lpstr>
      <vt:lpstr>High-level of CBS</vt:lpstr>
      <vt:lpstr>在CT中处理一个节点</vt:lpstr>
      <vt:lpstr>解决冲突</vt:lpstr>
      <vt:lpstr>High-level of CBS</vt:lpstr>
      <vt:lpstr>High-level of CBS</vt:lpstr>
      <vt:lpstr>Example</vt:lpstr>
      <vt:lpstr>当agent冲突数&gt;2</vt:lpstr>
      <vt:lpstr>Low-level of CBS</vt:lpstr>
      <vt:lpstr>Conflict-Based Search总结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356</cp:revision>
  <dcterms:created xsi:type="dcterms:W3CDTF">2023-07-13T12:44:51Z</dcterms:created>
  <dcterms:modified xsi:type="dcterms:W3CDTF">2023-07-21T05:02:10Z</dcterms:modified>
</cp:coreProperties>
</file>