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10"/>
  </p:notesMasterIdLst>
  <p:handoutMasterIdLst>
    <p:handoutMasterId r:id="rId11"/>
  </p:handoutMasterIdLst>
  <p:sldIdLst>
    <p:sldId id="460" r:id="rId2"/>
    <p:sldId id="457" r:id="rId3"/>
    <p:sldId id="458" r:id="rId4"/>
    <p:sldId id="466" r:id="rId5"/>
    <p:sldId id="459" r:id="rId6"/>
    <p:sldId id="467" r:id="rId7"/>
    <p:sldId id="462" r:id="rId8"/>
    <p:sldId id="461" r:id="rId9"/>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D4F6F5"/>
    <a:srgbClr val="0070C0"/>
    <a:srgbClr val="006DD6"/>
    <a:srgbClr val="FF4612"/>
    <a:srgbClr val="F4811F"/>
    <a:srgbClr val="66CCFF"/>
    <a:srgbClr val="FF0000"/>
    <a:srgbClr val="66FF33"/>
    <a:srgbClr val="E1F2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90" autoAdjust="0"/>
    <p:restoredTop sz="97116" autoAdjust="0"/>
  </p:normalViewPr>
  <p:slideViewPr>
    <p:cSldViewPr>
      <p:cViewPr varScale="1">
        <p:scale>
          <a:sx n="97" d="100"/>
          <a:sy n="97" d="100"/>
        </p:scale>
        <p:origin x="78" y="282"/>
      </p:cViewPr>
      <p:guideLst>
        <p:guide orient="horz" pos="2160"/>
        <p:guide orient="horz" pos="3840"/>
        <p:guide pos="3840"/>
        <p:guide pos="384"/>
        <p:guide pos="7296"/>
        <p:guide orient="horz" pos="960"/>
      </p:guideLst>
    </p:cSldViewPr>
  </p:slideViewPr>
  <p:notesTextViewPr>
    <p:cViewPr>
      <p:scale>
        <a:sx n="3" d="2"/>
        <a:sy n="3" d="2"/>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12/14/2016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December 14,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EFA413A-E630-4377-B30C-3545E98CC867}" type="datetime4">
              <a:rPr lang="en-US" smtClean="0"/>
              <a:t>December 14,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D33DC54-2A66-493A-80B5-8303FBA5D0AD}" type="datetime4">
              <a:rPr lang="en-US" smtClean="0"/>
              <a:t>December 14,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December 14,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December 14,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December 14,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December 14,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December 14,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t>December 14,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t>December 14,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December 14,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December 14,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December 14,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December 14,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pkp/kafka-python" TargetMode="External"/><Relationship Id="rId2" Type="http://schemas.openxmlformats.org/officeDocument/2006/relationships/hyperlink" Target="http://kafka-python.readthedocs.io/en/master/usage.html"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Specifications for python script</a:t>
            </a:r>
            <a:endParaRPr lang="en-US"/>
          </a:p>
        </p:txBody>
      </p:sp>
      <p:sp>
        <p:nvSpPr>
          <p:cNvPr id="4" name="Content Placeholder 3"/>
          <p:cNvSpPr>
            <a:spLocks noGrp="1"/>
          </p:cNvSpPr>
          <p:nvPr>
            <p:ph idx="1"/>
          </p:nvPr>
        </p:nvSpPr>
        <p:spPr/>
        <p:txBody>
          <a:bodyPr/>
          <a:lstStyle/>
          <a:p>
            <a:r>
              <a:rPr lang="fr-FR" smtClean="0"/>
              <a:t>This slides present the context and the specifications for the script in charge of pushing data from LOCAL KAFKA to CLOUD AZURE</a:t>
            </a:r>
          </a:p>
          <a:p>
            <a:endParaRPr lang="fr-FR" smtClean="0"/>
          </a:p>
          <a:p>
            <a:r>
              <a:rPr lang="fr-FR" smtClean="0"/>
              <a:t>An example of python script is also provided (attached to a mail) as a example of</a:t>
            </a:r>
          </a:p>
          <a:p>
            <a:pPr lvl="1"/>
            <a:r>
              <a:rPr lang="fr-FR" smtClean="0"/>
              <a:t>Config parser usage</a:t>
            </a:r>
          </a:p>
          <a:p>
            <a:pPr lvl="1"/>
            <a:r>
              <a:rPr lang="fr-FR" smtClean="0"/>
              <a:t>Threading in python</a:t>
            </a:r>
          </a:p>
          <a:p>
            <a:pPr lvl="1"/>
            <a:r>
              <a:rPr lang="fr-FR" smtClean="0"/>
              <a:t>This example script was aimed to run image analysis in //</a:t>
            </a:r>
          </a:p>
          <a:p>
            <a:endParaRPr lang="fr-FR" smtClean="0"/>
          </a:p>
          <a:p>
            <a:r>
              <a:rPr lang="fr-FR" smtClean="0"/>
              <a:t>Python lib for Kafka to use : </a:t>
            </a:r>
            <a:r>
              <a:rPr lang="en-US" u="sng" smtClean="0">
                <a:hlinkClick r:id="rId2"/>
              </a:rPr>
              <a:t>http</a:t>
            </a:r>
            <a:r>
              <a:rPr lang="en-US" u="sng">
                <a:hlinkClick r:id="rId2"/>
              </a:rPr>
              <a:t>://</a:t>
            </a:r>
            <a:r>
              <a:rPr lang="en-US" u="sng" smtClean="0">
                <a:hlinkClick r:id="rId2"/>
              </a:rPr>
              <a:t>kafka-python.readthedocs.io/en/master/usage.html</a:t>
            </a:r>
            <a:r>
              <a:rPr lang="en-US" smtClean="0"/>
              <a:t> ; which </a:t>
            </a:r>
            <a:r>
              <a:rPr lang="en-US"/>
              <a:t>is here on github: </a:t>
            </a:r>
            <a:r>
              <a:rPr lang="en-US" u="sng">
                <a:hlinkClick r:id="rId3"/>
              </a:rPr>
              <a:t>https://github.com/dpkp/kafka-python</a:t>
            </a:r>
            <a:endParaRPr lang="en-US"/>
          </a:p>
          <a:p>
            <a:pPr lvl="1"/>
            <a:endParaRPr lang="fr-FR"/>
          </a:p>
        </p:txBody>
      </p:sp>
      <p:sp>
        <p:nvSpPr>
          <p:cNvPr id="3" name="Slide Number Placeholder 2"/>
          <p:cNvSpPr>
            <a:spLocks noGrp="1"/>
          </p:cNvSpPr>
          <p:nvPr>
            <p:ph type="sldNum" sz="quarter" idx="12"/>
          </p:nvPr>
        </p:nvSpPr>
        <p:spPr/>
        <p:txBody>
          <a:bodyPr/>
          <a:lstStyle/>
          <a:p>
            <a:fld id="{B016F8AB-BCEA-4347-8BA6-BE776009BC89}" type="slidenum">
              <a:rPr lang="en-US" smtClean="0"/>
              <a:t>1</a:t>
            </a:fld>
            <a:endParaRPr lang="en-US"/>
          </a:p>
        </p:txBody>
      </p:sp>
    </p:spTree>
    <p:extLst>
      <p:ext uri="{BB962C8B-B14F-4D97-AF65-F5344CB8AC3E}">
        <p14:creationId xmlns:p14="http://schemas.microsoft.com/office/powerpoint/2010/main" val="36889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1613" y="5157192"/>
            <a:ext cx="3949043" cy="1071825"/>
          </a:xfrm>
          <a:prstGeom prst="rect">
            <a:avLst/>
          </a:prstGeom>
        </p:spPr>
      </p:pic>
      <p:sp>
        <p:nvSpPr>
          <p:cNvPr id="2" name="Title 1"/>
          <p:cNvSpPr>
            <a:spLocks noGrp="1"/>
          </p:cNvSpPr>
          <p:nvPr>
            <p:ph type="title"/>
          </p:nvPr>
        </p:nvSpPr>
        <p:spPr/>
        <p:txBody>
          <a:bodyPr/>
          <a:lstStyle/>
          <a:p>
            <a:r>
              <a:rPr lang="fr-FR" smtClean="0"/>
              <a:t>Edge &amp; Azure data Buses : EdgeKafka-to-AzureHub</a:t>
            </a:r>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2</a:t>
            </a:fld>
            <a:endParaRPr lang="en-US"/>
          </a:p>
        </p:txBody>
      </p:sp>
      <p:pic>
        <p:nvPicPr>
          <p:cNvPr id="4" name="Picture 2" descr="Afficher l'image d'orig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3751" y="1124744"/>
            <a:ext cx="2631470" cy="7435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67608" y="1612187"/>
            <a:ext cx="3744416" cy="1306025"/>
          </a:xfrm>
          <a:prstGeom prst="roundRect">
            <a:avLst>
              <a:gd name="adj" fmla="val 2939"/>
            </a:avLst>
          </a:prstGeom>
          <a:solidFill>
            <a:srgbClr val="66CCFF"/>
          </a:solidFill>
          <a:ln w="12700">
            <a:solidFill>
              <a:schemeClr val="accent4">
                <a:lumMod val="75000"/>
              </a:schemeClr>
            </a:solidFill>
            <a:prstDash val="sysDash"/>
          </a:ln>
        </p:spPr>
        <p:txBody>
          <a:bodyPr wrap="none" lIns="0" tIns="0" rIns="0" bIns="0" rtlCol="0" anchor="b">
            <a:noAutofit/>
          </a:bodyPr>
          <a:lstStyle/>
          <a:p>
            <a:pPr algn="ctr">
              <a:lnSpc>
                <a:spcPct val="90000"/>
              </a:lnSpc>
            </a:pPr>
            <a:r>
              <a:rPr lang="fr-FR" sz="1400" b="1" i="1" smtClean="0"/>
              <a:t>Microsoft Azure</a:t>
            </a:r>
            <a:endParaRPr lang="en-US" sz="1400" b="1" i="1"/>
          </a:p>
        </p:txBody>
      </p:sp>
      <p:sp>
        <p:nvSpPr>
          <p:cNvPr id="6" name="TextBox 5"/>
          <p:cNvSpPr txBox="1"/>
          <p:nvPr/>
        </p:nvSpPr>
        <p:spPr>
          <a:xfrm>
            <a:off x="116490" y="4149080"/>
            <a:ext cx="2943302" cy="1368153"/>
          </a:xfrm>
          <a:prstGeom prst="roundRect">
            <a:avLst>
              <a:gd name="adj" fmla="val 2939"/>
            </a:avLst>
          </a:prstGeom>
          <a:solidFill>
            <a:schemeClr val="accent6">
              <a:lumMod val="20000"/>
              <a:lumOff val="80000"/>
            </a:schemeClr>
          </a:solidFill>
          <a:ln w="12700">
            <a:solidFill>
              <a:schemeClr val="accent6">
                <a:lumMod val="75000"/>
              </a:schemeClr>
            </a:solidFill>
            <a:prstDash val="sysDash"/>
          </a:ln>
        </p:spPr>
        <p:txBody>
          <a:bodyPr wrap="none" lIns="0" tIns="0" rIns="0" bIns="0" rtlCol="0" anchor="b">
            <a:noAutofit/>
          </a:bodyPr>
          <a:lstStyle/>
          <a:p>
            <a:pPr>
              <a:lnSpc>
                <a:spcPct val="90000"/>
              </a:lnSpc>
            </a:pPr>
            <a:r>
              <a:rPr lang="fr-FR" sz="1100" b="1" i="1" smtClean="0"/>
              <a:t>Cartridge on EL1000</a:t>
            </a:r>
            <a:endParaRPr lang="en-US" sz="1100" b="1" i="1"/>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54069" y="4901875"/>
            <a:ext cx="1959716" cy="1068647"/>
          </a:xfrm>
          <a:prstGeom prst="rect">
            <a:avLst/>
          </a:prstGeom>
        </p:spPr>
      </p:pic>
      <p:sp>
        <p:nvSpPr>
          <p:cNvPr id="8" name="TextBox 7"/>
          <p:cNvSpPr txBox="1"/>
          <p:nvPr/>
        </p:nvSpPr>
        <p:spPr>
          <a:xfrm>
            <a:off x="263351" y="4357384"/>
            <a:ext cx="564192"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9" name="TextBox 8"/>
          <p:cNvSpPr txBox="1"/>
          <p:nvPr/>
        </p:nvSpPr>
        <p:spPr>
          <a:xfrm>
            <a:off x="254073" y="4725177"/>
            <a:ext cx="2659107" cy="288000"/>
          </a:xfrm>
          <a:prstGeom prst="rect">
            <a:avLst/>
          </a:prstGeom>
          <a:ln/>
        </p:spPr>
        <p:style>
          <a:lnRef idx="1">
            <a:schemeClr val="accent4"/>
          </a:lnRef>
          <a:fillRef idx="3">
            <a:schemeClr val="accent4"/>
          </a:fillRef>
          <a:effectRef idx="2">
            <a:schemeClr val="accent4"/>
          </a:effectRef>
          <a:fontRef idx="minor">
            <a:schemeClr val="lt1"/>
          </a:fontRef>
        </p:style>
        <p:txBody>
          <a:bodyPr wrap="none" lIns="0" tIns="0" rIns="0" bIns="0" rtlCol="0" anchor="ctr">
            <a:noAutofit/>
          </a:bodyPr>
          <a:lstStyle/>
          <a:p>
            <a:pPr algn="ctr">
              <a:lnSpc>
                <a:spcPct val="90000"/>
              </a:lnSpc>
            </a:pPr>
            <a:r>
              <a:rPr lang="fr-FR" sz="1000" i="1" smtClean="0"/>
              <a:t>DATA BUS</a:t>
            </a:r>
            <a:endParaRPr lang="en-US" sz="1000" i="1"/>
          </a:p>
        </p:txBody>
      </p:sp>
      <p:sp>
        <p:nvSpPr>
          <p:cNvPr id="11" name="TextBox 10"/>
          <p:cNvSpPr txBox="1"/>
          <p:nvPr/>
        </p:nvSpPr>
        <p:spPr>
          <a:xfrm>
            <a:off x="2873269" y="2201660"/>
            <a:ext cx="2358634" cy="288000"/>
          </a:xfrm>
          <a:prstGeom prst="rect">
            <a:avLst/>
          </a:prstGeom>
          <a:ln/>
        </p:spPr>
        <p:style>
          <a:lnRef idx="0">
            <a:schemeClr val="accent5"/>
          </a:lnRef>
          <a:fillRef idx="3">
            <a:schemeClr val="accent5"/>
          </a:fillRef>
          <a:effectRef idx="3">
            <a:schemeClr val="accent5"/>
          </a:effectRef>
          <a:fontRef idx="minor">
            <a:schemeClr val="lt1"/>
          </a:fontRef>
        </p:style>
        <p:txBody>
          <a:bodyPr wrap="none" lIns="0" tIns="0" rIns="0" bIns="0" rtlCol="0" anchor="ctr">
            <a:noAutofit/>
          </a:bodyPr>
          <a:lstStyle/>
          <a:p>
            <a:pPr algn="ctr">
              <a:lnSpc>
                <a:spcPct val="90000"/>
              </a:lnSpc>
            </a:pPr>
            <a:r>
              <a:rPr lang="fr-FR" sz="1000" i="1" smtClean="0"/>
              <a:t>Azure IOT HUB</a:t>
            </a:r>
            <a:endParaRPr lang="en-US" sz="1000" i="1"/>
          </a:p>
        </p:txBody>
      </p:sp>
      <p:sp>
        <p:nvSpPr>
          <p:cNvPr id="12" name="TextBox 11"/>
          <p:cNvSpPr txBox="1"/>
          <p:nvPr/>
        </p:nvSpPr>
        <p:spPr>
          <a:xfrm>
            <a:off x="5382103" y="2191367"/>
            <a:ext cx="702024"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DB</a:t>
            </a:r>
            <a:endParaRPr lang="en-US" sz="1000" i="1"/>
          </a:p>
        </p:txBody>
      </p:sp>
      <p:sp>
        <p:nvSpPr>
          <p:cNvPr id="13" name="TextBox 12"/>
          <p:cNvSpPr txBox="1"/>
          <p:nvPr/>
        </p:nvSpPr>
        <p:spPr>
          <a:xfrm>
            <a:off x="5382103" y="1818770"/>
            <a:ext cx="702024"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VIZ</a:t>
            </a:r>
            <a:endParaRPr lang="en-US" sz="1000" i="1"/>
          </a:p>
        </p:txBody>
      </p:sp>
      <p:sp>
        <p:nvSpPr>
          <p:cNvPr id="14" name="TextBox 13"/>
          <p:cNvSpPr txBox="1"/>
          <p:nvPr/>
        </p:nvSpPr>
        <p:spPr>
          <a:xfrm>
            <a:off x="2864666" y="1769140"/>
            <a:ext cx="848885"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Processing</a:t>
            </a:r>
            <a:endParaRPr lang="en-US" sz="1000" i="1"/>
          </a:p>
        </p:txBody>
      </p:sp>
      <p:sp>
        <p:nvSpPr>
          <p:cNvPr id="15" name="TextBox 14"/>
          <p:cNvSpPr txBox="1"/>
          <p:nvPr/>
        </p:nvSpPr>
        <p:spPr>
          <a:xfrm>
            <a:off x="3805085" y="1775038"/>
            <a:ext cx="848885"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Processing</a:t>
            </a:r>
            <a:endParaRPr lang="en-US" sz="1000" i="1"/>
          </a:p>
        </p:txBody>
      </p:sp>
      <p:sp>
        <p:nvSpPr>
          <p:cNvPr id="16" name="TextBox 15"/>
          <p:cNvSpPr txBox="1"/>
          <p:nvPr/>
        </p:nvSpPr>
        <p:spPr>
          <a:xfrm>
            <a:off x="2059284" y="4344601"/>
            <a:ext cx="848885" cy="288000"/>
          </a:xfrm>
          <a:prstGeom prst="rect">
            <a:avLst/>
          </a:prstGeom>
          <a:ln/>
        </p:spPr>
        <p:style>
          <a:lnRef idx="0">
            <a:schemeClr val="accent3"/>
          </a:lnRef>
          <a:fillRef idx="3">
            <a:schemeClr val="accent3"/>
          </a:fillRef>
          <a:effectRef idx="3">
            <a:schemeClr val="accent3"/>
          </a:effectRef>
          <a:fontRef idx="minor">
            <a:schemeClr val="lt1"/>
          </a:fontRef>
        </p:style>
        <p:txBody>
          <a:bodyPr wrap="none" lIns="0" tIns="0" rIns="0" bIns="0" rtlCol="0" anchor="ctr">
            <a:noAutofit/>
          </a:bodyPr>
          <a:lstStyle/>
          <a:p>
            <a:pPr algn="ctr">
              <a:lnSpc>
                <a:spcPct val="90000"/>
              </a:lnSpc>
            </a:pPr>
            <a:r>
              <a:rPr lang="fr-FR" sz="1000" i="1" smtClean="0"/>
              <a:t>edge2azure</a:t>
            </a:r>
            <a:endParaRPr lang="en-US" sz="1000" i="1"/>
          </a:p>
        </p:txBody>
      </p:sp>
      <p:sp>
        <p:nvSpPr>
          <p:cNvPr id="17" name="TextBox 16"/>
          <p:cNvSpPr txBox="1"/>
          <p:nvPr/>
        </p:nvSpPr>
        <p:spPr>
          <a:xfrm>
            <a:off x="254072" y="5056537"/>
            <a:ext cx="2659107" cy="172680"/>
          </a:xfrm>
          <a:prstGeom prst="rect">
            <a:avLst/>
          </a:prstGeom>
          <a:ln/>
        </p:spPr>
        <p:style>
          <a:lnRef idx="1">
            <a:schemeClr val="accent6"/>
          </a:lnRef>
          <a:fillRef idx="3">
            <a:schemeClr val="accent6"/>
          </a:fillRef>
          <a:effectRef idx="2">
            <a:schemeClr val="accent6"/>
          </a:effectRef>
          <a:fontRef idx="minor">
            <a:schemeClr val="lt1"/>
          </a:fontRef>
        </p:style>
        <p:txBody>
          <a:bodyPr wrap="none" lIns="0" tIns="0" rIns="0" bIns="0" rtlCol="0" anchor="ctr">
            <a:noAutofit/>
          </a:bodyPr>
          <a:lstStyle/>
          <a:p>
            <a:pPr algn="ctr">
              <a:lnSpc>
                <a:spcPct val="90000"/>
              </a:lnSpc>
            </a:pPr>
            <a:r>
              <a:rPr lang="fr-FR" sz="1000" i="1" smtClean="0"/>
              <a:t>Linux</a:t>
            </a:r>
            <a:endParaRPr lang="en-US" sz="1000" i="1"/>
          </a:p>
        </p:txBody>
      </p:sp>
      <p:sp>
        <p:nvSpPr>
          <p:cNvPr id="18" name="TextBox 17"/>
          <p:cNvSpPr txBox="1"/>
          <p:nvPr/>
        </p:nvSpPr>
        <p:spPr>
          <a:xfrm>
            <a:off x="1199455" y="4350797"/>
            <a:ext cx="564192"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19" name="TextBox 18"/>
          <p:cNvSpPr txBox="1"/>
          <p:nvPr/>
        </p:nvSpPr>
        <p:spPr>
          <a:xfrm>
            <a:off x="755535" y="4363538"/>
            <a:ext cx="504056" cy="281846"/>
          </a:xfrm>
          <a:prstGeom prst="rect">
            <a:avLst/>
          </a:prstGeom>
          <a:noFill/>
        </p:spPr>
        <p:txBody>
          <a:bodyPr wrap="none" lIns="0" tIns="0" rIns="0" bIns="0" rtlCol="0">
            <a:noAutofit/>
          </a:bodyPr>
          <a:lstStyle/>
          <a:p>
            <a:pPr algn="ctr">
              <a:lnSpc>
                <a:spcPct val="90000"/>
              </a:lnSpc>
            </a:pPr>
            <a:r>
              <a:rPr lang="fr-FR" sz="1400" b="1" smtClean="0"/>
              <a:t>. . .</a:t>
            </a:r>
            <a:endParaRPr lang="en-US" sz="1400" b="1"/>
          </a:p>
        </p:txBody>
      </p:sp>
      <p:grpSp>
        <p:nvGrpSpPr>
          <p:cNvPr id="23" name="Group 22"/>
          <p:cNvGrpSpPr>
            <a:grpSpLocks noChangeAspect="1"/>
          </p:cNvGrpSpPr>
          <p:nvPr/>
        </p:nvGrpSpPr>
        <p:grpSpPr>
          <a:xfrm rot="10800000">
            <a:off x="295800" y="5600118"/>
            <a:ext cx="343529" cy="279309"/>
            <a:chOff x="5541963" y="769938"/>
            <a:chExt cx="534987" cy="434975"/>
          </a:xfrm>
        </p:grpSpPr>
        <p:sp>
          <p:nvSpPr>
            <p:cNvPr id="24" name="Freeform 162"/>
            <p:cNvSpPr>
              <a:spLocks noEditPoints="1"/>
            </p:cNvSpPr>
            <p:nvPr/>
          </p:nvSpPr>
          <p:spPr bwMode="auto">
            <a:xfrm>
              <a:off x="5764213" y="1112838"/>
              <a:ext cx="90487" cy="92075"/>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8 h 24"/>
                <a:gd name="T12" fmla="*/ 8 w 24"/>
                <a:gd name="T13" fmla="*/ 12 h 24"/>
                <a:gd name="T14" fmla="*/ 12 w 24"/>
                <a:gd name="T15" fmla="*/ 16 h 24"/>
                <a:gd name="T16" fmla="*/ 16 w 24"/>
                <a:gd name="T17" fmla="*/ 12 h 24"/>
                <a:gd name="T18" fmla="*/ 12 w 24"/>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6"/>
                    <a:pt x="5" y="0"/>
                    <a:pt x="12" y="0"/>
                  </a:cubicBezTo>
                  <a:cubicBezTo>
                    <a:pt x="19" y="0"/>
                    <a:pt x="24" y="6"/>
                    <a:pt x="24" y="12"/>
                  </a:cubicBezTo>
                  <a:cubicBezTo>
                    <a:pt x="24" y="19"/>
                    <a:pt x="19" y="24"/>
                    <a:pt x="12" y="24"/>
                  </a:cubicBezTo>
                  <a:close/>
                  <a:moveTo>
                    <a:pt x="12" y="8"/>
                  </a:moveTo>
                  <a:cubicBezTo>
                    <a:pt x="10" y="8"/>
                    <a:pt x="8" y="10"/>
                    <a:pt x="8" y="12"/>
                  </a:cubicBezTo>
                  <a:cubicBezTo>
                    <a:pt x="8" y="14"/>
                    <a:pt x="10" y="16"/>
                    <a:pt x="12" y="16"/>
                  </a:cubicBezTo>
                  <a:cubicBezTo>
                    <a:pt x="14" y="16"/>
                    <a:pt x="16" y="14"/>
                    <a:pt x="16" y="12"/>
                  </a:cubicBezTo>
                  <a:cubicBezTo>
                    <a:pt x="16" y="10"/>
                    <a:pt x="14" y="8"/>
                    <a:pt x="12" y="8"/>
                  </a:cubicBez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63"/>
            <p:cNvSpPr>
              <a:spLocks noEditPoints="1"/>
            </p:cNvSpPr>
            <p:nvPr/>
          </p:nvSpPr>
          <p:spPr bwMode="auto">
            <a:xfrm>
              <a:off x="5541963" y="769938"/>
              <a:ext cx="534987" cy="292100"/>
            </a:xfrm>
            <a:custGeom>
              <a:avLst/>
              <a:gdLst>
                <a:gd name="T0" fmla="*/ 47 w 140"/>
                <a:gd name="T1" fmla="*/ 76 h 76"/>
                <a:gd name="T2" fmla="*/ 41 w 140"/>
                <a:gd name="T3" fmla="*/ 70 h 76"/>
                <a:gd name="T4" fmla="*/ 70 w 140"/>
                <a:gd name="T5" fmla="*/ 58 h 76"/>
                <a:gd name="T6" fmla="*/ 99 w 140"/>
                <a:gd name="T7" fmla="*/ 70 h 76"/>
                <a:gd name="T8" fmla="*/ 93 w 140"/>
                <a:gd name="T9" fmla="*/ 76 h 76"/>
                <a:gd name="T10" fmla="*/ 70 w 140"/>
                <a:gd name="T11" fmla="*/ 66 h 76"/>
                <a:gd name="T12" fmla="*/ 47 w 140"/>
                <a:gd name="T13" fmla="*/ 76 h 76"/>
                <a:gd name="T14" fmla="*/ 119 w 140"/>
                <a:gd name="T15" fmla="*/ 50 h 76"/>
                <a:gd name="T16" fmla="*/ 70 w 140"/>
                <a:gd name="T17" fmla="*/ 29 h 76"/>
                <a:gd name="T18" fmla="*/ 21 w 140"/>
                <a:gd name="T19" fmla="*/ 50 h 76"/>
                <a:gd name="T20" fmla="*/ 26 w 140"/>
                <a:gd name="T21" fmla="*/ 55 h 76"/>
                <a:gd name="T22" fmla="*/ 70 w 140"/>
                <a:gd name="T23" fmla="*/ 37 h 76"/>
                <a:gd name="T24" fmla="*/ 114 w 140"/>
                <a:gd name="T25" fmla="*/ 55 h 76"/>
                <a:gd name="T26" fmla="*/ 119 w 140"/>
                <a:gd name="T27" fmla="*/ 50 h 76"/>
                <a:gd name="T28" fmla="*/ 70 w 140"/>
                <a:gd name="T29" fmla="*/ 8 h 76"/>
                <a:gd name="T30" fmla="*/ 134 w 140"/>
                <a:gd name="T31" fmla="*/ 35 h 76"/>
                <a:gd name="T32" fmla="*/ 140 w 140"/>
                <a:gd name="T33" fmla="*/ 29 h 76"/>
                <a:gd name="T34" fmla="*/ 70 w 140"/>
                <a:gd name="T35" fmla="*/ 0 h 76"/>
                <a:gd name="T36" fmla="*/ 0 w 140"/>
                <a:gd name="T37" fmla="*/ 29 h 76"/>
                <a:gd name="T38" fmla="*/ 6 w 140"/>
                <a:gd name="T39" fmla="*/ 35 h 76"/>
                <a:gd name="T40" fmla="*/ 70 w 140"/>
                <a:gd name="T41"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76">
                  <a:moveTo>
                    <a:pt x="47" y="76"/>
                  </a:moveTo>
                  <a:cubicBezTo>
                    <a:pt x="41" y="70"/>
                    <a:pt x="41" y="70"/>
                    <a:pt x="41" y="70"/>
                  </a:cubicBezTo>
                  <a:cubicBezTo>
                    <a:pt x="49" y="63"/>
                    <a:pt x="59" y="58"/>
                    <a:pt x="70" y="58"/>
                  </a:cubicBezTo>
                  <a:cubicBezTo>
                    <a:pt x="81" y="58"/>
                    <a:pt x="91" y="63"/>
                    <a:pt x="99" y="70"/>
                  </a:cubicBezTo>
                  <a:cubicBezTo>
                    <a:pt x="93" y="76"/>
                    <a:pt x="93" y="76"/>
                    <a:pt x="93" y="76"/>
                  </a:cubicBezTo>
                  <a:cubicBezTo>
                    <a:pt x="87" y="70"/>
                    <a:pt x="79" y="66"/>
                    <a:pt x="70" y="66"/>
                  </a:cubicBezTo>
                  <a:cubicBezTo>
                    <a:pt x="61" y="66"/>
                    <a:pt x="53" y="70"/>
                    <a:pt x="47" y="76"/>
                  </a:cubicBezTo>
                  <a:close/>
                  <a:moveTo>
                    <a:pt x="119" y="50"/>
                  </a:moveTo>
                  <a:cubicBezTo>
                    <a:pt x="106" y="36"/>
                    <a:pt x="89" y="29"/>
                    <a:pt x="70" y="29"/>
                  </a:cubicBezTo>
                  <a:cubicBezTo>
                    <a:pt x="51" y="29"/>
                    <a:pt x="34" y="36"/>
                    <a:pt x="21" y="50"/>
                  </a:cubicBezTo>
                  <a:cubicBezTo>
                    <a:pt x="26" y="55"/>
                    <a:pt x="26" y="55"/>
                    <a:pt x="26" y="55"/>
                  </a:cubicBezTo>
                  <a:cubicBezTo>
                    <a:pt x="38" y="44"/>
                    <a:pt x="54" y="37"/>
                    <a:pt x="70" y="37"/>
                  </a:cubicBezTo>
                  <a:cubicBezTo>
                    <a:pt x="86" y="37"/>
                    <a:pt x="102" y="44"/>
                    <a:pt x="114" y="55"/>
                  </a:cubicBezTo>
                  <a:lnTo>
                    <a:pt x="119" y="50"/>
                  </a:lnTo>
                  <a:close/>
                  <a:moveTo>
                    <a:pt x="70" y="8"/>
                  </a:moveTo>
                  <a:cubicBezTo>
                    <a:pt x="94" y="8"/>
                    <a:pt x="117" y="17"/>
                    <a:pt x="134" y="35"/>
                  </a:cubicBezTo>
                  <a:cubicBezTo>
                    <a:pt x="140" y="29"/>
                    <a:pt x="140" y="29"/>
                    <a:pt x="140" y="29"/>
                  </a:cubicBezTo>
                  <a:cubicBezTo>
                    <a:pt x="121" y="10"/>
                    <a:pt x="96" y="0"/>
                    <a:pt x="70" y="0"/>
                  </a:cubicBezTo>
                  <a:cubicBezTo>
                    <a:pt x="44" y="0"/>
                    <a:pt x="19" y="10"/>
                    <a:pt x="0" y="29"/>
                  </a:cubicBezTo>
                  <a:cubicBezTo>
                    <a:pt x="6" y="35"/>
                    <a:pt x="6" y="35"/>
                    <a:pt x="6" y="35"/>
                  </a:cubicBezTo>
                  <a:cubicBezTo>
                    <a:pt x="23" y="17"/>
                    <a:pt x="46" y="8"/>
                    <a:pt x="70"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6" name="Picture 25"/>
          <p:cNvPicPr>
            <a:picLocks noChangeAspect="1"/>
          </p:cNvPicPr>
          <p:nvPr/>
        </p:nvPicPr>
        <p:blipFill>
          <a:blip r:embed="rId5"/>
          <a:stretch>
            <a:fillRect/>
          </a:stretch>
        </p:blipFill>
        <p:spPr>
          <a:xfrm>
            <a:off x="188006" y="5952915"/>
            <a:ext cx="513656" cy="249396"/>
          </a:xfrm>
          <a:prstGeom prst="rect">
            <a:avLst/>
          </a:prstGeom>
        </p:spPr>
      </p:pic>
      <p:cxnSp>
        <p:nvCxnSpPr>
          <p:cNvPr id="27" name="Straight Connector 26"/>
          <p:cNvCxnSpPr>
            <a:stCxn id="16" idx="0"/>
            <a:endCxn id="11" idx="2"/>
          </p:cNvCxnSpPr>
          <p:nvPr/>
        </p:nvCxnSpPr>
        <p:spPr>
          <a:xfrm flipV="1">
            <a:off x="2483727" y="2489660"/>
            <a:ext cx="1568859" cy="1854941"/>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003" y="6275799"/>
            <a:ext cx="823121" cy="301668"/>
          </a:xfrm>
          <a:prstGeom prst="rect">
            <a:avLst/>
          </a:prstGeom>
          <a:solidFill>
            <a:schemeClr val="bg1"/>
          </a:solidFill>
        </p:spPr>
        <p:txBody>
          <a:bodyPr wrap="none" lIns="0" tIns="0" rIns="0" bIns="0" rtlCol="0" anchor="ctr">
            <a:noAutofit/>
          </a:bodyPr>
          <a:lstStyle/>
          <a:p>
            <a:pPr algn="ctr">
              <a:lnSpc>
                <a:spcPct val="90000"/>
              </a:lnSpc>
            </a:pPr>
            <a:r>
              <a:rPr lang="fr-FR" sz="1050" smtClean="0"/>
              <a:t>« Things »</a:t>
            </a:r>
          </a:p>
          <a:p>
            <a:pPr algn="ctr">
              <a:lnSpc>
                <a:spcPct val="90000"/>
              </a:lnSpc>
            </a:pPr>
            <a:r>
              <a:rPr lang="fr-FR" sz="1050" smtClean="0"/>
              <a:t>(sensors)</a:t>
            </a:r>
            <a:endParaRPr lang="en-US" sz="1050"/>
          </a:p>
        </p:txBody>
      </p:sp>
      <p:sp>
        <p:nvSpPr>
          <p:cNvPr id="32" name="TextBox 31"/>
          <p:cNvSpPr txBox="1"/>
          <p:nvPr/>
        </p:nvSpPr>
        <p:spPr>
          <a:xfrm>
            <a:off x="4330246" y="4149080"/>
            <a:ext cx="2943302" cy="1368153"/>
          </a:xfrm>
          <a:prstGeom prst="roundRect">
            <a:avLst>
              <a:gd name="adj" fmla="val 2939"/>
            </a:avLst>
          </a:prstGeom>
          <a:solidFill>
            <a:schemeClr val="accent6">
              <a:lumMod val="20000"/>
              <a:lumOff val="80000"/>
            </a:schemeClr>
          </a:solidFill>
          <a:ln w="12700">
            <a:solidFill>
              <a:schemeClr val="accent6">
                <a:lumMod val="75000"/>
              </a:schemeClr>
            </a:solidFill>
            <a:prstDash val="sysDash"/>
          </a:ln>
        </p:spPr>
        <p:txBody>
          <a:bodyPr wrap="none" lIns="0" tIns="0" rIns="0" bIns="0" rtlCol="0" anchor="b">
            <a:noAutofit/>
          </a:bodyPr>
          <a:lstStyle/>
          <a:p>
            <a:pPr lvl="0">
              <a:lnSpc>
                <a:spcPct val="90000"/>
              </a:lnSpc>
            </a:pPr>
            <a:r>
              <a:rPr lang="fr-FR" sz="1400" b="1" i="1" smtClean="0"/>
              <a:t>  </a:t>
            </a:r>
            <a:r>
              <a:rPr lang="fr-FR" sz="1100" b="1" i="1">
                <a:solidFill>
                  <a:prstClr val="black"/>
                </a:solidFill>
              </a:rPr>
              <a:t>Cartridge on </a:t>
            </a:r>
            <a:r>
              <a:rPr lang="fr-FR" sz="1100" b="1" i="1" smtClean="0">
                <a:solidFill>
                  <a:prstClr val="black"/>
                </a:solidFill>
              </a:rPr>
              <a:t>EL1000</a:t>
            </a:r>
            <a:endParaRPr lang="en-US" sz="1100" b="1" i="1">
              <a:solidFill>
                <a:prstClr val="black"/>
              </a:solidFill>
            </a:endParaRPr>
          </a:p>
        </p:txBody>
      </p:sp>
      <p:pic>
        <p:nvPicPr>
          <p:cNvPr id="33" name="Picture 3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20600" y="4911350"/>
            <a:ext cx="1959716" cy="1068647"/>
          </a:xfrm>
          <a:prstGeom prst="rect">
            <a:avLst/>
          </a:prstGeom>
        </p:spPr>
      </p:pic>
      <p:sp>
        <p:nvSpPr>
          <p:cNvPr id="34" name="TextBox 33"/>
          <p:cNvSpPr txBox="1"/>
          <p:nvPr/>
        </p:nvSpPr>
        <p:spPr>
          <a:xfrm>
            <a:off x="4477107" y="4357384"/>
            <a:ext cx="564192"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35" name="TextBox 34"/>
          <p:cNvSpPr txBox="1"/>
          <p:nvPr/>
        </p:nvSpPr>
        <p:spPr>
          <a:xfrm>
            <a:off x="4467829" y="4725177"/>
            <a:ext cx="2659107" cy="288000"/>
          </a:xfrm>
          <a:prstGeom prst="rect">
            <a:avLst/>
          </a:prstGeom>
          <a:ln/>
        </p:spPr>
        <p:style>
          <a:lnRef idx="1">
            <a:schemeClr val="accent4"/>
          </a:lnRef>
          <a:fillRef idx="3">
            <a:schemeClr val="accent4"/>
          </a:fillRef>
          <a:effectRef idx="2">
            <a:schemeClr val="accent4"/>
          </a:effectRef>
          <a:fontRef idx="minor">
            <a:schemeClr val="lt1"/>
          </a:fontRef>
        </p:style>
        <p:txBody>
          <a:bodyPr wrap="none" lIns="0" tIns="0" rIns="0" bIns="0" rtlCol="0" anchor="ctr">
            <a:noAutofit/>
          </a:bodyPr>
          <a:lstStyle/>
          <a:p>
            <a:pPr algn="ctr">
              <a:lnSpc>
                <a:spcPct val="90000"/>
              </a:lnSpc>
            </a:pPr>
            <a:r>
              <a:rPr lang="fr-FR" sz="1000" i="1" smtClean="0"/>
              <a:t>DATA BUS</a:t>
            </a:r>
            <a:endParaRPr lang="en-US" sz="1000" i="1"/>
          </a:p>
        </p:txBody>
      </p:sp>
      <p:sp>
        <p:nvSpPr>
          <p:cNvPr id="36" name="TextBox 35"/>
          <p:cNvSpPr txBox="1"/>
          <p:nvPr/>
        </p:nvSpPr>
        <p:spPr>
          <a:xfrm>
            <a:off x="6273040" y="4344601"/>
            <a:ext cx="848885" cy="288000"/>
          </a:xfrm>
          <a:prstGeom prst="rect">
            <a:avLst/>
          </a:prstGeom>
          <a:ln/>
        </p:spPr>
        <p:style>
          <a:lnRef idx="0">
            <a:schemeClr val="accent3"/>
          </a:lnRef>
          <a:fillRef idx="3">
            <a:schemeClr val="accent3"/>
          </a:fillRef>
          <a:effectRef idx="3">
            <a:schemeClr val="accent3"/>
          </a:effectRef>
          <a:fontRef idx="minor">
            <a:schemeClr val="lt1"/>
          </a:fontRef>
        </p:style>
        <p:txBody>
          <a:bodyPr wrap="none" lIns="0" tIns="0" rIns="0" bIns="0" rtlCol="0" anchor="ctr">
            <a:noAutofit/>
          </a:bodyPr>
          <a:lstStyle/>
          <a:p>
            <a:pPr algn="ctr">
              <a:lnSpc>
                <a:spcPct val="90000"/>
              </a:lnSpc>
            </a:pPr>
            <a:r>
              <a:rPr lang="fr-FR" sz="1000" i="1" smtClean="0"/>
              <a:t>edge2azure</a:t>
            </a:r>
            <a:endParaRPr lang="en-US" sz="1000" i="1"/>
          </a:p>
        </p:txBody>
      </p:sp>
      <p:sp>
        <p:nvSpPr>
          <p:cNvPr id="37" name="TextBox 36"/>
          <p:cNvSpPr txBox="1"/>
          <p:nvPr/>
        </p:nvSpPr>
        <p:spPr>
          <a:xfrm>
            <a:off x="4467828" y="5056537"/>
            <a:ext cx="2659107" cy="172680"/>
          </a:xfrm>
          <a:prstGeom prst="rect">
            <a:avLst/>
          </a:prstGeom>
          <a:ln/>
        </p:spPr>
        <p:style>
          <a:lnRef idx="1">
            <a:schemeClr val="accent6"/>
          </a:lnRef>
          <a:fillRef idx="3">
            <a:schemeClr val="accent6"/>
          </a:fillRef>
          <a:effectRef idx="2">
            <a:schemeClr val="accent6"/>
          </a:effectRef>
          <a:fontRef idx="minor">
            <a:schemeClr val="lt1"/>
          </a:fontRef>
        </p:style>
        <p:txBody>
          <a:bodyPr wrap="none" lIns="0" tIns="0" rIns="0" bIns="0" rtlCol="0" anchor="ctr">
            <a:noAutofit/>
          </a:bodyPr>
          <a:lstStyle/>
          <a:p>
            <a:pPr algn="ctr">
              <a:lnSpc>
                <a:spcPct val="90000"/>
              </a:lnSpc>
            </a:pPr>
            <a:r>
              <a:rPr lang="fr-FR" sz="1000" i="1" smtClean="0"/>
              <a:t>Linux</a:t>
            </a:r>
            <a:endParaRPr lang="en-US" sz="1000" i="1"/>
          </a:p>
        </p:txBody>
      </p:sp>
      <p:sp>
        <p:nvSpPr>
          <p:cNvPr id="38" name="TextBox 37"/>
          <p:cNvSpPr txBox="1"/>
          <p:nvPr/>
        </p:nvSpPr>
        <p:spPr>
          <a:xfrm>
            <a:off x="5413211" y="4350797"/>
            <a:ext cx="564192"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39" name="TextBox 38"/>
          <p:cNvSpPr txBox="1"/>
          <p:nvPr/>
        </p:nvSpPr>
        <p:spPr>
          <a:xfrm>
            <a:off x="4969291" y="4363538"/>
            <a:ext cx="504056" cy="281846"/>
          </a:xfrm>
          <a:prstGeom prst="rect">
            <a:avLst/>
          </a:prstGeom>
          <a:noFill/>
        </p:spPr>
        <p:txBody>
          <a:bodyPr wrap="none" lIns="0" tIns="0" rIns="0" bIns="0" rtlCol="0">
            <a:noAutofit/>
          </a:bodyPr>
          <a:lstStyle/>
          <a:p>
            <a:pPr algn="ctr">
              <a:lnSpc>
                <a:spcPct val="90000"/>
              </a:lnSpc>
            </a:pPr>
            <a:r>
              <a:rPr lang="fr-FR" sz="1400" b="1" smtClean="0"/>
              <a:t>. . .</a:t>
            </a:r>
            <a:endParaRPr lang="en-US" sz="1400" b="1"/>
          </a:p>
        </p:txBody>
      </p:sp>
      <p:grpSp>
        <p:nvGrpSpPr>
          <p:cNvPr id="43" name="Group 42"/>
          <p:cNvGrpSpPr>
            <a:grpSpLocks noChangeAspect="1"/>
          </p:cNvGrpSpPr>
          <p:nvPr/>
        </p:nvGrpSpPr>
        <p:grpSpPr>
          <a:xfrm rot="10800000">
            <a:off x="4524000" y="5621334"/>
            <a:ext cx="343529" cy="279309"/>
            <a:chOff x="5541963" y="769938"/>
            <a:chExt cx="534987" cy="434975"/>
          </a:xfrm>
        </p:grpSpPr>
        <p:sp>
          <p:nvSpPr>
            <p:cNvPr id="44" name="Freeform 162"/>
            <p:cNvSpPr>
              <a:spLocks noEditPoints="1"/>
            </p:cNvSpPr>
            <p:nvPr/>
          </p:nvSpPr>
          <p:spPr bwMode="auto">
            <a:xfrm>
              <a:off x="5764213" y="1112838"/>
              <a:ext cx="90487" cy="92075"/>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8 h 24"/>
                <a:gd name="T12" fmla="*/ 8 w 24"/>
                <a:gd name="T13" fmla="*/ 12 h 24"/>
                <a:gd name="T14" fmla="*/ 12 w 24"/>
                <a:gd name="T15" fmla="*/ 16 h 24"/>
                <a:gd name="T16" fmla="*/ 16 w 24"/>
                <a:gd name="T17" fmla="*/ 12 h 24"/>
                <a:gd name="T18" fmla="*/ 12 w 24"/>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6"/>
                    <a:pt x="5" y="0"/>
                    <a:pt x="12" y="0"/>
                  </a:cubicBezTo>
                  <a:cubicBezTo>
                    <a:pt x="19" y="0"/>
                    <a:pt x="24" y="6"/>
                    <a:pt x="24" y="12"/>
                  </a:cubicBezTo>
                  <a:cubicBezTo>
                    <a:pt x="24" y="19"/>
                    <a:pt x="19" y="24"/>
                    <a:pt x="12" y="24"/>
                  </a:cubicBezTo>
                  <a:close/>
                  <a:moveTo>
                    <a:pt x="12" y="8"/>
                  </a:moveTo>
                  <a:cubicBezTo>
                    <a:pt x="10" y="8"/>
                    <a:pt x="8" y="10"/>
                    <a:pt x="8" y="12"/>
                  </a:cubicBezTo>
                  <a:cubicBezTo>
                    <a:pt x="8" y="14"/>
                    <a:pt x="10" y="16"/>
                    <a:pt x="12" y="16"/>
                  </a:cubicBezTo>
                  <a:cubicBezTo>
                    <a:pt x="14" y="16"/>
                    <a:pt x="16" y="14"/>
                    <a:pt x="16" y="12"/>
                  </a:cubicBezTo>
                  <a:cubicBezTo>
                    <a:pt x="16" y="10"/>
                    <a:pt x="14" y="8"/>
                    <a:pt x="12" y="8"/>
                  </a:cubicBez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63"/>
            <p:cNvSpPr>
              <a:spLocks noEditPoints="1"/>
            </p:cNvSpPr>
            <p:nvPr/>
          </p:nvSpPr>
          <p:spPr bwMode="auto">
            <a:xfrm>
              <a:off x="5541963" y="769938"/>
              <a:ext cx="534987" cy="292100"/>
            </a:xfrm>
            <a:custGeom>
              <a:avLst/>
              <a:gdLst>
                <a:gd name="T0" fmla="*/ 47 w 140"/>
                <a:gd name="T1" fmla="*/ 76 h 76"/>
                <a:gd name="T2" fmla="*/ 41 w 140"/>
                <a:gd name="T3" fmla="*/ 70 h 76"/>
                <a:gd name="T4" fmla="*/ 70 w 140"/>
                <a:gd name="T5" fmla="*/ 58 h 76"/>
                <a:gd name="T6" fmla="*/ 99 w 140"/>
                <a:gd name="T7" fmla="*/ 70 h 76"/>
                <a:gd name="T8" fmla="*/ 93 w 140"/>
                <a:gd name="T9" fmla="*/ 76 h 76"/>
                <a:gd name="T10" fmla="*/ 70 w 140"/>
                <a:gd name="T11" fmla="*/ 66 h 76"/>
                <a:gd name="T12" fmla="*/ 47 w 140"/>
                <a:gd name="T13" fmla="*/ 76 h 76"/>
                <a:gd name="T14" fmla="*/ 119 w 140"/>
                <a:gd name="T15" fmla="*/ 50 h 76"/>
                <a:gd name="T16" fmla="*/ 70 w 140"/>
                <a:gd name="T17" fmla="*/ 29 h 76"/>
                <a:gd name="T18" fmla="*/ 21 w 140"/>
                <a:gd name="T19" fmla="*/ 50 h 76"/>
                <a:gd name="T20" fmla="*/ 26 w 140"/>
                <a:gd name="T21" fmla="*/ 55 h 76"/>
                <a:gd name="T22" fmla="*/ 70 w 140"/>
                <a:gd name="T23" fmla="*/ 37 h 76"/>
                <a:gd name="T24" fmla="*/ 114 w 140"/>
                <a:gd name="T25" fmla="*/ 55 h 76"/>
                <a:gd name="T26" fmla="*/ 119 w 140"/>
                <a:gd name="T27" fmla="*/ 50 h 76"/>
                <a:gd name="T28" fmla="*/ 70 w 140"/>
                <a:gd name="T29" fmla="*/ 8 h 76"/>
                <a:gd name="T30" fmla="*/ 134 w 140"/>
                <a:gd name="T31" fmla="*/ 35 h 76"/>
                <a:gd name="T32" fmla="*/ 140 w 140"/>
                <a:gd name="T33" fmla="*/ 29 h 76"/>
                <a:gd name="T34" fmla="*/ 70 w 140"/>
                <a:gd name="T35" fmla="*/ 0 h 76"/>
                <a:gd name="T36" fmla="*/ 0 w 140"/>
                <a:gd name="T37" fmla="*/ 29 h 76"/>
                <a:gd name="T38" fmla="*/ 6 w 140"/>
                <a:gd name="T39" fmla="*/ 35 h 76"/>
                <a:gd name="T40" fmla="*/ 70 w 140"/>
                <a:gd name="T41"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76">
                  <a:moveTo>
                    <a:pt x="47" y="76"/>
                  </a:moveTo>
                  <a:cubicBezTo>
                    <a:pt x="41" y="70"/>
                    <a:pt x="41" y="70"/>
                    <a:pt x="41" y="70"/>
                  </a:cubicBezTo>
                  <a:cubicBezTo>
                    <a:pt x="49" y="63"/>
                    <a:pt x="59" y="58"/>
                    <a:pt x="70" y="58"/>
                  </a:cubicBezTo>
                  <a:cubicBezTo>
                    <a:pt x="81" y="58"/>
                    <a:pt x="91" y="63"/>
                    <a:pt x="99" y="70"/>
                  </a:cubicBezTo>
                  <a:cubicBezTo>
                    <a:pt x="93" y="76"/>
                    <a:pt x="93" y="76"/>
                    <a:pt x="93" y="76"/>
                  </a:cubicBezTo>
                  <a:cubicBezTo>
                    <a:pt x="87" y="70"/>
                    <a:pt x="79" y="66"/>
                    <a:pt x="70" y="66"/>
                  </a:cubicBezTo>
                  <a:cubicBezTo>
                    <a:pt x="61" y="66"/>
                    <a:pt x="53" y="70"/>
                    <a:pt x="47" y="76"/>
                  </a:cubicBezTo>
                  <a:close/>
                  <a:moveTo>
                    <a:pt x="119" y="50"/>
                  </a:moveTo>
                  <a:cubicBezTo>
                    <a:pt x="106" y="36"/>
                    <a:pt x="89" y="29"/>
                    <a:pt x="70" y="29"/>
                  </a:cubicBezTo>
                  <a:cubicBezTo>
                    <a:pt x="51" y="29"/>
                    <a:pt x="34" y="36"/>
                    <a:pt x="21" y="50"/>
                  </a:cubicBezTo>
                  <a:cubicBezTo>
                    <a:pt x="26" y="55"/>
                    <a:pt x="26" y="55"/>
                    <a:pt x="26" y="55"/>
                  </a:cubicBezTo>
                  <a:cubicBezTo>
                    <a:pt x="38" y="44"/>
                    <a:pt x="54" y="37"/>
                    <a:pt x="70" y="37"/>
                  </a:cubicBezTo>
                  <a:cubicBezTo>
                    <a:pt x="86" y="37"/>
                    <a:pt x="102" y="44"/>
                    <a:pt x="114" y="55"/>
                  </a:cubicBezTo>
                  <a:lnTo>
                    <a:pt x="119" y="50"/>
                  </a:lnTo>
                  <a:close/>
                  <a:moveTo>
                    <a:pt x="70" y="8"/>
                  </a:moveTo>
                  <a:cubicBezTo>
                    <a:pt x="94" y="8"/>
                    <a:pt x="117" y="17"/>
                    <a:pt x="134" y="35"/>
                  </a:cubicBezTo>
                  <a:cubicBezTo>
                    <a:pt x="140" y="29"/>
                    <a:pt x="140" y="29"/>
                    <a:pt x="140" y="29"/>
                  </a:cubicBezTo>
                  <a:cubicBezTo>
                    <a:pt x="121" y="10"/>
                    <a:pt x="96" y="0"/>
                    <a:pt x="70" y="0"/>
                  </a:cubicBezTo>
                  <a:cubicBezTo>
                    <a:pt x="44" y="0"/>
                    <a:pt x="19" y="10"/>
                    <a:pt x="0" y="29"/>
                  </a:cubicBezTo>
                  <a:cubicBezTo>
                    <a:pt x="6" y="35"/>
                    <a:pt x="6" y="35"/>
                    <a:pt x="6" y="35"/>
                  </a:cubicBezTo>
                  <a:cubicBezTo>
                    <a:pt x="23" y="17"/>
                    <a:pt x="46" y="8"/>
                    <a:pt x="70"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6" name="Picture 45"/>
          <p:cNvPicPr>
            <a:picLocks noChangeAspect="1"/>
          </p:cNvPicPr>
          <p:nvPr/>
        </p:nvPicPr>
        <p:blipFill>
          <a:blip r:embed="rId5"/>
          <a:stretch>
            <a:fillRect/>
          </a:stretch>
        </p:blipFill>
        <p:spPr>
          <a:xfrm>
            <a:off x="4416206" y="5974131"/>
            <a:ext cx="513656" cy="249396"/>
          </a:xfrm>
          <a:prstGeom prst="rect">
            <a:avLst/>
          </a:prstGeom>
        </p:spPr>
      </p:pic>
      <p:sp>
        <p:nvSpPr>
          <p:cNvPr id="47" name="TextBox 46"/>
          <p:cNvSpPr txBox="1"/>
          <p:nvPr/>
        </p:nvSpPr>
        <p:spPr>
          <a:xfrm>
            <a:off x="4295800" y="6245273"/>
            <a:ext cx="823121" cy="301668"/>
          </a:xfrm>
          <a:prstGeom prst="rect">
            <a:avLst/>
          </a:prstGeom>
          <a:noFill/>
        </p:spPr>
        <p:txBody>
          <a:bodyPr wrap="none" lIns="0" tIns="0" rIns="0" bIns="0" rtlCol="0" anchor="ctr">
            <a:noAutofit/>
          </a:bodyPr>
          <a:lstStyle/>
          <a:p>
            <a:pPr algn="ctr">
              <a:lnSpc>
                <a:spcPct val="90000"/>
              </a:lnSpc>
            </a:pPr>
            <a:r>
              <a:rPr lang="fr-FR" sz="1050" smtClean="0"/>
              <a:t>« Things »</a:t>
            </a:r>
          </a:p>
          <a:p>
            <a:pPr algn="ctr">
              <a:lnSpc>
                <a:spcPct val="90000"/>
              </a:lnSpc>
            </a:pPr>
            <a:r>
              <a:rPr lang="fr-FR" sz="1050" smtClean="0"/>
              <a:t>(sensors)</a:t>
            </a:r>
            <a:endParaRPr lang="en-US" sz="1050"/>
          </a:p>
        </p:txBody>
      </p:sp>
      <p:cxnSp>
        <p:nvCxnSpPr>
          <p:cNvPr id="48" name="Straight Connector 47"/>
          <p:cNvCxnSpPr>
            <a:stCxn id="36" idx="0"/>
            <a:endCxn id="11" idx="2"/>
          </p:cNvCxnSpPr>
          <p:nvPr/>
        </p:nvCxnSpPr>
        <p:spPr>
          <a:xfrm flipH="1" flipV="1">
            <a:off x="4052586" y="2489660"/>
            <a:ext cx="2644897" cy="1854941"/>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25754" y="4531680"/>
            <a:ext cx="1042054" cy="281846"/>
          </a:xfrm>
          <a:prstGeom prst="rect">
            <a:avLst/>
          </a:prstGeom>
          <a:noFill/>
        </p:spPr>
        <p:txBody>
          <a:bodyPr wrap="none" lIns="0" tIns="0" rIns="0" bIns="0" rtlCol="0">
            <a:noAutofit/>
          </a:bodyPr>
          <a:lstStyle/>
          <a:p>
            <a:pPr algn="ctr">
              <a:lnSpc>
                <a:spcPct val="90000"/>
              </a:lnSpc>
            </a:pPr>
            <a:r>
              <a:rPr lang="fr-FR" sz="1400" b="1" smtClean="0"/>
              <a:t>.     .     .</a:t>
            </a:r>
            <a:endParaRPr lang="en-US" sz="1400" b="1"/>
          </a:p>
        </p:txBody>
      </p:sp>
      <p:cxnSp>
        <p:nvCxnSpPr>
          <p:cNvPr id="53" name="Straight Connector 52"/>
          <p:cNvCxnSpPr>
            <a:endCxn id="16" idx="2"/>
          </p:cNvCxnSpPr>
          <p:nvPr/>
        </p:nvCxnSpPr>
        <p:spPr>
          <a:xfrm flipV="1">
            <a:off x="2264083" y="4632601"/>
            <a:ext cx="219644" cy="92576"/>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36" idx="2"/>
          </p:cNvCxnSpPr>
          <p:nvPr/>
        </p:nvCxnSpPr>
        <p:spPr>
          <a:xfrm flipV="1">
            <a:off x="6360516" y="4632601"/>
            <a:ext cx="336967" cy="92576"/>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163429" y="4149080"/>
            <a:ext cx="847221" cy="1368153"/>
          </a:xfrm>
          <a:prstGeom prst="roundRect">
            <a:avLst>
              <a:gd name="adj" fmla="val 2939"/>
            </a:avLst>
          </a:prstGeom>
          <a:solidFill>
            <a:schemeClr val="accent6">
              <a:lumMod val="20000"/>
              <a:lumOff val="80000"/>
            </a:schemeClr>
          </a:solidFill>
          <a:ln w="12700">
            <a:solidFill>
              <a:schemeClr val="accent6">
                <a:lumMod val="75000"/>
              </a:schemeClr>
            </a:solidFill>
            <a:prstDash val="sysDash"/>
          </a:ln>
        </p:spPr>
        <p:txBody>
          <a:bodyPr wrap="none" lIns="0" tIns="0" rIns="0" bIns="0" rtlCol="0" anchor="b">
            <a:noAutofit/>
          </a:bodyPr>
          <a:lstStyle/>
          <a:p>
            <a:pPr algn="ctr">
              <a:lnSpc>
                <a:spcPct val="90000"/>
              </a:lnSpc>
            </a:pPr>
            <a:r>
              <a:rPr lang="fr-FR" sz="1200" b="1" i="1" smtClean="0"/>
              <a:t>Cartridge</a:t>
            </a:r>
            <a:endParaRPr lang="en-US" sz="1200" b="1" i="1"/>
          </a:p>
        </p:txBody>
      </p:sp>
      <p:sp>
        <p:nvSpPr>
          <p:cNvPr id="65" name="TextBox 64"/>
          <p:cNvSpPr txBox="1"/>
          <p:nvPr/>
        </p:nvSpPr>
        <p:spPr>
          <a:xfrm>
            <a:off x="8270039" y="4357384"/>
            <a:ext cx="418249"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68" name="TextBox 67"/>
          <p:cNvSpPr txBox="1"/>
          <p:nvPr/>
        </p:nvSpPr>
        <p:spPr>
          <a:xfrm>
            <a:off x="8260761" y="5056537"/>
            <a:ext cx="643551" cy="172680"/>
          </a:xfrm>
          <a:prstGeom prst="rect">
            <a:avLst/>
          </a:prstGeom>
          <a:ln/>
        </p:spPr>
        <p:style>
          <a:lnRef idx="1">
            <a:schemeClr val="accent6"/>
          </a:lnRef>
          <a:fillRef idx="3">
            <a:schemeClr val="accent6"/>
          </a:fillRef>
          <a:effectRef idx="2">
            <a:schemeClr val="accent6"/>
          </a:effectRef>
          <a:fontRef idx="minor">
            <a:schemeClr val="lt1"/>
          </a:fontRef>
        </p:style>
        <p:txBody>
          <a:bodyPr wrap="none" lIns="0" tIns="0" rIns="0" bIns="0" rtlCol="0" anchor="ctr">
            <a:noAutofit/>
          </a:bodyPr>
          <a:lstStyle/>
          <a:p>
            <a:pPr algn="ctr">
              <a:lnSpc>
                <a:spcPct val="90000"/>
              </a:lnSpc>
            </a:pPr>
            <a:r>
              <a:rPr lang="fr-FR" sz="1000" i="1" smtClean="0"/>
              <a:t>Linux</a:t>
            </a:r>
            <a:endParaRPr lang="en-US" sz="1000" i="1"/>
          </a:p>
        </p:txBody>
      </p:sp>
      <p:sp>
        <p:nvSpPr>
          <p:cNvPr id="70" name="TextBox 69"/>
          <p:cNvSpPr txBox="1"/>
          <p:nvPr/>
        </p:nvSpPr>
        <p:spPr>
          <a:xfrm>
            <a:off x="8617445" y="4363538"/>
            <a:ext cx="504056" cy="281846"/>
          </a:xfrm>
          <a:prstGeom prst="rect">
            <a:avLst/>
          </a:prstGeom>
          <a:noFill/>
        </p:spPr>
        <p:txBody>
          <a:bodyPr wrap="none" lIns="0" tIns="0" rIns="0" bIns="0" rtlCol="0">
            <a:noAutofit/>
          </a:bodyPr>
          <a:lstStyle/>
          <a:p>
            <a:pPr algn="ctr">
              <a:lnSpc>
                <a:spcPct val="90000"/>
              </a:lnSpc>
            </a:pPr>
            <a:r>
              <a:rPr lang="fr-FR" sz="1400" b="1" smtClean="0"/>
              <a:t>. . .</a:t>
            </a:r>
            <a:endParaRPr lang="en-US" sz="1400" b="1"/>
          </a:p>
        </p:txBody>
      </p:sp>
      <p:sp>
        <p:nvSpPr>
          <p:cNvPr id="79" name="TextBox 78"/>
          <p:cNvSpPr txBox="1"/>
          <p:nvPr/>
        </p:nvSpPr>
        <p:spPr>
          <a:xfrm>
            <a:off x="9077606" y="4149080"/>
            <a:ext cx="847221" cy="1368153"/>
          </a:xfrm>
          <a:prstGeom prst="roundRect">
            <a:avLst>
              <a:gd name="adj" fmla="val 2939"/>
            </a:avLst>
          </a:prstGeom>
          <a:solidFill>
            <a:schemeClr val="accent6">
              <a:lumMod val="20000"/>
              <a:lumOff val="80000"/>
            </a:schemeClr>
          </a:solidFill>
          <a:ln w="12700">
            <a:solidFill>
              <a:schemeClr val="accent6">
                <a:lumMod val="75000"/>
              </a:schemeClr>
            </a:solidFill>
            <a:prstDash val="sysDash"/>
          </a:ln>
        </p:spPr>
        <p:txBody>
          <a:bodyPr wrap="none" lIns="0" tIns="0" rIns="0" bIns="0" rtlCol="0" anchor="b">
            <a:noAutofit/>
          </a:bodyPr>
          <a:lstStyle/>
          <a:p>
            <a:pPr algn="ctr">
              <a:lnSpc>
                <a:spcPct val="90000"/>
              </a:lnSpc>
            </a:pPr>
            <a:r>
              <a:rPr lang="fr-FR" sz="1200" b="1" i="1"/>
              <a:t>Cartridge</a:t>
            </a:r>
            <a:endParaRPr lang="en-US" sz="1200" b="1" i="1"/>
          </a:p>
        </p:txBody>
      </p:sp>
      <p:sp>
        <p:nvSpPr>
          <p:cNvPr id="80" name="TextBox 79"/>
          <p:cNvSpPr txBox="1"/>
          <p:nvPr/>
        </p:nvSpPr>
        <p:spPr>
          <a:xfrm>
            <a:off x="9184216" y="4357384"/>
            <a:ext cx="418249"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81" name="TextBox 80"/>
          <p:cNvSpPr txBox="1"/>
          <p:nvPr/>
        </p:nvSpPr>
        <p:spPr>
          <a:xfrm>
            <a:off x="9174938" y="5056537"/>
            <a:ext cx="643551" cy="172680"/>
          </a:xfrm>
          <a:prstGeom prst="rect">
            <a:avLst/>
          </a:prstGeom>
          <a:ln/>
        </p:spPr>
        <p:style>
          <a:lnRef idx="1">
            <a:schemeClr val="accent6"/>
          </a:lnRef>
          <a:fillRef idx="3">
            <a:schemeClr val="accent6"/>
          </a:fillRef>
          <a:effectRef idx="2">
            <a:schemeClr val="accent6"/>
          </a:effectRef>
          <a:fontRef idx="minor">
            <a:schemeClr val="lt1"/>
          </a:fontRef>
        </p:style>
        <p:txBody>
          <a:bodyPr wrap="none" lIns="0" tIns="0" rIns="0" bIns="0" rtlCol="0" anchor="ctr">
            <a:noAutofit/>
          </a:bodyPr>
          <a:lstStyle/>
          <a:p>
            <a:pPr algn="ctr">
              <a:lnSpc>
                <a:spcPct val="90000"/>
              </a:lnSpc>
            </a:pPr>
            <a:r>
              <a:rPr lang="fr-FR" sz="1000" i="1" smtClean="0"/>
              <a:t>Linux</a:t>
            </a:r>
            <a:endParaRPr lang="en-US" sz="1000" i="1"/>
          </a:p>
        </p:txBody>
      </p:sp>
      <p:sp>
        <p:nvSpPr>
          <p:cNvPr id="82" name="TextBox 81"/>
          <p:cNvSpPr txBox="1"/>
          <p:nvPr/>
        </p:nvSpPr>
        <p:spPr>
          <a:xfrm>
            <a:off x="9531622" y="4363538"/>
            <a:ext cx="504056" cy="281846"/>
          </a:xfrm>
          <a:prstGeom prst="rect">
            <a:avLst/>
          </a:prstGeom>
          <a:noFill/>
        </p:spPr>
        <p:txBody>
          <a:bodyPr wrap="none" lIns="0" tIns="0" rIns="0" bIns="0" rtlCol="0">
            <a:noAutofit/>
          </a:bodyPr>
          <a:lstStyle/>
          <a:p>
            <a:pPr algn="ctr">
              <a:lnSpc>
                <a:spcPct val="90000"/>
              </a:lnSpc>
            </a:pPr>
            <a:r>
              <a:rPr lang="fr-FR" sz="1400" b="1" smtClean="0"/>
              <a:t>. . .</a:t>
            </a:r>
            <a:endParaRPr lang="en-US" sz="1400" b="1"/>
          </a:p>
        </p:txBody>
      </p:sp>
      <p:sp>
        <p:nvSpPr>
          <p:cNvPr id="83" name="TextBox 82"/>
          <p:cNvSpPr txBox="1"/>
          <p:nvPr/>
        </p:nvSpPr>
        <p:spPr>
          <a:xfrm>
            <a:off x="9987542" y="4149080"/>
            <a:ext cx="847221" cy="1368153"/>
          </a:xfrm>
          <a:prstGeom prst="roundRect">
            <a:avLst>
              <a:gd name="adj" fmla="val 2939"/>
            </a:avLst>
          </a:prstGeom>
          <a:solidFill>
            <a:schemeClr val="accent6">
              <a:lumMod val="20000"/>
              <a:lumOff val="80000"/>
            </a:schemeClr>
          </a:solidFill>
          <a:ln w="12700">
            <a:solidFill>
              <a:schemeClr val="accent6">
                <a:lumMod val="75000"/>
              </a:schemeClr>
            </a:solidFill>
            <a:prstDash val="sysDash"/>
          </a:ln>
        </p:spPr>
        <p:txBody>
          <a:bodyPr wrap="none" lIns="0" tIns="0" rIns="0" bIns="0" rtlCol="0" anchor="b">
            <a:noAutofit/>
          </a:bodyPr>
          <a:lstStyle/>
          <a:p>
            <a:pPr algn="ctr">
              <a:lnSpc>
                <a:spcPct val="90000"/>
              </a:lnSpc>
            </a:pPr>
            <a:r>
              <a:rPr lang="fr-FR" sz="1200" b="1" i="1"/>
              <a:t>Cartridge</a:t>
            </a:r>
            <a:endParaRPr lang="en-US" sz="1200" b="1" i="1"/>
          </a:p>
        </p:txBody>
      </p:sp>
      <p:sp>
        <p:nvSpPr>
          <p:cNvPr id="84" name="TextBox 83"/>
          <p:cNvSpPr txBox="1"/>
          <p:nvPr/>
        </p:nvSpPr>
        <p:spPr>
          <a:xfrm>
            <a:off x="10094152" y="4357384"/>
            <a:ext cx="418249"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85" name="TextBox 84"/>
          <p:cNvSpPr txBox="1"/>
          <p:nvPr/>
        </p:nvSpPr>
        <p:spPr>
          <a:xfrm>
            <a:off x="10084874" y="5056537"/>
            <a:ext cx="643551" cy="172680"/>
          </a:xfrm>
          <a:prstGeom prst="rect">
            <a:avLst/>
          </a:prstGeom>
          <a:ln/>
        </p:spPr>
        <p:style>
          <a:lnRef idx="1">
            <a:schemeClr val="accent6"/>
          </a:lnRef>
          <a:fillRef idx="3">
            <a:schemeClr val="accent6"/>
          </a:fillRef>
          <a:effectRef idx="2">
            <a:schemeClr val="accent6"/>
          </a:effectRef>
          <a:fontRef idx="minor">
            <a:schemeClr val="lt1"/>
          </a:fontRef>
        </p:style>
        <p:txBody>
          <a:bodyPr wrap="none" lIns="0" tIns="0" rIns="0" bIns="0" rtlCol="0" anchor="ctr">
            <a:noAutofit/>
          </a:bodyPr>
          <a:lstStyle/>
          <a:p>
            <a:pPr algn="ctr">
              <a:lnSpc>
                <a:spcPct val="90000"/>
              </a:lnSpc>
            </a:pPr>
            <a:r>
              <a:rPr lang="fr-FR" sz="1000" i="1" smtClean="0"/>
              <a:t>Linux</a:t>
            </a:r>
            <a:endParaRPr lang="en-US" sz="1000" i="1"/>
          </a:p>
        </p:txBody>
      </p:sp>
      <p:sp>
        <p:nvSpPr>
          <p:cNvPr id="86" name="TextBox 85"/>
          <p:cNvSpPr txBox="1"/>
          <p:nvPr/>
        </p:nvSpPr>
        <p:spPr>
          <a:xfrm>
            <a:off x="10899297" y="4149080"/>
            <a:ext cx="999676" cy="1368153"/>
          </a:xfrm>
          <a:prstGeom prst="roundRect">
            <a:avLst>
              <a:gd name="adj" fmla="val 2939"/>
            </a:avLst>
          </a:prstGeom>
          <a:solidFill>
            <a:schemeClr val="accent6">
              <a:lumMod val="20000"/>
              <a:lumOff val="80000"/>
            </a:schemeClr>
          </a:solidFill>
          <a:ln w="12700">
            <a:solidFill>
              <a:schemeClr val="accent6">
                <a:lumMod val="75000"/>
              </a:schemeClr>
            </a:solidFill>
            <a:prstDash val="sysDash"/>
          </a:ln>
        </p:spPr>
        <p:txBody>
          <a:bodyPr wrap="none" lIns="0" tIns="0" rIns="0" bIns="0" rtlCol="0" anchor="b">
            <a:noAutofit/>
          </a:bodyPr>
          <a:lstStyle/>
          <a:p>
            <a:pPr algn="ctr">
              <a:lnSpc>
                <a:spcPct val="90000"/>
              </a:lnSpc>
            </a:pPr>
            <a:r>
              <a:rPr lang="fr-FR" sz="1200" b="1" i="1"/>
              <a:t>Cartridge</a:t>
            </a:r>
            <a:endParaRPr lang="en-US" sz="1200" b="1" i="1"/>
          </a:p>
        </p:txBody>
      </p:sp>
      <p:sp>
        <p:nvSpPr>
          <p:cNvPr id="87" name="TextBox 86"/>
          <p:cNvSpPr txBox="1"/>
          <p:nvPr/>
        </p:nvSpPr>
        <p:spPr>
          <a:xfrm>
            <a:off x="11005907" y="4357384"/>
            <a:ext cx="418249" cy="288000"/>
          </a:xfrm>
          <a:prstGeom prst="rect">
            <a:avLst/>
          </a:prstGeom>
          <a:solidFill>
            <a:schemeClr val="accent2">
              <a:lumMod val="20000"/>
              <a:lumOff val="80000"/>
            </a:schemeClr>
          </a:solidFill>
          <a:ln w="28575">
            <a:solidFill>
              <a:schemeClr val="accent2"/>
            </a:solidFill>
          </a:ln>
        </p:spPr>
        <p:txBody>
          <a:bodyPr wrap="none" lIns="0" tIns="0" rIns="0" bIns="0" rtlCol="0" anchor="ctr">
            <a:noAutofit/>
          </a:bodyPr>
          <a:lstStyle/>
          <a:p>
            <a:pPr algn="ctr">
              <a:lnSpc>
                <a:spcPct val="90000"/>
              </a:lnSpc>
            </a:pPr>
            <a:r>
              <a:rPr lang="fr-FR" sz="1000" i="1" smtClean="0"/>
              <a:t>APPS</a:t>
            </a:r>
            <a:endParaRPr lang="en-US" sz="1000" i="1"/>
          </a:p>
        </p:txBody>
      </p:sp>
      <p:sp>
        <p:nvSpPr>
          <p:cNvPr id="88" name="TextBox 87"/>
          <p:cNvSpPr txBox="1"/>
          <p:nvPr/>
        </p:nvSpPr>
        <p:spPr>
          <a:xfrm>
            <a:off x="10996629" y="5056537"/>
            <a:ext cx="643551" cy="172680"/>
          </a:xfrm>
          <a:prstGeom prst="rect">
            <a:avLst/>
          </a:prstGeom>
          <a:ln/>
        </p:spPr>
        <p:style>
          <a:lnRef idx="1">
            <a:schemeClr val="accent6"/>
          </a:lnRef>
          <a:fillRef idx="3">
            <a:schemeClr val="accent6"/>
          </a:fillRef>
          <a:effectRef idx="2">
            <a:schemeClr val="accent6"/>
          </a:effectRef>
          <a:fontRef idx="minor">
            <a:schemeClr val="lt1"/>
          </a:fontRef>
        </p:style>
        <p:txBody>
          <a:bodyPr wrap="none" lIns="0" tIns="0" rIns="0" bIns="0" rtlCol="0" anchor="ctr">
            <a:noAutofit/>
          </a:bodyPr>
          <a:lstStyle/>
          <a:p>
            <a:pPr algn="ctr">
              <a:lnSpc>
                <a:spcPct val="90000"/>
              </a:lnSpc>
            </a:pPr>
            <a:r>
              <a:rPr lang="fr-FR" sz="1000" i="1" smtClean="0"/>
              <a:t>Linux</a:t>
            </a:r>
            <a:endParaRPr lang="en-US" sz="1000" i="1"/>
          </a:p>
        </p:txBody>
      </p:sp>
      <p:sp>
        <p:nvSpPr>
          <p:cNvPr id="67" name="TextBox 66"/>
          <p:cNvSpPr txBox="1"/>
          <p:nvPr/>
        </p:nvSpPr>
        <p:spPr>
          <a:xfrm>
            <a:off x="11456384" y="4360048"/>
            <a:ext cx="442589" cy="288000"/>
          </a:xfrm>
          <a:prstGeom prst="rect">
            <a:avLst/>
          </a:prstGeom>
          <a:ln/>
        </p:spPr>
        <p:style>
          <a:lnRef idx="0">
            <a:schemeClr val="accent3"/>
          </a:lnRef>
          <a:fillRef idx="3">
            <a:schemeClr val="accent3"/>
          </a:fillRef>
          <a:effectRef idx="3">
            <a:schemeClr val="accent3"/>
          </a:effectRef>
          <a:fontRef idx="minor">
            <a:schemeClr val="lt1"/>
          </a:fontRef>
        </p:style>
        <p:txBody>
          <a:bodyPr wrap="none" lIns="0" tIns="0" rIns="0" bIns="0" rtlCol="0" anchor="ctr">
            <a:noAutofit/>
          </a:bodyPr>
          <a:lstStyle/>
          <a:p>
            <a:pPr algn="ctr">
              <a:lnSpc>
                <a:spcPct val="90000"/>
              </a:lnSpc>
            </a:pPr>
            <a:r>
              <a:rPr lang="fr-FR" sz="1000" i="1"/>
              <a:t>e</a:t>
            </a:r>
            <a:r>
              <a:rPr lang="fr-FR" sz="1000" i="1" smtClean="0"/>
              <a:t>dge</a:t>
            </a:r>
          </a:p>
          <a:p>
            <a:pPr algn="ctr">
              <a:lnSpc>
                <a:spcPct val="90000"/>
              </a:lnSpc>
            </a:pPr>
            <a:r>
              <a:rPr lang="fr-FR" sz="1000" i="1" smtClean="0"/>
              <a:t>2azure</a:t>
            </a:r>
            <a:endParaRPr lang="en-US" sz="1000" i="1"/>
          </a:p>
        </p:txBody>
      </p:sp>
      <p:cxnSp>
        <p:nvCxnSpPr>
          <p:cNvPr id="71" name="Straight Connector 70"/>
          <p:cNvCxnSpPr>
            <a:stCxn id="67" idx="0"/>
            <a:endCxn id="11" idx="2"/>
          </p:cNvCxnSpPr>
          <p:nvPr/>
        </p:nvCxnSpPr>
        <p:spPr>
          <a:xfrm flipH="1" flipV="1">
            <a:off x="4052586" y="2489660"/>
            <a:ext cx="7625093" cy="1870388"/>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260761" y="4725177"/>
            <a:ext cx="3523871" cy="288000"/>
          </a:xfrm>
          <a:prstGeom prst="rect">
            <a:avLst/>
          </a:prstGeom>
          <a:ln/>
        </p:spPr>
        <p:style>
          <a:lnRef idx="1">
            <a:schemeClr val="accent4"/>
          </a:lnRef>
          <a:fillRef idx="3">
            <a:schemeClr val="accent4"/>
          </a:fillRef>
          <a:effectRef idx="2">
            <a:schemeClr val="accent4"/>
          </a:effectRef>
          <a:fontRef idx="minor">
            <a:schemeClr val="lt1"/>
          </a:fontRef>
        </p:style>
        <p:txBody>
          <a:bodyPr wrap="none" lIns="0" tIns="0" rIns="0" bIns="0" rtlCol="0" anchor="ctr">
            <a:noAutofit/>
          </a:bodyPr>
          <a:lstStyle/>
          <a:p>
            <a:pPr algn="ctr">
              <a:lnSpc>
                <a:spcPct val="90000"/>
              </a:lnSpc>
            </a:pPr>
            <a:r>
              <a:rPr lang="fr-FR" sz="1000" i="1" smtClean="0"/>
              <a:t>DATA BUS distributed on moonshot servers (EL4000)</a:t>
            </a:r>
            <a:endParaRPr lang="en-US" sz="1000" i="1"/>
          </a:p>
        </p:txBody>
      </p:sp>
      <p:cxnSp>
        <p:nvCxnSpPr>
          <p:cNvPr id="92" name="Straight Connector 91"/>
          <p:cNvCxnSpPr>
            <a:endCxn id="67" idx="2"/>
          </p:cNvCxnSpPr>
          <p:nvPr/>
        </p:nvCxnSpPr>
        <p:spPr>
          <a:xfrm flipV="1">
            <a:off x="11496600" y="4648048"/>
            <a:ext cx="181079" cy="77129"/>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223865" y="1579904"/>
            <a:ext cx="4445955" cy="1451116"/>
          </a:xfrm>
          <a:prstGeom prst="rect">
            <a:avLst/>
          </a:prstGeom>
          <a:noFill/>
        </p:spPr>
        <p:txBody>
          <a:bodyPr wrap="square" lIns="0" tIns="0" rIns="0" bIns="0" rtlCol="0">
            <a:noAutofit/>
          </a:bodyPr>
          <a:lstStyle/>
          <a:p>
            <a:r>
              <a:rPr lang="fr-FR" sz="1200" b="1" i="1"/>
              <a:t>Purpose of the </a:t>
            </a:r>
            <a:r>
              <a:rPr lang="fr-FR" sz="1200" b="1" i="1" smtClean="0"/>
              <a:t>Edge2azure script :</a:t>
            </a:r>
          </a:p>
          <a:p>
            <a:pPr marL="171450" indent="-171450">
              <a:buFontTx/>
              <a:buChar char="-"/>
            </a:pPr>
            <a:r>
              <a:rPr lang="fr-FR" sz="1200" i="1" smtClean="0"/>
              <a:t>Send data flowing locally on the Edgeline to Azure cloud (from Kafka bus to Azure IoT hub)</a:t>
            </a:r>
          </a:p>
          <a:p>
            <a:pPr marL="171450" indent="-171450">
              <a:buFontTx/>
              <a:buChar char="-"/>
            </a:pPr>
            <a:r>
              <a:rPr lang="fr-FR" sz="1200" i="1" smtClean="0"/>
              <a:t>Implement a mechanism of aggregation to be able to regulate the amount of data sent to Azure </a:t>
            </a:r>
            <a:r>
              <a:rPr lang="fr-FR" sz="1200" i="1" smtClean="0">
                <a:sym typeface="Wingdings" panose="05000000000000000000" pitchFamily="2" charset="2"/>
              </a:rPr>
              <a:t></a:t>
            </a:r>
            <a:r>
              <a:rPr lang="fr-FR" sz="1200" i="1" smtClean="0"/>
              <a:t> 1 message every N seconds. </a:t>
            </a:r>
            <a:r>
              <a:rPr lang="fr-FR" sz="1200" b="1" i="1" smtClean="0"/>
              <a:t>This duration is a « </a:t>
            </a:r>
            <a:r>
              <a:rPr lang="fr-FR" sz="1200" b="1" i="1" u="sng" smtClean="0"/>
              <a:t>time window</a:t>
            </a:r>
            <a:r>
              <a:rPr lang="fr-FR" sz="1200" b="1" i="1" smtClean="0"/>
              <a:t> »</a:t>
            </a:r>
            <a:r>
              <a:rPr lang="fr-FR" sz="1200" i="1" smtClean="0"/>
              <a:t> during which data received on kafka have to be </a:t>
            </a:r>
            <a:r>
              <a:rPr lang="fr-FR" sz="1200" b="1" i="1" u="sng" smtClean="0"/>
              <a:t>aggregated</a:t>
            </a:r>
            <a:r>
              <a:rPr lang="fr-FR" sz="1200" i="1" smtClean="0"/>
              <a:t>.</a:t>
            </a:r>
          </a:p>
          <a:p>
            <a:endParaRPr lang="fr-FR" sz="1200" i="1"/>
          </a:p>
        </p:txBody>
      </p:sp>
      <p:sp>
        <p:nvSpPr>
          <p:cNvPr id="99" name="TextBox 98"/>
          <p:cNvSpPr txBox="1"/>
          <p:nvPr/>
        </p:nvSpPr>
        <p:spPr>
          <a:xfrm>
            <a:off x="1770189" y="6340189"/>
            <a:ext cx="1922591" cy="301668"/>
          </a:xfrm>
          <a:prstGeom prst="rect">
            <a:avLst/>
          </a:prstGeom>
          <a:noFill/>
        </p:spPr>
        <p:txBody>
          <a:bodyPr wrap="square" lIns="0" tIns="0" rIns="0" bIns="0" rtlCol="0">
            <a:noAutofit/>
          </a:bodyPr>
          <a:lstStyle/>
          <a:p>
            <a:pPr algn="ctr">
              <a:lnSpc>
                <a:spcPct val="90000"/>
              </a:lnSpc>
            </a:pPr>
            <a:r>
              <a:rPr lang="fr-FR" smtClean="0"/>
              <a:t>Edgeline EL1000 </a:t>
            </a:r>
            <a:endParaRPr lang="en-US"/>
          </a:p>
        </p:txBody>
      </p:sp>
      <p:sp>
        <p:nvSpPr>
          <p:cNvPr id="100" name="TextBox 99"/>
          <p:cNvSpPr txBox="1"/>
          <p:nvPr/>
        </p:nvSpPr>
        <p:spPr>
          <a:xfrm>
            <a:off x="5820600" y="6314008"/>
            <a:ext cx="1922591" cy="301668"/>
          </a:xfrm>
          <a:prstGeom prst="rect">
            <a:avLst/>
          </a:prstGeom>
          <a:noFill/>
        </p:spPr>
        <p:txBody>
          <a:bodyPr wrap="square" lIns="0" tIns="0" rIns="0" bIns="0" rtlCol="0">
            <a:noAutofit/>
          </a:bodyPr>
          <a:lstStyle/>
          <a:p>
            <a:pPr algn="ctr">
              <a:lnSpc>
                <a:spcPct val="90000"/>
              </a:lnSpc>
            </a:pPr>
            <a:r>
              <a:rPr lang="fr-FR" smtClean="0"/>
              <a:t>Edgeline EL1000 </a:t>
            </a:r>
            <a:endParaRPr lang="en-US"/>
          </a:p>
        </p:txBody>
      </p:sp>
      <p:sp>
        <p:nvSpPr>
          <p:cNvPr id="101" name="TextBox 100"/>
          <p:cNvSpPr txBox="1"/>
          <p:nvPr/>
        </p:nvSpPr>
        <p:spPr>
          <a:xfrm>
            <a:off x="9292440" y="6314008"/>
            <a:ext cx="1922591" cy="301668"/>
          </a:xfrm>
          <a:prstGeom prst="rect">
            <a:avLst/>
          </a:prstGeom>
          <a:noFill/>
        </p:spPr>
        <p:txBody>
          <a:bodyPr wrap="square" lIns="0" tIns="0" rIns="0" bIns="0" rtlCol="0">
            <a:noAutofit/>
          </a:bodyPr>
          <a:lstStyle/>
          <a:p>
            <a:pPr algn="ctr">
              <a:lnSpc>
                <a:spcPct val="90000"/>
              </a:lnSpc>
            </a:pPr>
            <a:r>
              <a:rPr lang="fr-FR" smtClean="0"/>
              <a:t>Edgeline EL4000 </a:t>
            </a:r>
            <a:endParaRPr lang="en-US"/>
          </a:p>
        </p:txBody>
      </p:sp>
    </p:spTree>
    <p:extLst>
      <p:ext uri="{BB962C8B-B14F-4D97-AF65-F5344CB8AC3E}">
        <p14:creationId xmlns:p14="http://schemas.microsoft.com/office/powerpoint/2010/main" val="192091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Zoom on the script</a:t>
            </a:r>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3</a:t>
            </a:fld>
            <a:endParaRPr lang="en-US"/>
          </a:p>
        </p:txBody>
      </p:sp>
      <p:sp>
        <p:nvSpPr>
          <p:cNvPr id="4" name="TextBox 3"/>
          <p:cNvSpPr txBox="1"/>
          <p:nvPr/>
        </p:nvSpPr>
        <p:spPr>
          <a:xfrm>
            <a:off x="2567608" y="1612187"/>
            <a:ext cx="3744416" cy="1306025"/>
          </a:xfrm>
          <a:prstGeom prst="roundRect">
            <a:avLst>
              <a:gd name="adj" fmla="val 2939"/>
            </a:avLst>
          </a:prstGeom>
          <a:solidFill>
            <a:srgbClr val="66CCFF"/>
          </a:solidFill>
          <a:ln w="12700">
            <a:solidFill>
              <a:schemeClr val="accent4">
                <a:lumMod val="75000"/>
              </a:schemeClr>
            </a:solidFill>
            <a:prstDash val="sysDash"/>
          </a:ln>
        </p:spPr>
        <p:txBody>
          <a:bodyPr wrap="none" lIns="0" tIns="0" rIns="0" bIns="0" rtlCol="0" anchor="b">
            <a:noAutofit/>
          </a:bodyPr>
          <a:lstStyle/>
          <a:p>
            <a:pPr algn="ctr">
              <a:lnSpc>
                <a:spcPct val="90000"/>
              </a:lnSpc>
            </a:pPr>
            <a:r>
              <a:rPr lang="fr-FR" sz="1400" b="1" i="1" smtClean="0"/>
              <a:t>Microsoft Azure</a:t>
            </a:r>
            <a:endParaRPr lang="en-US" sz="1400" b="1" i="1"/>
          </a:p>
        </p:txBody>
      </p:sp>
      <p:sp>
        <p:nvSpPr>
          <p:cNvPr id="6" name="TextBox 5"/>
          <p:cNvSpPr txBox="1"/>
          <p:nvPr/>
        </p:nvSpPr>
        <p:spPr>
          <a:xfrm>
            <a:off x="479376" y="5517232"/>
            <a:ext cx="1440160" cy="288032"/>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0" rIns="0" bIns="0" rtlCol="0" anchor="ctr">
            <a:noAutofit/>
          </a:bodyPr>
          <a:lstStyle/>
          <a:p>
            <a:pPr algn="ctr">
              <a:lnSpc>
                <a:spcPct val="90000"/>
              </a:lnSpc>
            </a:pPr>
            <a:r>
              <a:rPr lang="fr-FR" sz="1050" smtClean="0"/>
              <a:t>Server(s) at the edge</a:t>
            </a:r>
            <a:endParaRPr lang="en-US" sz="1050"/>
          </a:p>
        </p:txBody>
      </p:sp>
      <p:sp>
        <p:nvSpPr>
          <p:cNvPr id="7" name="TextBox 6"/>
          <p:cNvSpPr txBox="1"/>
          <p:nvPr/>
        </p:nvSpPr>
        <p:spPr>
          <a:xfrm>
            <a:off x="479376" y="5157192"/>
            <a:ext cx="2952328" cy="288032"/>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nchor="ctr">
            <a:noAutofit/>
          </a:bodyPr>
          <a:lstStyle/>
          <a:p>
            <a:pPr algn="ctr">
              <a:lnSpc>
                <a:spcPct val="90000"/>
              </a:lnSpc>
            </a:pPr>
            <a:r>
              <a:rPr lang="fr-FR" sz="1050" smtClean="0"/>
              <a:t>Linux</a:t>
            </a:r>
            <a:endParaRPr lang="en-US" sz="1050"/>
          </a:p>
        </p:txBody>
      </p:sp>
      <p:sp>
        <p:nvSpPr>
          <p:cNvPr id="8" name="TextBox 7"/>
          <p:cNvSpPr txBox="1"/>
          <p:nvPr/>
        </p:nvSpPr>
        <p:spPr>
          <a:xfrm>
            <a:off x="479376" y="3933056"/>
            <a:ext cx="1440160" cy="1152128"/>
          </a:xfrm>
          <a:prstGeom prst="rect">
            <a:avLst/>
          </a:prstGeom>
        </p:spPr>
        <p:style>
          <a:lnRef idx="1">
            <a:schemeClr val="accent5"/>
          </a:lnRef>
          <a:fillRef idx="3">
            <a:schemeClr val="accent5"/>
          </a:fillRef>
          <a:effectRef idx="2">
            <a:schemeClr val="accent5"/>
          </a:effectRef>
          <a:fontRef idx="minor">
            <a:schemeClr val="lt1"/>
          </a:fontRef>
        </p:style>
        <p:txBody>
          <a:bodyPr wrap="square" lIns="0" tIns="0" rIns="0" bIns="0" rtlCol="0" anchor="b">
            <a:noAutofit/>
          </a:bodyPr>
          <a:lstStyle/>
          <a:p>
            <a:pPr algn="ctr">
              <a:lnSpc>
                <a:spcPct val="90000"/>
              </a:lnSpc>
            </a:pPr>
            <a:r>
              <a:rPr lang="fr-FR" sz="1050" smtClean="0"/>
              <a:t>Kafka</a:t>
            </a:r>
            <a:endParaRPr lang="en-US" sz="1050"/>
          </a:p>
        </p:txBody>
      </p:sp>
      <p:sp>
        <p:nvSpPr>
          <p:cNvPr id="10" name="TextBox 9"/>
          <p:cNvSpPr txBox="1"/>
          <p:nvPr/>
        </p:nvSpPr>
        <p:spPr>
          <a:xfrm rot="18810616">
            <a:off x="390585" y="3344340"/>
            <a:ext cx="1045741" cy="204320"/>
          </a:xfrm>
          <a:prstGeom prst="rect">
            <a:avLst/>
          </a:prstGeom>
          <a:ln/>
        </p:spPr>
        <p:style>
          <a:lnRef idx="2">
            <a:schemeClr val="accent2"/>
          </a:lnRef>
          <a:fillRef idx="1">
            <a:schemeClr val="lt1"/>
          </a:fillRef>
          <a:effectRef idx="0">
            <a:schemeClr val="accent2"/>
          </a:effectRef>
          <a:fontRef idx="minor">
            <a:schemeClr val="dk1"/>
          </a:fontRef>
        </p:style>
        <p:txBody>
          <a:bodyPr wrap="none" lIns="0" tIns="0" rIns="0" bIns="0" rtlCol="0" anchor="ctr">
            <a:noAutofit/>
          </a:bodyPr>
          <a:lstStyle/>
          <a:p>
            <a:pPr algn="ctr">
              <a:lnSpc>
                <a:spcPct val="90000"/>
              </a:lnSpc>
            </a:pPr>
            <a:r>
              <a:rPr lang="fr-FR" sz="800" i="1" smtClean="0"/>
              <a:t>Local applications</a:t>
            </a:r>
            <a:endParaRPr lang="en-US" sz="800" i="1"/>
          </a:p>
        </p:txBody>
      </p:sp>
      <p:sp>
        <p:nvSpPr>
          <p:cNvPr id="12" name="TextBox 11"/>
          <p:cNvSpPr txBox="1"/>
          <p:nvPr/>
        </p:nvSpPr>
        <p:spPr>
          <a:xfrm rot="18810616">
            <a:off x="739578" y="3344340"/>
            <a:ext cx="1045741" cy="204320"/>
          </a:xfrm>
          <a:prstGeom prst="rect">
            <a:avLst/>
          </a:prstGeom>
          <a:ln/>
        </p:spPr>
        <p:style>
          <a:lnRef idx="2">
            <a:schemeClr val="accent2"/>
          </a:lnRef>
          <a:fillRef idx="1">
            <a:schemeClr val="lt1"/>
          </a:fillRef>
          <a:effectRef idx="0">
            <a:schemeClr val="accent2"/>
          </a:effectRef>
          <a:fontRef idx="minor">
            <a:schemeClr val="dk1"/>
          </a:fontRef>
        </p:style>
        <p:txBody>
          <a:bodyPr wrap="none" lIns="0" tIns="0" rIns="0" bIns="0" rtlCol="0" anchor="ctr">
            <a:noAutofit/>
          </a:bodyPr>
          <a:lstStyle/>
          <a:p>
            <a:pPr algn="ctr">
              <a:lnSpc>
                <a:spcPct val="90000"/>
              </a:lnSpc>
            </a:pPr>
            <a:r>
              <a:rPr lang="fr-FR" sz="800" i="1" smtClean="0"/>
              <a:t>Local applications</a:t>
            </a:r>
            <a:endParaRPr lang="en-US" sz="800" i="1"/>
          </a:p>
        </p:txBody>
      </p:sp>
      <p:sp>
        <p:nvSpPr>
          <p:cNvPr id="13" name="TextBox 12"/>
          <p:cNvSpPr txBox="1"/>
          <p:nvPr/>
        </p:nvSpPr>
        <p:spPr>
          <a:xfrm rot="18810616">
            <a:off x="1085200" y="3344340"/>
            <a:ext cx="1045741" cy="204320"/>
          </a:xfrm>
          <a:prstGeom prst="rect">
            <a:avLst/>
          </a:prstGeom>
          <a:ln/>
        </p:spPr>
        <p:style>
          <a:lnRef idx="2">
            <a:schemeClr val="accent2"/>
          </a:lnRef>
          <a:fillRef idx="1">
            <a:schemeClr val="lt1"/>
          </a:fillRef>
          <a:effectRef idx="0">
            <a:schemeClr val="accent2"/>
          </a:effectRef>
          <a:fontRef idx="minor">
            <a:schemeClr val="dk1"/>
          </a:fontRef>
        </p:style>
        <p:txBody>
          <a:bodyPr wrap="none" lIns="0" tIns="0" rIns="0" bIns="0" rtlCol="0" anchor="ctr">
            <a:noAutofit/>
          </a:bodyPr>
          <a:lstStyle/>
          <a:p>
            <a:pPr algn="ctr">
              <a:lnSpc>
                <a:spcPct val="90000"/>
              </a:lnSpc>
            </a:pPr>
            <a:r>
              <a:rPr lang="fr-FR" sz="800" i="1" smtClean="0"/>
              <a:t>Local applications</a:t>
            </a:r>
            <a:endParaRPr lang="en-US" sz="800" i="1"/>
          </a:p>
        </p:txBody>
      </p:sp>
      <p:sp>
        <p:nvSpPr>
          <p:cNvPr id="14" name="TextBox 13"/>
          <p:cNvSpPr txBox="1"/>
          <p:nvPr/>
        </p:nvSpPr>
        <p:spPr>
          <a:xfrm>
            <a:off x="841735" y="3991341"/>
            <a:ext cx="715442" cy="20488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chor="ctr">
            <a:noAutofit/>
          </a:bodyPr>
          <a:lstStyle/>
          <a:p>
            <a:pPr algn="ctr">
              <a:lnSpc>
                <a:spcPct val="90000"/>
              </a:lnSpc>
            </a:pPr>
            <a:r>
              <a:rPr lang="fr-FR" sz="800" smtClean="0"/>
              <a:t>Topic A</a:t>
            </a:r>
            <a:endParaRPr lang="en-US" sz="800"/>
          </a:p>
        </p:txBody>
      </p:sp>
      <p:sp>
        <p:nvSpPr>
          <p:cNvPr id="15" name="TextBox 14"/>
          <p:cNvSpPr txBox="1"/>
          <p:nvPr/>
        </p:nvSpPr>
        <p:spPr>
          <a:xfrm>
            <a:off x="838685" y="4268232"/>
            <a:ext cx="715442" cy="20488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chor="ctr">
            <a:noAutofit/>
          </a:bodyPr>
          <a:lstStyle/>
          <a:p>
            <a:pPr algn="ctr">
              <a:lnSpc>
                <a:spcPct val="90000"/>
              </a:lnSpc>
            </a:pPr>
            <a:r>
              <a:rPr lang="fr-FR" sz="800" smtClean="0"/>
              <a:t>Topic B</a:t>
            </a:r>
            <a:endParaRPr lang="en-US" sz="800"/>
          </a:p>
        </p:txBody>
      </p:sp>
      <p:sp>
        <p:nvSpPr>
          <p:cNvPr id="16" name="TextBox 15"/>
          <p:cNvSpPr txBox="1"/>
          <p:nvPr/>
        </p:nvSpPr>
        <p:spPr>
          <a:xfrm>
            <a:off x="840273" y="4545123"/>
            <a:ext cx="715442" cy="20488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nchor="ctr">
            <a:noAutofit/>
          </a:bodyPr>
          <a:lstStyle/>
          <a:p>
            <a:pPr algn="ctr">
              <a:lnSpc>
                <a:spcPct val="90000"/>
              </a:lnSpc>
            </a:pPr>
            <a:r>
              <a:rPr lang="fr-FR" sz="800" smtClean="0"/>
              <a:t>Topic …</a:t>
            </a:r>
            <a:endParaRPr lang="en-US" sz="800"/>
          </a:p>
        </p:txBody>
      </p:sp>
      <p:sp>
        <p:nvSpPr>
          <p:cNvPr id="17" name="TextBox 16"/>
          <p:cNvSpPr txBox="1"/>
          <p:nvPr/>
        </p:nvSpPr>
        <p:spPr>
          <a:xfrm>
            <a:off x="2279576" y="4207217"/>
            <a:ext cx="1152128" cy="517927"/>
          </a:xfrm>
          <a:prstGeom prst="rect">
            <a:avLst/>
          </a:prstGeom>
          <a:ln/>
        </p:spPr>
        <p:style>
          <a:lnRef idx="0">
            <a:schemeClr val="accent3"/>
          </a:lnRef>
          <a:fillRef idx="3">
            <a:schemeClr val="accent3"/>
          </a:fillRef>
          <a:effectRef idx="3">
            <a:schemeClr val="accent3"/>
          </a:effectRef>
          <a:fontRef idx="minor">
            <a:schemeClr val="lt1"/>
          </a:fontRef>
        </p:style>
        <p:txBody>
          <a:bodyPr wrap="none" lIns="0" tIns="0" rIns="0" bIns="0" rtlCol="0" anchor="ctr">
            <a:noAutofit/>
          </a:bodyPr>
          <a:lstStyle/>
          <a:p>
            <a:pPr algn="ctr">
              <a:lnSpc>
                <a:spcPct val="90000"/>
              </a:lnSpc>
            </a:pPr>
            <a:r>
              <a:rPr lang="fr-FR" sz="1000" i="1" smtClean="0"/>
              <a:t>Edge2azure</a:t>
            </a:r>
          </a:p>
        </p:txBody>
      </p:sp>
      <p:sp>
        <p:nvSpPr>
          <p:cNvPr id="18" name="TextBox 17"/>
          <p:cNvSpPr txBox="1"/>
          <p:nvPr/>
        </p:nvSpPr>
        <p:spPr>
          <a:xfrm>
            <a:off x="3124911" y="2040276"/>
            <a:ext cx="2358634" cy="288000"/>
          </a:xfrm>
          <a:prstGeom prst="rect">
            <a:avLst/>
          </a:prstGeom>
          <a:ln/>
        </p:spPr>
        <p:style>
          <a:lnRef idx="0">
            <a:schemeClr val="accent5"/>
          </a:lnRef>
          <a:fillRef idx="3">
            <a:schemeClr val="accent5"/>
          </a:fillRef>
          <a:effectRef idx="3">
            <a:schemeClr val="accent5"/>
          </a:effectRef>
          <a:fontRef idx="minor">
            <a:schemeClr val="lt1"/>
          </a:fontRef>
        </p:style>
        <p:txBody>
          <a:bodyPr wrap="none" lIns="0" tIns="0" rIns="0" bIns="0" rtlCol="0" anchor="ctr">
            <a:noAutofit/>
          </a:bodyPr>
          <a:lstStyle/>
          <a:p>
            <a:pPr algn="ctr">
              <a:lnSpc>
                <a:spcPct val="90000"/>
              </a:lnSpc>
            </a:pPr>
            <a:r>
              <a:rPr lang="fr-FR" sz="1000" i="1" smtClean="0"/>
              <a:t>Azure IOT HUB</a:t>
            </a:r>
            <a:endParaRPr lang="en-US" sz="1000" i="1"/>
          </a:p>
        </p:txBody>
      </p:sp>
      <p:sp>
        <p:nvSpPr>
          <p:cNvPr id="19" name="TextBox 18"/>
          <p:cNvSpPr txBox="1"/>
          <p:nvPr/>
        </p:nvSpPr>
        <p:spPr>
          <a:xfrm>
            <a:off x="2279576" y="4797153"/>
            <a:ext cx="1152128" cy="275538"/>
          </a:xfrm>
          <a:prstGeom prst="rect">
            <a:avLst/>
          </a:prstGeom>
          <a:ln/>
        </p:spPr>
        <p:style>
          <a:lnRef idx="1">
            <a:schemeClr val="accent3"/>
          </a:lnRef>
          <a:fillRef idx="2">
            <a:schemeClr val="accent3"/>
          </a:fillRef>
          <a:effectRef idx="1">
            <a:schemeClr val="accent3"/>
          </a:effectRef>
          <a:fontRef idx="minor">
            <a:schemeClr val="dk1"/>
          </a:fontRef>
        </p:style>
        <p:txBody>
          <a:bodyPr wrap="none" lIns="0" tIns="0" rIns="0" bIns="0" rtlCol="0" anchor="ctr">
            <a:noAutofit/>
          </a:bodyPr>
          <a:lstStyle/>
          <a:p>
            <a:pPr algn="ctr">
              <a:lnSpc>
                <a:spcPct val="90000"/>
              </a:lnSpc>
            </a:pPr>
            <a:r>
              <a:rPr lang="fr-FR" sz="1000" i="1" smtClean="0"/>
              <a:t>python interpretor</a:t>
            </a:r>
          </a:p>
        </p:txBody>
      </p:sp>
      <p:cxnSp>
        <p:nvCxnSpPr>
          <p:cNvPr id="21" name="Straight Connector 20"/>
          <p:cNvCxnSpPr>
            <a:stCxn id="14" idx="3"/>
            <a:endCxn id="17" idx="1"/>
          </p:cNvCxnSpPr>
          <p:nvPr/>
        </p:nvCxnSpPr>
        <p:spPr>
          <a:xfrm>
            <a:off x="1557177" y="4093783"/>
            <a:ext cx="722399" cy="372398"/>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5" idx="3"/>
            <a:endCxn id="17" idx="1"/>
          </p:cNvCxnSpPr>
          <p:nvPr/>
        </p:nvCxnSpPr>
        <p:spPr>
          <a:xfrm>
            <a:off x="1554127" y="4370674"/>
            <a:ext cx="725449" cy="95507"/>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6" idx="3"/>
            <a:endCxn id="17" idx="1"/>
          </p:cNvCxnSpPr>
          <p:nvPr/>
        </p:nvCxnSpPr>
        <p:spPr>
          <a:xfrm flipV="1">
            <a:off x="1555715" y="4466181"/>
            <a:ext cx="723861" cy="181384"/>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0"/>
            <a:endCxn id="18" idx="2"/>
          </p:cNvCxnSpPr>
          <p:nvPr/>
        </p:nvCxnSpPr>
        <p:spPr>
          <a:xfrm flipV="1">
            <a:off x="2855640" y="2328276"/>
            <a:ext cx="1448588" cy="1878941"/>
          </a:xfrm>
          <a:prstGeom prst="line">
            <a:avLst/>
          </a:prstGeom>
          <a:ln w="127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503210" y="3428663"/>
            <a:ext cx="6096000" cy="2031325"/>
          </a:xfrm>
          <a:prstGeom prst="rect">
            <a:avLst/>
          </a:prstGeom>
        </p:spPr>
        <p:txBody>
          <a:bodyPr>
            <a:spAutoFit/>
          </a:bodyPr>
          <a:lstStyle/>
          <a:p>
            <a:r>
              <a:rPr lang="fr-FR" b="1" i="1"/>
              <a:t>Edge2azure script :</a:t>
            </a:r>
          </a:p>
          <a:p>
            <a:pPr marL="171450" indent="-171450">
              <a:buFontTx/>
              <a:buChar char="-"/>
            </a:pPr>
            <a:r>
              <a:rPr lang="fr-FR" i="1"/>
              <a:t>Running on edgeline server</a:t>
            </a:r>
          </a:p>
          <a:p>
            <a:pPr marL="171450" indent="-171450">
              <a:buFontTx/>
              <a:buChar char="-"/>
            </a:pPr>
            <a:r>
              <a:rPr lang="fr-FR" i="1"/>
              <a:t>Independant python script</a:t>
            </a:r>
          </a:p>
          <a:p>
            <a:pPr marL="171450" indent="-171450">
              <a:buFontTx/>
              <a:buChar char="-"/>
            </a:pPr>
            <a:r>
              <a:rPr lang="fr-FR" i="1"/>
              <a:t>Listening list of topics on the Kafka Bus</a:t>
            </a:r>
          </a:p>
          <a:p>
            <a:pPr marL="171450" indent="-171450">
              <a:buFontTx/>
              <a:buChar char="-"/>
            </a:pPr>
            <a:r>
              <a:rPr lang="fr-FR" i="1"/>
              <a:t>Do aggregation on a defined duration</a:t>
            </a:r>
          </a:p>
          <a:p>
            <a:pPr marL="171450" indent="-171450">
              <a:buFontTx/>
              <a:buChar char="-"/>
            </a:pPr>
            <a:r>
              <a:rPr lang="fr-FR" i="1"/>
              <a:t>Send aggregated data from Kafka topics to Azure IoIT Hub</a:t>
            </a:r>
            <a:endParaRPr lang="en-US" i="1"/>
          </a:p>
        </p:txBody>
      </p:sp>
    </p:spTree>
    <p:extLst>
      <p:ext uri="{BB962C8B-B14F-4D97-AF65-F5344CB8AC3E}">
        <p14:creationId xmlns:p14="http://schemas.microsoft.com/office/powerpoint/2010/main" val="302325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Python script : guidance</a:t>
            </a:r>
            <a:endParaRPr lang="en-US"/>
          </a:p>
        </p:txBody>
      </p:sp>
      <p:sp>
        <p:nvSpPr>
          <p:cNvPr id="4" name="Content Placeholder 3"/>
          <p:cNvSpPr>
            <a:spLocks noGrp="1"/>
          </p:cNvSpPr>
          <p:nvPr>
            <p:ph idx="1"/>
          </p:nvPr>
        </p:nvSpPr>
        <p:spPr/>
        <p:txBody>
          <a:bodyPr>
            <a:normAutofit lnSpcReduction="10000"/>
          </a:bodyPr>
          <a:lstStyle/>
          <a:p>
            <a:pPr marL="0">
              <a:lnSpc>
                <a:spcPct val="120000"/>
              </a:lnSpc>
              <a:spcBef>
                <a:spcPts val="0"/>
              </a:spcBef>
              <a:buFontTx/>
              <a:buChar char="-"/>
            </a:pPr>
            <a:r>
              <a:rPr lang="fr-FR" i="1" smtClean="0"/>
              <a:t>Single file : 1 python file (.py) + 1 config file (.conf)</a:t>
            </a:r>
          </a:p>
          <a:p>
            <a:pPr marL="0">
              <a:lnSpc>
                <a:spcPct val="120000"/>
              </a:lnSpc>
              <a:spcBef>
                <a:spcPts val="0"/>
              </a:spcBef>
              <a:buFontTx/>
              <a:buChar char="-"/>
            </a:pPr>
            <a:r>
              <a:rPr lang="fr-FR" i="1" smtClean="0"/>
              <a:t>Running on Python 3.x (not Python 2.x</a:t>
            </a:r>
            <a:r>
              <a:rPr lang="fr-FR" i="1" smtClean="0"/>
              <a:t>)</a:t>
            </a:r>
          </a:p>
          <a:p>
            <a:pPr marL="0">
              <a:lnSpc>
                <a:spcPct val="120000"/>
              </a:lnSpc>
              <a:spcBef>
                <a:spcPts val="0"/>
              </a:spcBef>
              <a:buFontTx/>
              <a:buChar char="-"/>
            </a:pPr>
            <a:r>
              <a:rPr lang="fr-FR" i="1" smtClean="0"/>
              <a:t>Principle </a:t>
            </a:r>
            <a:r>
              <a:rPr lang="fr-FR" i="1" smtClean="0"/>
              <a:t>:</a:t>
            </a:r>
          </a:p>
          <a:p>
            <a:pPr marL="365760" lvl="2">
              <a:lnSpc>
                <a:spcPct val="120000"/>
              </a:lnSpc>
              <a:spcBef>
                <a:spcPts val="0"/>
              </a:spcBef>
              <a:buFontTx/>
              <a:buChar char="-"/>
            </a:pPr>
            <a:r>
              <a:rPr lang="fr-FR" i="1" smtClean="0"/>
              <a:t>For each kafka topic listed in the config file, the script creates a listener working inside its own thread.</a:t>
            </a:r>
          </a:p>
          <a:p>
            <a:pPr marL="365760" lvl="2">
              <a:lnSpc>
                <a:spcPct val="120000"/>
              </a:lnSpc>
              <a:spcBef>
                <a:spcPts val="0"/>
              </a:spcBef>
              <a:buFontTx/>
              <a:buChar char="-"/>
            </a:pPr>
            <a:r>
              <a:rPr lang="fr-FR" i="1" smtClean="0"/>
              <a:t>We have 1 kafka topic = 1 listener = 1 instance/object of a class = 1 thread of execution</a:t>
            </a:r>
          </a:p>
          <a:p>
            <a:pPr marL="365760" lvl="2">
              <a:lnSpc>
                <a:spcPct val="120000"/>
              </a:lnSpc>
              <a:spcBef>
                <a:spcPts val="0"/>
              </a:spcBef>
              <a:buFontTx/>
              <a:buChar char="-"/>
            </a:pPr>
            <a:r>
              <a:rPr lang="fr-FR" i="1" smtClean="0"/>
              <a:t>When a message arrive in the listener, an aggregation function is launched to aggregate the message with the data already received during the timewindow.</a:t>
            </a:r>
          </a:p>
          <a:p>
            <a:pPr marL="365760" lvl="2">
              <a:lnSpc>
                <a:spcPct val="120000"/>
              </a:lnSpc>
              <a:spcBef>
                <a:spcPts val="0"/>
              </a:spcBef>
              <a:buFontTx/>
              <a:buChar char="-"/>
            </a:pPr>
            <a:r>
              <a:rPr lang="fr-FR" i="1" smtClean="0"/>
              <a:t>If the duration defined in the config file is reached, the aggregated object is sent to Azure Cloud and resetted OR If the duration is not reached, the listener wait for another message from the kafka topic.</a:t>
            </a:r>
          </a:p>
          <a:p>
            <a:pPr marL="0">
              <a:lnSpc>
                <a:spcPct val="120000"/>
              </a:lnSpc>
              <a:spcBef>
                <a:spcPts val="0"/>
              </a:spcBef>
              <a:buFontTx/>
              <a:buChar char="-"/>
            </a:pPr>
            <a:r>
              <a:rPr lang="fr-FR" i="1" smtClean="0"/>
              <a:t>Challenge : each topic has a model of data hence each aggregation model for each topic needs to be implemented in a function</a:t>
            </a:r>
          </a:p>
          <a:p>
            <a:pPr marL="365760" lvl="2">
              <a:lnSpc>
                <a:spcPct val="120000"/>
              </a:lnSpc>
              <a:spcBef>
                <a:spcPts val="0"/>
              </a:spcBef>
              <a:buFontTx/>
              <a:buChar char="-"/>
            </a:pPr>
            <a:r>
              <a:rPr lang="fr-FR" i="1" smtClean="0"/>
              <a:t>Example : the function to aggregate with buffering the hearthrate won’t be the same than for the temperature.</a:t>
            </a:r>
          </a:p>
          <a:p>
            <a:pPr marL="0">
              <a:lnSpc>
                <a:spcPct val="120000"/>
              </a:lnSpc>
              <a:spcBef>
                <a:spcPts val="0"/>
              </a:spcBef>
              <a:buFontTx/>
              <a:buChar char="-"/>
            </a:pPr>
            <a:r>
              <a:rPr lang="fr-FR" i="1" smtClean="0"/>
              <a:t>The </a:t>
            </a:r>
            <a:r>
              <a:rPr lang="fr-FR" i="1" smtClean="0"/>
              <a:t>main parts of the script can be :</a:t>
            </a:r>
          </a:p>
          <a:p>
            <a:pPr marL="365760" lvl="2">
              <a:lnSpc>
                <a:spcPct val="120000"/>
              </a:lnSpc>
              <a:spcBef>
                <a:spcPts val="0"/>
              </a:spcBef>
              <a:buFontTx/>
              <a:buChar char="-"/>
            </a:pPr>
            <a:r>
              <a:rPr lang="fr-FR" i="1" smtClean="0"/>
              <a:t>main section to create and launch the listeners</a:t>
            </a:r>
          </a:p>
          <a:p>
            <a:pPr marL="365760" lvl="2">
              <a:lnSpc>
                <a:spcPct val="120000"/>
              </a:lnSpc>
              <a:spcBef>
                <a:spcPts val="0"/>
              </a:spcBef>
              <a:buFontTx/>
              <a:buChar char="-"/>
            </a:pPr>
            <a:r>
              <a:rPr lang="fr-FR" b="1" i="1"/>
              <a:t>c</a:t>
            </a:r>
            <a:r>
              <a:rPr lang="fr-FR" b="1" i="1" smtClean="0"/>
              <a:t>lass KafkaTopicListener </a:t>
            </a:r>
            <a:r>
              <a:rPr lang="fr-FR" i="1" smtClean="0"/>
              <a:t>: each instance will be a thread listening and aggregating a kafka topic</a:t>
            </a:r>
          </a:p>
          <a:p>
            <a:pPr marL="365760" lvl="2">
              <a:lnSpc>
                <a:spcPct val="120000"/>
              </a:lnSpc>
              <a:spcBef>
                <a:spcPts val="0"/>
              </a:spcBef>
              <a:buFontTx/>
              <a:buChar char="-"/>
            </a:pPr>
            <a:r>
              <a:rPr lang="fr-FR" b="1" i="1" smtClean="0"/>
              <a:t>class AggregationModels</a:t>
            </a:r>
            <a:r>
              <a:rPr lang="fr-FR" i="1" smtClean="0"/>
              <a:t> : this class will contain the functions of aggregation used by the listener instance </a:t>
            </a:r>
          </a:p>
          <a:p>
            <a:pPr marL="548640" lvl="3">
              <a:lnSpc>
                <a:spcPct val="120000"/>
              </a:lnSpc>
              <a:spcBef>
                <a:spcPts val="0"/>
              </a:spcBef>
              <a:buFontTx/>
              <a:buChar char="-"/>
            </a:pPr>
            <a:r>
              <a:rPr lang="fr-FR" i="1" smtClean="0"/>
              <a:t>The purpose is to separate thread execution and aggregation functions </a:t>
            </a:r>
            <a:r>
              <a:rPr lang="fr-FR" i="1" smtClean="0">
                <a:sym typeface="Wingdings" panose="05000000000000000000" pitchFamily="2" charset="2"/>
              </a:rPr>
              <a:t> we want to upgrade aggregations easily</a:t>
            </a:r>
            <a:endParaRPr lang="fr-FR" i="1"/>
          </a:p>
          <a:p>
            <a:pPr marL="0">
              <a:lnSpc>
                <a:spcPct val="120000"/>
              </a:lnSpc>
              <a:spcBef>
                <a:spcPts val="0"/>
              </a:spcBef>
              <a:buFontTx/>
              <a:buChar char="-"/>
            </a:pPr>
            <a:endParaRPr lang="fr-FR" i="1" smtClean="0"/>
          </a:p>
          <a:p>
            <a:pPr marL="0" indent="0">
              <a:lnSpc>
                <a:spcPct val="120000"/>
              </a:lnSpc>
              <a:spcBef>
                <a:spcPts val="0"/>
              </a:spcBef>
              <a:buNone/>
            </a:pPr>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4</a:t>
            </a:fld>
            <a:endParaRPr lang="en-US"/>
          </a:p>
        </p:txBody>
      </p:sp>
    </p:spTree>
    <p:extLst>
      <p:ext uri="{BB962C8B-B14F-4D97-AF65-F5344CB8AC3E}">
        <p14:creationId xmlns:p14="http://schemas.microsoft.com/office/powerpoint/2010/main" val="247818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Skeleton proposed of the python script 1 on </a:t>
            </a:r>
            <a:r>
              <a:rPr lang="fr-FR" smtClean="0"/>
              <a:t>3</a:t>
            </a:r>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5</a:t>
            </a:fld>
            <a:endParaRPr lang="en-US"/>
          </a:p>
        </p:txBody>
      </p:sp>
      <p:sp>
        <p:nvSpPr>
          <p:cNvPr id="5" name="Rectangle 4"/>
          <p:cNvSpPr/>
          <p:nvPr/>
        </p:nvSpPr>
        <p:spPr>
          <a:xfrm>
            <a:off x="119336" y="1196752"/>
            <a:ext cx="6842938" cy="1938992"/>
          </a:xfrm>
          <a:prstGeom prst="rect">
            <a:avLst/>
          </a:prstGeom>
          <a:solidFill>
            <a:schemeClr val="bg1">
              <a:lumMod val="95000"/>
            </a:schemeClr>
          </a:solidFill>
        </p:spPr>
        <p:txBody>
          <a:bodyPr wrap="square">
            <a:spAutoFit/>
          </a:bodyPr>
          <a:lstStyle/>
          <a:p>
            <a:pPr lvl="0"/>
            <a:r>
              <a:rPr lang="fr-FR" sz="1000" b="1" smtClean="0">
                <a:latin typeface="Calibri" panose="020F0502020204030204" pitchFamily="34" charset="0"/>
                <a:ea typeface="Calibri" panose="020F0502020204030204" pitchFamily="34" charset="0"/>
                <a:cs typeface="Times New Roman" panose="02020603050405020304" pitchFamily="18" charset="0"/>
              </a:rPr>
              <a:t>Import …</a:t>
            </a:r>
          </a:p>
          <a:p>
            <a:pPr lvl="0"/>
            <a:endParaRPr lang="fr-FR" sz="1000" b="1" smtClean="0">
              <a:latin typeface="Calibri" panose="020F0502020204030204" pitchFamily="34" charset="0"/>
              <a:ea typeface="Calibri" panose="020F0502020204030204" pitchFamily="34" charset="0"/>
              <a:cs typeface="Times New Roman" panose="02020603050405020304" pitchFamily="18" charset="0"/>
            </a:endParaRPr>
          </a:p>
          <a:p>
            <a:pPr lvl="0"/>
            <a:r>
              <a:rPr lang="fr-FR" sz="1000" b="1" smtClean="0">
                <a:latin typeface="Calibri" panose="020F0502020204030204" pitchFamily="34" charset="0"/>
                <a:ea typeface="Calibri" panose="020F0502020204030204" pitchFamily="34" charset="0"/>
                <a:cs typeface="Times New Roman" panose="02020603050405020304" pitchFamily="18" charset="0"/>
              </a:rPr>
              <a:t># THIS CLASS CONTAINS ALL THE AGGREGATION FUNCTIONS : FOR EACH TOPIC, FOR EACH AGGREGATION METHOD</a:t>
            </a:r>
            <a:endParaRPr lang="fr-FR" sz="1000" b="1" smtClean="0">
              <a:latin typeface="Calibri" panose="020F0502020204030204" pitchFamily="34" charset="0"/>
              <a:ea typeface="Calibri" panose="020F0502020204030204" pitchFamily="34" charset="0"/>
              <a:cs typeface="Times New Roman" panose="02020603050405020304" pitchFamily="18" charset="0"/>
            </a:endParaRPr>
          </a:p>
          <a:p>
            <a:pPr lvl="0"/>
            <a:r>
              <a:rPr lang="fr-FR" sz="1000" b="1" smtClean="0">
                <a:latin typeface="Calibri" panose="020F0502020204030204" pitchFamily="34" charset="0"/>
                <a:ea typeface="Calibri" panose="020F0502020204030204" pitchFamily="34" charset="0"/>
                <a:cs typeface="Times New Roman" panose="02020603050405020304" pitchFamily="18" charset="0"/>
              </a:rPr>
              <a:t>Class TopicAggregator :</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@staticmethod</a:t>
            </a:r>
          </a:p>
          <a:p>
            <a:pPr lvl="0"/>
            <a:r>
              <a:rPr lang="fr-FR" sz="1000" b="1" smtClean="0">
                <a:latin typeface="Calibri" panose="020F0502020204030204" pitchFamily="34" charset="0"/>
                <a:ea typeface="Calibri" panose="020F0502020204030204" pitchFamily="34" charset="0"/>
                <a:cs typeface="Times New Roman" panose="02020603050405020304" pitchFamily="18" charset="0"/>
              </a:rPr>
              <a:t>    def gyroscope_</a:t>
            </a:r>
            <a:r>
              <a:rPr lang="fr-FR" sz="1000" b="1"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buffering</a:t>
            </a:r>
            <a:r>
              <a:rPr lang="fr-FR" sz="1000" b="1" smtClean="0">
                <a:latin typeface="Calibri" panose="020F0502020204030204" pitchFamily="34" charset="0"/>
                <a:ea typeface="Calibri" panose="020F0502020204030204" pitchFamily="34" charset="0"/>
                <a:cs typeface="Times New Roman" panose="02020603050405020304" pitchFamily="18" charset="0"/>
              </a:rPr>
              <a:t> (already_aggregated_values, new_value_to_aggregate) :</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 HERE THE CODE TO DO THIS MODEL OF AGGREGATION FOR GYROSCOPE : buffering the values in the time windows</a:t>
            </a:r>
            <a:endParaRPr lang="fr-FR" sz="1000">
              <a:latin typeface="Calibri" panose="020F0502020204030204" pitchFamily="34" charset="0"/>
              <a:ea typeface="Calibri" panose="020F0502020204030204" pitchFamily="34" charset="0"/>
              <a:cs typeface="Times New Roman" panose="02020603050405020304" pitchFamily="18" charset="0"/>
            </a:endParaRPr>
          </a:p>
          <a:p>
            <a:r>
              <a:rPr lang="fr-FR" sz="1000" smtClean="0">
                <a:latin typeface="Calibri" panose="020F0502020204030204" pitchFamily="34" charset="0"/>
                <a:ea typeface="Calibri" panose="020F0502020204030204" pitchFamily="34" charset="0"/>
                <a:cs typeface="Times New Roman" panose="02020603050405020304" pitchFamily="18" charset="0"/>
              </a:rPr>
              <a:t>    @</a:t>
            </a:r>
            <a:r>
              <a:rPr lang="fr-FR" sz="1000">
                <a:latin typeface="Calibri" panose="020F0502020204030204" pitchFamily="34" charset="0"/>
                <a:ea typeface="Calibri" panose="020F0502020204030204" pitchFamily="34" charset="0"/>
                <a:cs typeface="Times New Roman" panose="02020603050405020304" pitchFamily="18" charset="0"/>
              </a:rPr>
              <a:t>staticmethod</a:t>
            </a:r>
          </a:p>
          <a:p>
            <a:pPr lvl="0"/>
            <a:r>
              <a:rPr lang="fr-FR" sz="1000" b="1" smtClean="0">
                <a:latin typeface="Calibri" panose="020F0502020204030204" pitchFamily="34" charset="0"/>
                <a:ea typeface="Calibri" panose="020F0502020204030204" pitchFamily="34" charset="0"/>
                <a:cs typeface="Times New Roman" panose="02020603050405020304" pitchFamily="18" charset="0"/>
              </a:rPr>
              <a:t>    </a:t>
            </a:r>
            <a:r>
              <a:rPr lang="fr-FR" sz="1000" b="1">
                <a:latin typeface="Calibri" panose="020F0502020204030204" pitchFamily="34" charset="0"/>
                <a:ea typeface="Calibri" panose="020F0502020204030204" pitchFamily="34" charset="0"/>
                <a:cs typeface="Times New Roman" panose="02020603050405020304" pitchFamily="18" charset="0"/>
              </a:rPr>
              <a:t>def </a:t>
            </a:r>
            <a:r>
              <a:rPr lang="fr-FR" sz="1000" b="1" smtClean="0">
                <a:latin typeface="Calibri" panose="020F0502020204030204" pitchFamily="34" charset="0"/>
                <a:ea typeface="Calibri" panose="020F0502020204030204" pitchFamily="34" charset="0"/>
                <a:cs typeface="Times New Roman" panose="02020603050405020304" pitchFamily="18" charset="0"/>
              </a:rPr>
              <a:t>gyroscope_</a:t>
            </a:r>
            <a:r>
              <a:rPr lang="fr-FR" sz="1000" b="1"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keep_last</a:t>
            </a:r>
            <a:r>
              <a:rPr lang="fr-FR" sz="1000" b="1" smtClean="0">
                <a:latin typeface="Calibri" panose="020F0502020204030204" pitchFamily="34" charset="0"/>
                <a:ea typeface="Calibri" panose="020F0502020204030204" pitchFamily="34" charset="0"/>
                <a:cs typeface="Times New Roman" panose="02020603050405020304" pitchFamily="18" charset="0"/>
              </a:rPr>
              <a:t> </a:t>
            </a:r>
            <a:r>
              <a:rPr lang="fr-FR" sz="1000" b="1">
                <a:latin typeface="Calibri" panose="020F0502020204030204" pitchFamily="34" charset="0"/>
                <a:ea typeface="Calibri" panose="020F0502020204030204" pitchFamily="34" charset="0"/>
                <a:cs typeface="Times New Roman" panose="02020603050405020304" pitchFamily="18" charset="0"/>
              </a:rPr>
              <a:t>(already_aggregated_values, new_value_to_aggregate) :</a:t>
            </a:r>
          </a:p>
          <a:p>
            <a:pPr lvl="0"/>
            <a:r>
              <a:rPr lang="fr-FR" sz="1000">
                <a:latin typeface="Calibri" panose="020F0502020204030204" pitchFamily="34" charset="0"/>
                <a:ea typeface="Calibri" panose="020F0502020204030204" pitchFamily="34" charset="0"/>
                <a:cs typeface="Times New Roman" panose="02020603050405020304" pitchFamily="18" charset="0"/>
              </a:rPr>
              <a:t>          …. HERE THE CODE TO DO THIS MODEL OF AGGREGATION </a:t>
            </a:r>
            <a:r>
              <a:rPr lang="fr-FR" sz="1000">
                <a:latin typeface="Calibri" panose="020F0502020204030204" pitchFamily="34" charset="0"/>
                <a:ea typeface="Calibri" panose="020F0502020204030204" pitchFamily="34" charset="0"/>
                <a:cs typeface="Times New Roman" panose="02020603050405020304" pitchFamily="18" charset="0"/>
              </a:rPr>
              <a:t>FOR </a:t>
            </a:r>
            <a:r>
              <a:rPr lang="fr-FR" sz="1000" smtClean="0">
                <a:latin typeface="Calibri" panose="020F0502020204030204" pitchFamily="34" charset="0"/>
                <a:ea typeface="Calibri" panose="020F0502020204030204" pitchFamily="34" charset="0"/>
                <a:cs typeface="Times New Roman" panose="02020603050405020304" pitchFamily="18" charset="0"/>
              </a:rPr>
              <a:t>GYROSCOPE : keepting only the last value in time</a:t>
            </a:r>
            <a:endParaRPr lang="fr-FR" sz="1000" b="1" smtClean="0">
              <a:latin typeface="Calibri" panose="020F0502020204030204" pitchFamily="34" charset="0"/>
              <a:ea typeface="Calibri" panose="020F0502020204030204" pitchFamily="34" charset="0"/>
              <a:cs typeface="Times New Roman" panose="02020603050405020304" pitchFamily="18" charset="0"/>
            </a:endParaRPr>
          </a:p>
          <a:p>
            <a:pPr lvl="0"/>
            <a:endParaRPr lang="fr-FR" sz="1000" b="1" smtClean="0">
              <a:latin typeface="Calibri" panose="020F0502020204030204" pitchFamily="34" charset="0"/>
              <a:ea typeface="Calibri" panose="020F0502020204030204" pitchFamily="34" charset="0"/>
              <a:cs typeface="Times New Roman" panose="02020603050405020304" pitchFamily="18" charset="0"/>
            </a:endParaRPr>
          </a:p>
          <a:p>
            <a:pPr lvl="0"/>
            <a:r>
              <a:rPr lang="fr-FR" sz="1000" i="1">
                <a:latin typeface="Calibri" panose="020F0502020204030204" pitchFamily="34" charset="0"/>
                <a:ea typeface="Calibri" panose="020F0502020204030204" pitchFamily="34" charset="0"/>
                <a:cs typeface="Times New Roman" panose="02020603050405020304" pitchFamily="18" charset="0"/>
              </a:rPr>
              <a:t> </a:t>
            </a:r>
            <a:r>
              <a:rPr lang="fr-FR" sz="1000" i="1" smtClean="0">
                <a:latin typeface="Calibri" panose="020F0502020204030204" pitchFamily="34" charset="0"/>
                <a:ea typeface="Calibri" panose="020F0502020204030204" pitchFamily="34" charset="0"/>
                <a:cs typeface="Times New Roman" panose="02020603050405020304" pitchFamily="18" charset="0"/>
              </a:rPr>
              <a:t>   … other variables and model of aggregations ….</a:t>
            </a:r>
          </a:p>
        </p:txBody>
      </p:sp>
      <p:sp>
        <p:nvSpPr>
          <p:cNvPr id="6" name="Rectangle 5"/>
          <p:cNvSpPr/>
          <p:nvPr/>
        </p:nvSpPr>
        <p:spPr>
          <a:xfrm>
            <a:off x="4736446" y="4937903"/>
            <a:ext cx="6842938" cy="1477328"/>
          </a:xfrm>
          <a:prstGeom prst="rect">
            <a:avLst/>
          </a:prstGeom>
          <a:solidFill>
            <a:schemeClr val="bg1">
              <a:lumMod val="95000"/>
            </a:schemeClr>
          </a:solidFill>
        </p:spPr>
        <p:txBody>
          <a:bodyPr wrap="square">
            <a:spAutoFit/>
          </a:bodyPr>
          <a:lstStyle/>
          <a:p>
            <a:pPr lvl="0"/>
            <a:endParaRPr lang="fr-FR" sz="10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r>
              <a:rPr lang="fr-FR" sz="1000" b="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Main section of the python script</a:t>
            </a:r>
          </a:p>
          <a:p>
            <a:pPr lvl="0"/>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Get the config</a:t>
            </a:r>
          </a:p>
          <a:p>
            <a:pPr lvl="0"/>
            <a:r>
              <a:rPr lang="fr-FR" sz="1000" b="1"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Loop For each topic :</a:t>
            </a:r>
          </a:p>
          <a:p>
            <a:pPr lvl="0"/>
            <a:r>
              <a:rPr lang="fr-FR" sz="10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 create a </a:t>
            </a:r>
            <a:r>
              <a:rPr lang="fr-FR" sz="1000">
                <a:latin typeface="Calibri" panose="020F0502020204030204" pitchFamily="34" charset="0"/>
                <a:ea typeface="Calibri" panose="020F0502020204030204" pitchFamily="34" charset="0"/>
                <a:cs typeface="Times New Roman" panose="02020603050405020304" pitchFamily="18" charset="0"/>
              </a:rPr>
              <a:t>KafkaTopicListener </a:t>
            </a:r>
            <a:r>
              <a:rPr lang="fr-FR" sz="1000" smtClean="0">
                <a:latin typeface="Calibri" panose="020F0502020204030204" pitchFamily="34" charset="0"/>
                <a:ea typeface="Calibri" panose="020F0502020204030204" pitchFamily="34" charset="0"/>
                <a:cs typeface="Times New Roman" panose="02020603050405020304" pitchFamily="18" charset="0"/>
              </a:rPr>
              <a:t>instance with the parameters of the topic</a:t>
            </a:r>
          </a:p>
          <a:p>
            <a:pPr lvl="0"/>
            <a:r>
              <a:rPr lang="fr-FR" sz="10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 start the instance with instance.start() -&gt; the listener will be executed in a thread in parallel</a:t>
            </a:r>
          </a:p>
          <a:p>
            <a:pPr lvl="0"/>
            <a:r>
              <a:rPr lang="fr-FR" sz="10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 sleep for 1 or 2 seconds before looping on next topic to listen</a:t>
            </a:r>
          </a:p>
          <a:p>
            <a:pPr lvl="0"/>
            <a:endPar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End of the main program : the listeners are executing in the background</a:t>
            </a:r>
          </a:p>
        </p:txBody>
      </p:sp>
      <p:sp>
        <p:nvSpPr>
          <p:cNvPr id="7" name="Rectangle 6"/>
          <p:cNvSpPr/>
          <p:nvPr/>
        </p:nvSpPr>
        <p:spPr>
          <a:xfrm>
            <a:off x="1055440" y="3652595"/>
            <a:ext cx="6842938" cy="707886"/>
          </a:xfrm>
          <a:prstGeom prst="rect">
            <a:avLst/>
          </a:prstGeom>
          <a:solidFill>
            <a:schemeClr val="bg1">
              <a:lumMod val="95000"/>
            </a:schemeClr>
          </a:solidFill>
        </p:spPr>
        <p:txBody>
          <a:bodyPr wrap="square">
            <a:spAutoFit/>
          </a:bodyPr>
          <a:lstStyle/>
          <a:p>
            <a:pPr lvl="0"/>
            <a:endPar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CLASS KAFKA LISTENER : SEE NEXT SLIDE</a:t>
            </a:r>
            <a:endParaRPr lang="fr-FR" sz="10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endPar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endParaRPr lang="fr-FR" sz="100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83700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Skeleton proposed of the python script </a:t>
            </a:r>
            <a:r>
              <a:rPr lang="fr-FR" smtClean="0"/>
              <a:t>2 </a:t>
            </a:r>
            <a:r>
              <a:rPr lang="fr-FR" smtClean="0"/>
              <a:t>on </a:t>
            </a:r>
            <a:r>
              <a:rPr lang="fr-FR" smtClean="0"/>
              <a:t>3</a:t>
            </a:r>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6</a:t>
            </a:fld>
            <a:endParaRPr lang="en-US"/>
          </a:p>
        </p:txBody>
      </p:sp>
      <p:sp>
        <p:nvSpPr>
          <p:cNvPr id="5" name="Rectangle 4"/>
          <p:cNvSpPr/>
          <p:nvPr/>
        </p:nvSpPr>
        <p:spPr>
          <a:xfrm>
            <a:off x="2423592" y="962585"/>
            <a:ext cx="6842938" cy="5940088"/>
          </a:xfrm>
          <a:prstGeom prst="rect">
            <a:avLst/>
          </a:prstGeom>
          <a:solidFill>
            <a:schemeClr val="bg1">
              <a:lumMod val="95000"/>
            </a:schemeClr>
          </a:solidFill>
        </p:spPr>
        <p:txBody>
          <a:bodyPr wrap="square">
            <a:spAutoFit/>
          </a:bodyPr>
          <a:lstStyle/>
          <a:p>
            <a:pPr lvl="0"/>
            <a:r>
              <a:rPr lang="fr-FR" sz="1000" b="1" smtClean="0">
                <a:latin typeface="Calibri" panose="020F0502020204030204" pitchFamily="34" charset="0"/>
                <a:ea typeface="Calibri" panose="020F0502020204030204" pitchFamily="34" charset="0"/>
                <a:cs typeface="Times New Roman" panose="02020603050405020304" pitchFamily="18" charset="0"/>
              </a:rPr>
              <a:t>…</a:t>
            </a:r>
          </a:p>
          <a:p>
            <a:pPr lvl="0"/>
            <a:r>
              <a:rPr lang="fr-FR" sz="1000" b="1" smtClean="0">
                <a:latin typeface="Calibri" panose="020F0502020204030204" pitchFamily="34" charset="0"/>
                <a:ea typeface="Calibri" panose="020F0502020204030204" pitchFamily="34" charset="0"/>
                <a:cs typeface="Times New Roman" panose="02020603050405020304" pitchFamily="18" charset="0"/>
              </a:rPr>
              <a:t>class KafkaTopicListener (threading.Thread) :</a:t>
            </a:r>
          </a:p>
          <a:p>
            <a:pPr lvl="0"/>
            <a:r>
              <a:rPr lang="en-US" sz="1000" smtClean="0">
                <a:latin typeface="Calibri" panose="020F0502020204030204" pitchFamily="34" charset="0"/>
                <a:ea typeface="Calibri" panose="020F0502020204030204" pitchFamily="34" charset="0"/>
                <a:cs typeface="Times New Roman" panose="02020603050405020304" pitchFamily="18" charset="0"/>
              </a:rPr>
              <a:t>    </a:t>
            </a:r>
            <a:r>
              <a:rPr lang="en-US" sz="1000" b="1" smtClean="0">
                <a:latin typeface="Calibri" panose="020F0502020204030204" pitchFamily="34" charset="0"/>
                <a:ea typeface="Calibri" panose="020F0502020204030204" pitchFamily="34" charset="0"/>
                <a:cs typeface="Times New Roman" panose="02020603050405020304" pitchFamily="18" charset="0"/>
              </a:rPr>
              <a:t>def __init__(self, parameters_for_the_topic):</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self.topic_name = …</a:t>
            </a:r>
          </a:p>
          <a:p>
            <a:r>
              <a:rPr lang="fr-FR" sz="1000" smtClean="0">
                <a:latin typeface="Calibri" panose="020F0502020204030204" pitchFamily="34" charset="0"/>
                <a:ea typeface="Calibri" panose="020F0502020204030204" pitchFamily="34" charset="0"/>
                <a:cs typeface="Times New Roman" panose="02020603050405020304" pitchFamily="18" charset="0"/>
              </a:rPr>
              <a:t>         self.topic_duration = …</a:t>
            </a:r>
          </a:p>
          <a:p>
            <a:pPr lvl="0"/>
            <a:endParaRPr lang="fr-FR" sz="1000" smtClean="0">
              <a:latin typeface="Calibri" panose="020F0502020204030204" pitchFamily="34" charset="0"/>
              <a:ea typeface="Calibri" panose="020F0502020204030204" pitchFamily="34" charset="0"/>
              <a:cs typeface="Times New Roman" panose="02020603050405020304" pitchFamily="18" charset="0"/>
            </a:endParaRPr>
          </a:p>
          <a:p>
            <a:pPr lvl="0"/>
            <a:r>
              <a:rPr lang="fr-FR" sz="1000" b="1" smtClean="0">
                <a:latin typeface="Calibri" panose="020F0502020204030204" pitchFamily="34" charset="0"/>
                <a:ea typeface="Calibri" panose="020F0502020204030204" pitchFamily="34" charset="0"/>
                <a:cs typeface="Times New Roman" panose="02020603050405020304" pitchFamily="18" charset="0"/>
              </a:rPr>
              <a:t>    def aggregate(self, new_message) :</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if self.topic_name == ‘gyroscope’ :</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if self.topic_model == ‘buffering’ :</a:t>
            </a:r>
          </a:p>
          <a:p>
            <a:pPr lvl="1"/>
            <a:r>
              <a:rPr lang="fr-FR" sz="1000" smtClean="0">
                <a:latin typeface="Calibri" panose="020F0502020204030204" pitchFamily="34" charset="0"/>
                <a:ea typeface="Calibri" panose="020F0502020204030204" pitchFamily="34" charset="0"/>
                <a:cs typeface="Times New Roman" panose="02020603050405020304" pitchFamily="18" charset="0"/>
              </a:rPr>
              <a:t>    self.my_aggregated_values = TopicAggregator.gyroscope_buffering(self.my_aggregated_values, new_message)</a:t>
            </a:r>
          </a:p>
          <a:p>
            <a:pPr lvl="1"/>
            <a:r>
              <a:rPr lang="fr-FR" sz="1000" smtClean="0">
                <a:latin typeface="Calibri" panose="020F0502020204030204" pitchFamily="34" charset="0"/>
                <a:ea typeface="Calibri" panose="020F0502020204030204" pitchFamily="34" charset="0"/>
                <a:cs typeface="Times New Roman" panose="02020603050405020304" pitchFamily="18" charset="0"/>
              </a:rPr>
              <a:t>elif self.topic_model == ‘keep_the_last’ :</a:t>
            </a:r>
          </a:p>
          <a:p>
            <a:r>
              <a:rPr lang="fr-FR" sz="1000" smtClean="0">
                <a:latin typeface="Calibri" panose="020F0502020204030204" pitchFamily="34" charset="0"/>
                <a:ea typeface="Calibri" panose="020F0502020204030204" pitchFamily="34" charset="0"/>
                <a:cs typeface="Times New Roman" panose="02020603050405020304" pitchFamily="18" charset="0"/>
              </a:rPr>
              <a:t>                     self.my_aggregated_values = TopicAggregator.gyroscope_keep_last(self.my_aggregated_values, new_message)</a:t>
            </a:r>
          </a:p>
          <a:p>
            <a:r>
              <a:rPr lang="fr-FR" sz="1000" smtClean="0">
                <a:latin typeface="Calibri" panose="020F0502020204030204" pitchFamily="34" charset="0"/>
                <a:ea typeface="Calibri" panose="020F0502020204030204" pitchFamily="34" charset="0"/>
                <a:cs typeface="Times New Roman" panose="02020603050405020304" pitchFamily="18" charset="0"/>
              </a:rPr>
              <a:t>                 else:</a:t>
            </a:r>
          </a:p>
          <a:p>
            <a:r>
              <a:rPr lang="fr-FR" sz="1000" smtClean="0">
                <a:latin typeface="Calibri" panose="020F0502020204030204" pitchFamily="34" charset="0"/>
                <a:ea typeface="Calibri" panose="020F0502020204030204" pitchFamily="34" charset="0"/>
                <a:cs typeface="Times New Roman" panose="02020603050405020304" pitchFamily="18" charset="0"/>
              </a:rPr>
              <a:t>                      # here the default aggregation will be « keep_last » for the gyroscope</a:t>
            </a:r>
          </a:p>
          <a:p>
            <a:r>
              <a:rPr lang="fr-FR" sz="1000" smtClean="0">
                <a:latin typeface="Calibri" panose="020F0502020204030204" pitchFamily="34" charset="0"/>
                <a:ea typeface="Calibri" panose="020F0502020204030204" pitchFamily="34" charset="0"/>
                <a:cs typeface="Times New Roman" panose="02020603050405020304" pitchFamily="18" charset="0"/>
              </a:rPr>
              <a:t>                      self.my_aggregated_values = TopicAggregator.gyroscope_keep_last(self.my_aggregated_values, new_message)</a:t>
            </a:r>
          </a:p>
          <a:p>
            <a:r>
              <a:rPr lang="fr-FR" sz="1000" smtClean="0">
                <a:latin typeface="Calibri" panose="020F0502020204030204" pitchFamily="34" charset="0"/>
                <a:ea typeface="Calibri" panose="020F0502020204030204" pitchFamily="34" charset="0"/>
                <a:cs typeface="Times New Roman" panose="02020603050405020304" pitchFamily="18" charset="0"/>
              </a:rPr>
              <a:t>           elif self.topic_name == ‘tempature’ :</a:t>
            </a:r>
          </a:p>
          <a:p>
            <a:r>
              <a:rPr lang="fr-FR" sz="1000" smtClean="0">
                <a:latin typeface="Calibri" panose="020F0502020204030204" pitchFamily="34" charset="0"/>
                <a:ea typeface="Calibri" panose="020F0502020204030204" pitchFamily="34" charset="0"/>
                <a:cs typeface="Times New Roman" panose="02020603050405020304" pitchFamily="18" charset="0"/>
              </a:rPr>
              <a:t>                    …. Aggregation for temperature topic</a:t>
            </a:r>
          </a:p>
          <a:p>
            <a:r>
              <a:rPr lang="fr-FR" sz="1000" smtClean="0">
                <a:latin typeface="Calibri" panose="020F0502020204030204" pitchFamily="34" charset="0"/>
                <a:ea typeface="Calibri" panose="020F0502020204030204" pitchFamily="34" charset="0"/>
                <a:cs typeface="Times New Roman" panose="02020603050405020304" pitchFamily="18" charset="0"/>
              </a:rPr>
              <a:t>           …..</a:t>
            </a:r>
          </a:p>
          <a:p>
            <a:endPar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r>
              <a:rPr lang="fr-FR" sz="1000" b="1" smtClean="0">
                <a:latin typeface="Calibri" panose="020F0502020204030204" pitchFamily="34" charset="0"/>
                <a:ea typeface="Calibri" panose="020F0502020204030204" pitchFamily="34" charset="0"/>
                <a:cs typeface="Times New Roman" panose="02020603050405020304" pitchFamily="18" charset="0"/>
              </a:rPr>
              <a:t>    def run(self)</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connection to kafka with python library using the parameters for the topic</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 --- Infinite loop on the listening of kafka</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while (true)</a:t>
            </a: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 --- loop for aggregation</a:t>
            </a:r>
          </a:p>
          <a:p>
            <a:r>
              <a:rPr lang="fr-FR" sz="1000" smtClean="0">
                <a:latin typeface="Calibri" panose="020F0502020204030204" pitchFamily="34" charset="0"/>
                <a:ea typeface="Calibri" panose="020F0502020204030204" pitchFamily="34" charset="0"/>
                <a:cs typeface="Times New Roman" panose="02020603050405020304" pitchFamily="18" charset="0"/>
              </a:rPr>
              <a:t>                 time.perf_counter() </a:t>
            </a:r>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to get the starting time of aggregation</a:t>
            </a:r>
            <a:endParaRPr lang="fr-FR" sz="1000" smtClean="0">
              <a:latin typeface="Calibri" panose="020F0502020204030204" pitchFamily="34" charset="0"/>
              <a:ea typeface="Calibri" panose="020F0502020204030204" pitchFamily="34" charset="0"/>
              <a:cs typeface="Times New Roman" panose="02020603050405020304" pitchFamily="18" charset="0"/>
            </a:endParaRP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a:t>
            </a:r>
            <a:r>
              <a:rPr lang="fr-FR" sz="100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aggregation_duration_not_reached = TRUE</a:t>
            </a:r>
            <a:endParaRPr lang="fr-FR" sz="1000" smtClean="0">
              <a:latin typeface="Calibri" panose="020F0502020204030204" pitchFamily="34" charset="0"/>
              <a:ea typeface="Calibri" panose="020F0502020204030204" pitchFamily="34" charset="0"/>
              <a:cs typeface="Times New Roman" panose="02020603050405020304" pitchFamily="18" charset="0"/>
            </a:endParaRP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while (</a:t>
            </a:r>
            <a:r>
              <a:rPr lang="fr-FR" sz="100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aggregation_duration_not_reached</a:t>
            </a:r>
            <a:r>
              <a:rPr lang="fr-FR" sz="1000" smtClean="0">
                <a:latin typeface="Calibri" panose="020F0502020204030204" pitchFamily="34" charset="0"/>
                <a:ea typeface="Calibri" panose="020F0502020204030204" pitchFamily="34" charset="0"/>
                <a:cs typeface="Times New Roman" panose="02020603050405020304" pitchFamily="18" charset="0"/>
              </a:rPr>
              <a:t>) :</a:t>
            </a:r>
          </a:p>
          <a:p>
            <a:pPr marL="0" lvl="2"/>
            <a:r>
              <a:rPr lang="fr-FR" sz="1000" smtClean="0">
                <a:latin typeface="Calibri" panose="020F0502020204030204" pitchFamily="34" charset="0"/>
                <a:ea typeface="Calibri" panose="020F0502020204030204" pitchFamily="34" charset="0"/>
                <a:cs typeface="Times New Roman" panose="02020603050405020304" pitchFamily="18" charset="0"/>
              </a:rPr>
              <a:t>	kafka_message = waiting_for_new message</a:t>
            </a:r>
          </a:p>
          <a:p>
            <a:r>
              <a:rPr lang="fr-FR" sz="1000" smtClean="0">
                <a:latin typeface="Calibri" panose="020F0502020204030204" pitchFamily="34" charset="0"/>
                <a:ea typeface="Calibri" panose="020F0502020204030204" pitchFamily="34" charset="0"/>
                <a:cs typeface="Times New Roman" panose="02020603050405020304" pitchFamily="18" charset="0"/>
              </a:rPr>
              <a:t>	</a:t>
            </a:r>
            <a:r>
              <a:rPr lang="fr-FR" sz="100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self.aggregate(</a:t>
            </a:r>
            <a:r>
              <a:rPr lang="fr-FR" sz="1000" smtClean="0">
                <a:latin typeface="Calibri" panose="020F0502020204030204" pitchFamily="34" charset="0"/>
                <a:ea typeface="Calibri" panose="020F0502020204030204" pitchFamily="34" charset="0"/>
                <a:cs typeface="Times New Roman" panose="02020603050405020304" pitchFamily="18" charset="0"/>
              </a:rPr>
              <a:t>kafka_message </a:t>
            </a:r>
            <a:r>
              <a:rPr lang="fr-FR" sz="100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p>
          <a:p>
            <a:r>
              <a:rPr lang="fr-FR" sz="1000" smtClean="0">
                <a:latin typeface="Calibri" panose="020F0502020204030204" pitchFamily="34" charset="0"/>
                <a:ea typeface="Calibri" panose="020F0502020204030204" pitchFamily="34" charset="0"/>
                <a:cs typeface="Times New Roman" panose="02020603050405020304" pitchFamily="18" charset="0"/>
              </a:rPr>
              <a:t>	time.perf_counter() </a:t>
            </a:r>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message arrived, time spent since start waiting</a:t>
            </a:r>
          </a:p>
          <a:p>
            <a:pPr lvl="0"/>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IF ( time spent &gt; aggregation duration for the topic )</a:t>
            </a:r>
          </a:p>
          <a:p>
            <a:pPr lvl="0"/>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fr-FR" sz="1000" smtClean="0">
                <a:solidFill>
                  <a:srgbClr val="0000CC"/>
                </a:solidFill>
                <a:latin typeface="Calibri" panose="020F0502020204030204" pitchFamily="34" charset="0"/>
                <a:ea typeface="Calibri" panose="020F0502020204030204" pitchFamily="34" charset="0"/>
                <a:cs typeface="Times New Roman" panose="02020603050405020304" pitchFamily="18" charset="0"/>
              </a:rPr>
              <a:t>aggregation_duration_not_reached = FALSE</a:t>
            </a:r>
            <a:endPar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endParaRPr lang="fr-FR" sz="1000" smtClean="0">
              <a:latin typeface="Calibri" panose="020F0502020204030204" pitchFamily="34" charset="0"/>
              <a:ea typeface="Calibri" panose="020F0502020204030204" pitchFamily="34" charset="0"/>
              <a:cs typeface="Times New Roman" panose="02020603050405020304" pitchFamily="18" charset="0"/>
            </a:endParaRPr>
          </a:p>
          <a:p>
            <a:pPr lvl="0"/>
            <a:r>
              <a:rPr lang="fr-FR" sz="1000" smtClean="0">
                <a:latin typeface="Calibri" panose="020F0502020204030204" pitchFamily="34" charset="0"/>
                <a:ea typeface="Calibri" panose="020F0502020204030204" pitchFamily="34" charset="0"/>
                <a:cs typeface="Times New Roman" panose="02020603050405020304" pitchFamily="18" charset="0"/>
              </a:rPr>
              <a:t>                  # --- Aggregation reached : sending to azure</a:t>
            </a:r>
          </a:p>
          <a:p>
            <a:pPr lvl="0"/>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SEND THE AGGREGATED VALUES ON AZURE  Adding some fields/values (topic, unique name, see further)</a:t>
            </a:r>
          </a:p>
          <a:p>
            <a:pPr marL="0" lvl="1"/>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EMPTY THE BUFFER OR RESET THE AGGREGATED VALUES before looping back on the while</a:t>
            </a:r>
          </a:p>
          <a:p>
            <a:pPr lvl="0"/>
            <a:endPar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a:p>
            <a:pPr lvl="0"/>
            <a:r>
              <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endParaRPr lang="fr-FR" sz="100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69018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Skeleton proposed of the python script </a:t>
            </a:r>
            <a:r>
              <a:rPr lang="fr-FR" smtClean="0"/>
              <a:t>3 </a:t>
            </a:r>
            <a:r>
              <a:rPr lang="fr-FR" smtClean="0"/>
              <a:t>on </a:t>
            </a:r>
            <a:r>
              <a:rPr lang="fr-FR" smtClean="0"/>
              <a:t>3</a:t>
            </a:r>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7</a:t>
            </a:fld>
            <a:endParaRPr lang="en-US"/>
          </a:p>
        </p:txBody>
      </p:sp>
      <p:sp>
        <p:nvSpPr>
          <p:cNvPr id="4" name="TextBox 3"/>
          <p:cNvSpPr txBox="1"/>
          <p:nvPr/>
        </p:nvSpPr>
        <p:spPr>
          <a:xfrm>
            <a:off x="605957" y="1124744"/>
            <a:ext cx="4434531" cy="1154818"/>
          </a:xfrm>
          <a:prstGeom prst="rect">
            <a:avLst/>
          </a:prstGeom>
          <a:noFill/>
        </p:spPr>
        <p:txBody>
          <a:bodyPr wrap="square" lIns="0" tIns="0" rIns="0" bIns="0" rtlCol="0">
            <a:noAutofit/>
          </a:bodyPr>
          <a:lstStyle/>
          <a:p>
            <a:pPr algn="ctr">
              <a:lnSpc>
                <a:spcPct val="90000"/>
              </a:lnSpc>
            </a:pPr>
            <a:r>
              <a:rPr lang="fr-FR" sz="1400" b="1" i="1" smtClean="0"/>
              <a:t>TEMPLATE OF CONFIG FILE</a:t>
            </a:r>
          </a:p>
          <a:p>
            <a:pPr algn="ctr">
              <a:lnSpc>
                <a:spcPct val="90000"/>
              </a:lnSpc>
            </a:pPr>
            <a:endParaRPr lang="fr-FR" sz="1400" i="1" smtClean="0"/>
          </a:p>
          <a:p>
            <a:pPr>
              <a:lnSpc>
                <a:spcPct val="90000"/>
              </a:lnSpc>
            </a:pPr>
            <a:r>
              <a:rPr lang="fr-FR" sz="1400" i="1" smtClean="0"/>
              <a:t>Implemented in python with config parser lib</a:t>
            </a:r>
          </a:p>
          <a:p>
            <a:pPr>
              <a:lnSpc>
                <a:spcPct val="90000"/>
              </a:lnSpc>
            </a:pPr>
            <a:r>
              <a:rPr lang="fr-FR" sz="1400" i="1"/>
              <a:t>E</a:t>
            </a:r>
            <a:r>
              <a:rPr lang="fr-FR" sz="1400" i="1" smtClean="0"/>
              <a:t>ach Kafka topic to listen has several parameters</a:t>
            </a:r>
          </a:p>
          <a:p>
            <a:pPr>
              <a:lnSpc>
                <a:spcPct val="90000"/>
              </a:lnSpc>
            </a:pPr>
            <a:r>
              <a:rPr lang="fr-FR" sz="1400" i="1" smtClean="0"/>
              <a:t>-&gt; should be easy to add a new topic</a:t>
            </a:r>
          </a:p>
          <a:p>
            <a:pPr>
              <a:lnSpc>
                <a:spcPct val="90000"/>
              </a:lnSpc>
            </a:pPr>
            <a:r>
              <a:rPr lang="fr-FR" sz="1400" i="1" smtClean="0"/>
              <a:t>-&gt; the </a:t>
            </a:r>
            <a:r>
              <a:rPr lang="fr-FR" sz="1400" b="1" i="1" smtClean="0"/>
              <a:t>aggregation model can be defined </a:t>
            </a:r>
            <a:r>
              <a:rPr lang="fr-FR" sz="1400" i="1" smtClean="0"/>
              <a:t>per topic</a:t>
            </a:r>
            <a:endParaRPr lang="fr-FR" sz="1400" i="1"/>
          </a:p>
        </p:txBody>
      </p:sp>
      <p:pic>
        <p:nvPicPr>
          <p:cNvPr id="6" name="Picture 5"/>
          <p:cNvPicPr>
            <a:picLocks noChangeAspect="1"/>
          </p:cNvPicPr>
          <p:nvPr/>
        </p:nvPicPr>
        <p:blipFill>
          <a:blip r:embed="rId2"/>
          <a:stretch>
            <a:fillRect/>
          </a:stretch>
        </p:blipFill>
        <p:spPr>
          <a:xfrm>
            <a:off x="6233613" y="3986036"/>
            <a:ext cx="5082086" cy="2000640"/>
          </a:xfrm>
          <a:prstGeom prst="rect">
            <a:avLst/>
          </a:prstGeom>
          <a:ln>
            <a:solidFill>
              <a:schemeClr val="tx1"/>
            </a:solidFill>
          </a:ln>
        </p:spPr>
      </p:pic>
      <p:sp>
        <p:nvSpPr>
          <p:cNvPr id="7" name="TextBox 6"/>
          <p:cNvSpPr txBox="1"/>
          <p:nvPr/>
        </p:nvSpPr>
        <p:spPr>
          <a:xfrm>
            <a:off x="407368" y="2564904"/>
            <a:ext cx="4445955" cy="3572889"/>
          </a:xfrm>
          <a:prstGeom prst="rect">
            <a:avLst/>
          </a:prstGeom>
          <a:solidFill>
            <a:schemeClr val="bg1">
              <a:lumMod val="95000"/>
            </a:schemeClr>
          </a:solidFill>
          <a:ln>
            <a:solidFill>
              <a:schemeClr val="tx1"/>
            </a:solidFill>
          </a:ln>
        </p:spPr>
        <p:txBody>
          <a:bodyPr wrap="none" lIns="0" tIns="0" rIns="0" bIns="0" rtlCol="0">
            <a:noAutofit/>
          </a:bodyPr>
          <a:lstStyle/>
          <a:p>
            <a:pPr algn="ctr"/>
            <a:r>
              <a:rPr lang="fr-FR" sz="1400" b="1" smtClean="0"/>
              <a:t>Template of configuration file of the script</a:t>
            </a:r>
          </a:p>
          <a:p>
            <a:endParaRPr lang="fr-FR" sz="1000" smtClean="0"/>
          </a:p>
          <a:p>
            <a:r>
              <a:rPr lang="fr-FR" sz="1000" b="1"/>
              <a:t>[</a:t>
            </a:r>
            <a:r>
              <a:rPr lang="fr-FR" sz="1000" b="1" smtClean="0"/>
              <a:t>global_section]</a:t>
            </a:r>
            <a:endParaRPr lang="fr-FR" sz="1000" b="1"/>
          </a:p>
          <a:p>
            <a:r>
              <a:rPr lang="fr-FR" sz="1000"/>
              <a:t>edge_unique_name = ‘vm_93’</a:t>
            </a:r>
          </a:p>
          <a:p>
            <a:r>
              <a:rPr lang="fr-FR" sz="1000" smtClean="0"/>
              <a:t>Kafka_connection_parameters = …</a:t>
            </a:r>
          </a:p>
          <a:p>
            <a:r>
              <a:rPr lang="fr-FR" sz="1000" smtClean="0"/>
              <a:t>iot_hub_connection_string=‘…’</a:t>
            </a:r>
          </a:p>
          <a:p>
            <a:r>
              <a:rPr lang="fr-FR" sz="1000" smtClean="0"/>
              <a:t>iot_hub_device_id=‘…’</a:t>
            </a:r>
            <a:endParaRPr lang="fr-FR" sz="1000"/>
          </a:p>
          <a:p>
            <a:endParaRPr lang="fr-FR" sz="1000" smtClean="0"/>
          </a:p>
          <a:p>
            <a:r>
              <a:rPr lang="fr-FR" sz="1000" b="1" smtClean="0"/>
              <a:t>[topics_section]</a:t>
            </a:r>
          </a:p>
          <a:p>
            <a:r>
              <a:rPr lang="fr-FR" sz="1000" smtClean="0"/>
              <a:t>topic_A.name_in_azure = ‘topic_A_name_in_azure’</a:t>
            </a:r>
          </a:p>
          <a:p>
            <a:r>
              <a:rPr lang="fr-FR" sz="1000"/>
              <a:t>topic_A.aggregation_model = buffer</a:t>
            </a:r>
          </a:p>
          <a:p>
            <a:r>
              <a:rPr lang="fr-FR" sz="1000" smtClean="0"/>
              <a:t>topic_A.aggregation_duration_sec = 60</a:t>
            </a:r>
          </a:p>
          <a:p>
            <a:endParaRPr lang="fr-FR" sz="1000" smtClean="0"/>
          </a:p>
          <a:p>
            <a:r>
              <a:rPr lang="fr-FR" sz="1000" smtClean="0">
                <a:solidFill>
                  <a:srgbClr val="FF0000"/>
                </a:solidFill>
              </a:rPr>
              <a:t>topic_B</a:t>
            </a:r>
            <a:r>
              <a:rPr lang="fr-FR" sz="1000" smtClean="0"/>
              <a:t>.name_in_azure </a:t>
            </a:r>
            <a:r>
              <a:rPr lang="fr-FR" sz="1000"/>
              <a:t>= ‘topic_A_name_in_azure’</a:t>
            </a:r>
          </a:p>
          <a:p>
            <a:r>
              <a:rPr lang="fr-FR" sz="1000" smtClean="0"/>
              <a:t>topic_B.</a:t>
            </a:r>
            <a:r>
              <a:rPr lang="fr-FR" sz="1000" smtClean="0">
                <a:solidFill>
                  <a:srgbClr val="FF0000"/>
                </a:solidFill>
              </a:rPr>
              <a:t>aggregation_model</a:t>
            </a:r>
            <a:r>
              <a:rPr lang="fr-FR" sz="1000" smtClean="0"/>
              <a:t> </a:t>
            </a:r>
            <a:r>
              <a:rPr lang="fr-FR" sz="1000"/>
              <a:t>= </a:t>
            </a:r>
            <a:r>
              <a:rPr lang="fr-FR" sz="1000" smtClean="0"/>
              <a:t>last_value</a:t>
            </a:r>
            <a:endParaRPr lang="fr-FR" sz="1000"/>
          </a:p>
          <a:p>
            <a:r>
              <a:rPr lang="fr-FR" sz="1000" smtClean="0"/>
              <a:t>topic_B.</a:t>
            </a:r>
            <a:r>
              <a:rPr lang="fr-FR" sz="1000" smtClean="0">
                <a:solidFill>
                  <a:srgbClr val="FF0000"/>
                </a:solidFill>
              </a:rPr>
              <a:t>aggregation_duration_sec</a:t>
            </a:r>
            <a:r>
              <a:rPr lang="fr-FR" sz="1000" smtClean="0"/>
              <a:t> </a:t>
            </a:r>
            <a:r>
              <a:rPr lang="fr-FR" sz="1000"/>
              <a:t>= 60</a:t>
            </a:r>
          </a:p>
          <a:p>
            <a:r>
              <a:rPr lang="fr-FR" sz="1000" smtClean="0"/>
              <a:t>.</a:t>
            </a:r>
          </a:p>
          <a:p>
            <a:r>
              <a:rPr lang="fr-FR" sz="1000" smtClean="0"/>
              <a:t>….</a:t>
            </a:r>
          </a:p>
          <a:p>
            <a:endParaRPr lang="fr-FR" sz="1000" smtClean="0"/>
          </a:p>
        </p:txBody>
      </p:sp>
      <p:sp>
        <p:nvSpPr>
          <p:cNvPr id="8" name="TextBox 7"/>
          <p:cNvSpPr txBox="1"/>
          <p:nvPr/>
        </p:nvSpPr>
        <p:spPr>
          <a:xfrm>
            <a:off x="6456040" y="2437488"/>
            <a:ext cx="5313040" cy="1493140"/>
          </a:xfrm>
          <a:prstGeom prst="rect">
            <a:avLst/>
          </a:prstGeom>
          <a:noFill/>
        </p:spPr>
        <p:txBody>
          <a:bodyPr wrap="square" lIns="0" tIns="0" rIns="0" bIns="0" rtlCol="0">
            <a:noAutofit/>
          </a:bodyPr>
          <a:lstStyle/>
          <a:p>
            <a:pPr algn="ctr">
              <a:lnSpc>
                <a:spcPct val="90000"/>
              </a:lnSpc>
            </a:pPr>
            <a:r>
              <a:rPr lang="fr-FR" sz="1400" i="1" smtClean="0"/>
              <a:t>FIELDS TO ADD WHEN COPYING A MESSAGE</a:t>
            </a:r>
          </a:p>
          <a:p>
            <a:pPr algn="ctr">
              <a:lnSpc>
                <a:spcPct val="90000"/>
              </a:lnSpc>
            </a:pPr>
            <a:r>
              <a:rPr lang="fr-FR" sz="1400" i="1" smtClean="0"/>
              <a:t>(=JSON OBJECT) FROM KAFKA BUS TO AZURE</a:t>
            </a:r>
          </a:p>
          <a:p>
            <a:pPr>
              <a:lnSpc>
                <a:spcPct val="90000"/>
              </a:lnSpc>
            </a:pPr>
            <a:endParaRPr lang="fr-FR" sz="1400" i="1"/>
          </a:p>
          <a:p>
            <a:pPr>
              <a:lnSpc>
                <a:spcPct val="90000"/>
              </a:lnSpc>
            </a:pPr>
            <a:r>
              <a:rPr lang="fr-FR" sz="1400" i="1" smtClean="0"/>
              <a:t>It is needed to keep track of :</a:t>
            </a:r>
          </a:p>
          <a:p>
            <a:pPr marL="285750" indent="-285750">
              <a:lnSpc>
                <a:spcPct val="90000"/>
              </a:lnSpc>
              <a:buFontTx/>
              <a:buChar char="-"/>
            </a:pPr>
            <a:r>
              <a:rPr lang="fr-FR" sz="1400" i="1" smtClean="0"/>
              <a:t>type of message it will be on the IoT Hub, to identify from which device the message is coming once in Azure</a:t>
            </a:r>
          </a:p>
          <a:p>
            <a:pPr marL="285750" indent="-285750">
              <a:lnSpc>
                <a:spcPct val="90000"/>
              </a:lnSpc>
              <a:buFontTx/>
              <a:buChar char="-"/>
            </a:pPr>
            <a:r>
              <a:rPr lang="fr-FR" sz="1400" i="1" smtClean="0"/>
              <a:t>topic on kafka bus from which the message is extracted</a:t>
            </a:r>
          </a:p>
        </p:txBody>
      </p:sp>
    </p:spTree>
    <p:extLst>
      <p:ext uri="{BB962C8B-B14F-4D97-AF65-F5344CB8AC3E}">
        <p14:creationId xmlns:p14="http://schemas.microsoft.com/office/powerpoint/2010/main" val="287105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Aggregation : buffering</a:t>
            </a:r>
            <a:endParaRPr lang="en-US"/>
          </a:p>
        </p:txBody>
      </p:sp>
      <p:sp>
        <p:nvSpPr>
          <p:cNvPr id="3" name="Slide Number Placeholder 2"/>
          <p:cNvSpPr>
            <a:spLocks noGrp="1"/>
          </p:cNvSpPr>
          <p:nvPr>
            <p:ph type="sldNum" sz="quarter" idx="12"/>
          </p:nvPr>
        </p:nvSpPr>
        <p:spPr/>
        <p:txBody>
          <a:bodyPr/>
          <a:lstStyle/>
          <a:p>
            <a:fld id="{B016F8AB-BCEA-4347-8BA6-BE776009BC89}" type="slidenum">
              <a:rPr lang="en-US" smtClean="0"/>
              <a:t>8</a:t>
            </a:fld>
            <a:endParaRPr lang="en-US"/>
          </a:p>
        </p:txBody>
      </p:sp>
      <p:sp>
        <p:nvSpPr>
          <p:cNvPr id="4" name="Rectangle 3"/>
          <p:cNvSpPr/>
          <p:nvPr/>
        </p:nvSpPr>
        <p:spPr>
          <a:xfrm>
            <a:off x="1919536" y="2636912"/>
            <a:ext cx="8496944" cy="2123658"/>
          </a:xfrm>
          <a:prstGeom prst="rect">
            <a:avLst/>
          </a:prstGeom>
        </p:spPr>
        <p:txBody>
          <a:bodyPr wrap="square">
            <a:spAutoFit/>
          </a:bodyPr>
          <a:lstStyle/>
          <a:p>
            <a:r>
              <a:rPr lang="fr-FR" sz="1100" smtClean="0">
                <a:solidFill>
                  <a:srgbClr val="1F497D"/>
                </a:solidFill>
                <a:latin typeface="Calibri" panose="020F0502020204030204" pitchFamily="34" charset="0"/>
                <a:ea typeface="Calibri" panose="020F0502020204030204" pitchFamily="34" charset="0"/>
              </a:rPr>
              <a:t>HERE ARE THE NOTES FROM VINCENT</a:t>
            </a:r>
          </a:p>
          <a:p>
            <a:endParaRPr lang="fr-FR" sz="1100">
              <a:solidFill>
                <a:srgbClr val="1F497D"/>
              </a:solidFill>
              <a:latin typeface="Calibri" panose="020F0502020204030204" pitchFamily="34" charset="0"/>
              <a:ea typeface="Calibri" panose="020F0502020204030204" pitchFamily="34" charset="0"/>
            </a:endParaRPr>
          </a:p>
          <a:p>
            <a:r>
              <a:rPr lang="fr-FR" sz="1100" smtClean="0">
                <a:solidFill>
                  <a:srgbClr val="1F497D"/>
                </a:solidFill>
                <a:latin typeface="Calibri" panose="020F0502020204030204" pitchFamily="34" charset="0"/>
                <a:ea typeface="Calibri" panose="020F0502020204030204" pitchFamily="34" charset="0"/>
              </a:rPr>
              <a:t>It’s about </a:t>
            </a:r>
            <a:r>
              <a:rPr lang="fr-FR" sz="1100" b="1" smtClean="0">
                <a:solidFill>
                  <a:srgbClr val="1F497D"/>
                </a:solidFill>
                <a:latin typeface="Calibri" panose="020F0502020204030204" pitchFamily="34" charset="0"/>
                <a:ea typeface="Calibri" panose="020F0502020204030204" pitchFamily="34" charset="0"/>
              </a:rPr>
              <a:t>BUFFERING</a:t>
            </a:r>
            <a:r>
              <a:rPr lang="fr-FR" sz="1100" smtClean="0">
                <a:solidFill>
                  <a:srgbClr val="1F497D"/>
                </a:solidFill>
                <a:latin typeface="Calibri" panose="020F0502020204030204" pitchFamily="34" charset="0"/>
                <a:ea typeface="Calibri" panose="020F0502020204030204" pitchFamily="34" charset="0"/>
              </a:rPr>
              <a:t> as aggregation rule.</a:t>
            </a:r>
          </a:p>
          <a:p>
            <a:r>
              <a:rPr lang="fr-FR" sz="1100" smtClean="0">
                <a:solidFill>
                  <a:srgbClr val="1F497D"/>
                </a:solidFill>
                <a:latin typeface="Calibri" panose="020F0502020204030204" pitchFamily="34" charset="0"/>
                <a:ea typeface="Calibri" panose="020F0502020204030204" pitchFamily="34" charset="0"/>
              </a:rPr>
              <a:t>Other kinds of aggregation can be keeping the </a:t>
            </a:r>
            <a:r>
              <a:rPr lang="fr-FR" sz="1100" b="1" smtClean="0">
                <a:solidFill>
                  <a:srgbClr val="1F497D"/>
                </a:solidFill>
                <a:latin typeface="Calibri" panose="020F0502020204030204" pitchFamily="34" charset="0"/>
                <a:ea typeface="Calibri" panose="020F0502020204030204" pitchFamily="34" charset="0"/>
              </a:rPr>
              <a:t>last_value </a:t>
            </a:r>
            <a:r>
              <a:rPr lang="fr-FR" sz="1100" smtClean="0">
                <a:solidFill>
                  <a:srgbClr val="1F497D"/>
                </a:solidFill>
                <a:latin typeface="Calibri" panose="020F0502020204030204" pitchFamily="34" charset="0"/>
                <a:ea typeface="Calibri" panose="020F0502020204030204" pitchFamily="34" charset="0"/>
              </a:rPr>
              <a:t>of the time interval, or keeping the max_value, or providing the average value, etc…</a:t>
            </a:r>
          </a:p>
          <a:p>
            <a:pPr marL="285750" indent="-285750">
              <a:buFont typeface="Courier New" panose="02070309020205020404" pitchFamily="49" charset="0"/>
              <a:buChar char="o"/>
            </a:pPr>
            <a:endParaRPr lang="en-US" sz="1100">
              <a:solidFill>
                <a:srgbClr val="1F497D"/>
              </a:solidFill>
              <a:latin typeface="Calibri" panose="020F0502020204030204" pitchFamily="34" charset="0"/>
              <a:ea typeface="Calibri" panose="020F0502020204030204" pitchFamily="34" charset="0"/>
            </a:endParaRPr>
          </a:p>
          <a:p>
            <a:pPr marL="285750" indent="-285750">
              <a:buFont typeface="Courier New" panose="02070309020205020404" pitchFamily="49" charset="0"/>
              <a:buChar char="o"/>
            </a:pPr>
            <a:r>
              <a:rPr lang="en-US" sz="1100" smtClean="0">
                <a:solidFill>
                  <a:srgbClr val="1F497D"/>
                </a:solidFill>
                <a:latin typeface="Calibri" panose="020F0502020204030204" pitchFamily="34" charset="0"/>
                <a:ea typeface="Calibri" panose="020F0502020204030204" pitchFamily="34" charset="0"/>
              </a:rPr>
              <a:t>At </a:t>
            </a:r>
            <a:r>
              <a:rPr lang="en-US" sz="1100">
                <a:solidFill>
                  <a:srgbClr val="1F497D"/>
                </a:solidFill>
                <a:latin typeface="Calibri" panose="020F0502020204030204" pitchFamily="34" charset="0"/>
                <a:ea typeface="Calibri" panose="020F0502020204030204" pitchFamily="34" charset="0"/>
              </a:rPr>
              <a:t>each processing loop (periodicity is normally defined by spark.batch_duration parameter)</a:t>
            </a:r>
            <a:endParaRPr lang="en-US" sz="1100">
              <a:solidFill>
                <a:srgbClr val="000000"/>
              </a:solidFill>
              <a:latin typeface="Arial" panose="020B0604020202020204" pitchFamily="34" charset="0"/>
              <a:ea typeface="Calibri" panose="020F0502020204030204" pitchFamily="34" charset="0"/>
            </a:endParaRPr>
          </a:p>
          <a:p>
            <a:pPr marL="685800" lvl="1" indent="-228600">
              <a:buFont typeface="Wingdings" panose="05000000000000000000" pitchFamily="2" charset="2"/>
              <a:buChar char=""/>
            </a:pPr>
            <a:r>
              <a:rPr lang="en-US" sz="1100">
                <a:solidFill>
                  <a:srgbClr val="1F497D"/>
                </a:solidFill>
                <a:latin typeface="Calibri" panose="020F0502020204030204" pitchFamily="34" charset="0"/>
                <a:ea typeface="Calibri" panose="020F0502020204030204" pitchFamily="34" charset="0"/>
              </a:rPr>
              <a:t>Fill in the buffer for each sensor. If buffer reaches the limit then remove the oldest entries (in the order they entered the buffer) to keep the last arrived, and continue filling it.</a:t>
            </a:r>
            <a:endParaRPr lang="en-US" sz="1100">
              <a:solidFill>
                <a:srgbClr val="000000"/>
              </a:solidFill>
              <a:latin typeface="Arial" panose="020B0604020202020204" pitchFamily="34" charset="0"/>
              <a:ea typeface="Calibri" panose="020F0502020204030204" pitchFamily="34" charset="0"/>
            </a:endParaRPr>
          </a:p>
          <a:p>
            <a:pPr marL="685800" lvl="1" indent="-228600">
              <a:buFont typeface="Wingdings" panose="05000000000000000000" pitchFamily="2" charset="2"/>
              <a:buChar char=""/>
            </a:pPr>
            <a:r>
              <a:rPr lang="en-US" sz="1100">
                <a:solidFill>
                  <a:srgbClr val="1F497D"/>
                </a:solidFill>
                <a:latin typeface="Calibri" panose="020F0502020204030204" pitchFamily="34" charset="0"/>
                <a:ea typeface="Calibri" panose="020F0502020204030204" pitchFamily="34" charset="0"/>
              </a:rPr>
              <a:t>Push each buffer to the IoT Azure bus</a:t>
            </a:r>
            <a:endParaRPr lang="en-US" sz="1100">
              <a:solidFill>
                <a:srgbClr val="000000"/>
              </a:solidFill>
              <a:latin typeface="Arial" panose="020B0604020202020204" pitchFamily="34" charset="0"/>
              <a:ea typeface="Calibri" panose="020F0502020204030204" pitchFamily="34" charset="0"/>
            </a:endParaRPr>
          </a:p>
          <a:p>
            <a:pPr marL="685800" lvl="1" indent="-228600">
              <a:buFont typeface="Wingdings" panose="05000000000000000000" pitchFamily="2" charset="2"/>
              <a:buChar char=""/>
            </a:pPr>
            <a:r>
              <a:rPr lang="en-US" sz="1100">
                <a:solidFill>
                  <a:srgbClr val="1F497D"/>
                </a:solidFill>
                <a:latin typeface="Calibri" panose="020F0502020204030204" pitchFamily="34" charset="0"/>
                <a:ea typeface="Calibri" panose="020F0502020204030204" pitchFamily="34" charset="0"/>
              </a:rPr>
              <a:t>Compute the traffic frequency and log it to logger</a:t>
            </a:r>
            <a:endParaRPr lang="en-US" sz="1100">
              <a:solidFill>
                <a:srgbClr val="000000"/>
              </a:solidFill>
              <a:latin typeface="Arial" panose="020B0604020202020204" pitchFamily="34" charset="0"/>
              <a:ea typeface="Calibri" panose="020F0502020204030204" pitchFamily="34" charset="0"/>
            </a:endParaRPr>
          </a:p>
          <a:p>
            <a:pPr marL="1143000" lvl="2" indent="-228600">
              <a:buFont typeface="Symbol" panose="05050102010706020507" pitchFamily="18" charset="2"/>
              <a:buChar char=""/>
            </a:pPr>
            <a:r>
              <a:rPr lang="en-US" sz="1100">
                <a:solidFill>
                  <a:srgbClr val="1F497D"/>
                </a:solidFill>
                <a:latin typeface="Calibri" panose="020F0502020204030204" pitchFamily="34" charset="0"/>
                <a:ea typeface="Calibri" panose="020F0502020204030204" pitchFamily="34" charset="0"/>
              </a:rPr>
              <a:t>Nb message sent / spark.batch_duration</a:t>
            </a:r>
            <a:endParaRPr lang="en-US" sz="1100">
              <a:solidFill>
                <a:srgbClr val="000000"/>
              </a:solidFill>
              <a:latin typeface="Arial" panose="020B0604020202020204" pitchFamily="34" charset="0"/>
              <a:ea typeface="Calibri" panose="020F0502020204030204" pitchFamily="34" charset="0"/>
            </a:endParaRPr>
          </a:p>
          <a:p>
            <a:pPr marL="685800" lvl="1" indent="-228600">
              <a:buFont typeface="Wingdings" panose="05000000000000000000" pitchFamily="2" charset="2"/>
              <a:buChar char=""/>
            </a:pPr>
            <a:r>
              <a:rPr lang="en-US" sz="1100">
                <a:solidFill>
                  <a:srgbClr val="1F497D"/>
                </a:solidFill>
                <a:latin typeface="Calibri" panose="020F0502020204030204" pitchFamily="34" charset="0"/>
                <a:ea typeface="Calibri" panose="020F0502020204030204" pitchFamily="34" charset="0"/>
              </a:rPr>
              <a:t>Cleanup the buffer for the next loop</a:t>
            </a:r>
            <a:endParaRPr lang="en-US" sz="110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14324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_Standard_Arial_16x9">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theme>
</file>

<file path=docProps/app.xml><?xml version="1.0" encoding="utf-8"?>
<Properties xmlns="http://schemas.openxmlformats.org/officeDocument/2006/extended-properties" xmlns:vt="http://schemas.openxmlformats.org/officeDocument/2006/docPropsVTypes">
  <Template>1511 - HPE_Standard_Arial_16x9</Template>
  <TotalTime>0</TotalTime>
  <Words>1083</Words>
  <Application>Microsoft Office PowerPoint</Application>
  <PresentationFormat>Widescreen</PresentationFormat>
  <Paragraphs>207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Symbol</vt:lpstr>
      <vt:lpstr>Times New Roman</vt:lpstr>
      <vt:lpstr>Wingdings</vt:lpstr>
      <vt:lpstr>HP_Standard_Arial_16x9</vt:lpstr>
      <vt:lpstr>Specifications for python script</vt:lpstr>
      <vt:lpstr>Edge &amp; Azure data Buses : EdgeKafka-to-AzureHub</vt:lpstr>
      <vt:lpstr>Zoom on the script</vt:lpstr>
      <vt:lpstr>Python script : guidance</vt:lpstr>
      <vt:lpstr>Skeleton proposed of the python script 1 on 3</vt:lpstr>
      <vt:lpstr>Skeleton proposed of the python script 2 on 3</vt:lpstr>
      <vt:lpstr>Skeleton proposed of the python script 3 on 3</vt:lpstr>
      <vt:lpstr>Aggregation : buffering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2016-05-04T09:14:48Z</dcterms:created>
  <dcterms:modified xsi:type="dcterms:W3CDTF">2016-12-14T18:43:33Z</dcterms:modified>
</cp:coreProperties>
</file>