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  <p:sldMasterId id="2147483744" r:id="rId2"/>
  </p:sldMasterIdLst>
  <p:notesMasterIdLst>
    <p:notesMasterId r:id="rId9"/>
  </p:notesMasterIdLst>
  <p:handoutMasterIdLst>
    <p:handoutMasterId r:id="rId10"/>
  </p:handoutMasterIdLst>
  <p:sldIdLst>
    <p:sldId id="256" r:id="rId3"/>
    <p:sldId id="262" r:id="rId4"/>
    <p:sldId id="268" r:id="rId5"/>
    <p:sldId id="271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7"/>
  </p:normalViewPr>
  <p:slideViewPr>
    <p:cSldViewPr snapToGrid="0" snapToObjects="1">
      <p:cViewPr varScale="1">
        <p:scale>
          <a:sx n="76" d="100"/>
          <a:sy n="76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1_sgandham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E28C6-EC8B-DF48-B951-3808EFF88411}" type="datetimeFigureOut">
              <a:rPr lang="en-US" smtClean="0"/>
              <a:t>11/15/17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E3CAE-DF0D-F447-BF78-7AC448216C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3559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1_sgandham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1C1F8-5CD2-BE4E-9458-AF1A4BDB1F99}" type="datetimeFigureOut">
              <a:rPr lang="en-US" smtClean="0"/>
              <a:t>11/15/17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3E231-A4FA-7541-8470-31AF745935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948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3E231-A4FA-7541-8470-31AF7459354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1_sgandham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0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6987331-991B-9A4D-9A1A-A895B8871C33}" type="datetime1">
              <a:rPr lang="en-US" smtClean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1CF1-939E-0745-B977-6BA552EAC11D}" type="datetime1">
              <a:rPr lang="en-US" smtClean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FBB9-63FD-2846-88F6-594392879425}" type="datetime1">
              <a:rPr lang="en-US" smtClean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2CBE-ECA5-6B4C-9704-62574648853F}" type="datetime1">
              <a:rPr lang="en-US" smtClean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16D2-330C-5843-9C0F-7CD705AB208E}" type="datetime1">
              <a:rPr lang="en-US" smtClean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2DB6A8-03D2-1F43-B927-9224E82B708F}" type="datetime1">
              <a:rPr lang="en-US" smtClean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2072-8501-8641-BC8D-C3A46781B7D8}" type="datetime1">
              <a:rPr lang="en-US" smtClean="0"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6F13-151E-2348-9F9C-28C4242168A7}" type="datetime1">
              <a:rPr lang="en-US" smtClean="0"/>
              <a:t>11/15/17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0FCD-E07D-7648-B7D5-5AD0D2A9E11F}" type="datetime1">
              <a:rPr lang="en-US" smtClean="0"/>
              <a:t>11/15/17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134D-7C02-804E-97AC-DF4EE7BDED52}" type="datetime1">
              <a:rPr lang="en-US" smtClean="0"/>
              <a:t>11/15/17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B7D6-75E2-3347-8FB4-97DF948285FE}" type="datetime1">
              <a:rPr lang="en-US" smtClean="0"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80B9-8D13-6A4A-BD5C-9BF35ED7B5A3}" type="datetime1">
              <a:rPr lang="en-US" smtClean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C8AF0-893A-9148-9948-EDA5CB856E8F}" type="datetime1">
              <a:rPr lang="en-US" smtClean="0"/>
              <a:t>11/15/17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4367-E99E-4E4E-9A0C-F4F8D7F97AB0}" type="datetime1">
              <a:rPr lang="en-US" smtClean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1C6E-87E5-B549-B87A-27FE9980433B}" type="datetime1">
              <a:rPr lang="en-US" smtClean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529E9D-3C47-A342-809F-29EDCDD5DCD1}" type="datetime1">
              <a:rPr lang="en-US" smtClean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093F-B07E-3E43-9AF7-CD9040ED82E7}" type="datetime1">
              <a:rPr lang="en-US" smtClean="0"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E01E-1898-BA43-B6A1-4C849AF14A1D}" type="datetime1">
              <a:rPr lang="en-US" smtClean="0"/>
              <a:t>11/15/17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691B-A63A-FF4E-BCB2-F338B3CB0997}" type="datetime1">
              <a:rPr lang="en-US" smtClean="0"/>
              <a:t>11/15/17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7A98-2EE1-9949-80BA-E7D36F7DD5B0}" type="datetime1">
              <a:rPr lang="en-US" smtClean="0"/>
              <a:t>11/15/17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B577CBE-0447-2E41-8C49-F56D3A8171A5}" type="datetime1">
              <a:rPr lang="en-US" smtClean="0"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BBC7074-BAD4-FA42-A8EF-9BE49A409085}" type="datetime1">
              <a:rPr lang="en-US" smtClean="0"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0EC9758-CC99-AB45-92E2-2AFC94E9D54B}" type="datetime1">
              <a:rPr lang="en-US" smtClean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275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05FE0DB-181E-354D-8227-430DABFFE208}" type="datetime1">
              <a:rPr lang="en-US" smtClean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7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Vertex_(graph_theory)" TargetMode="Externa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cial_network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loyd%E2%80%93Warshall_algorithm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Vertex_(graph_theory)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189" y="1293407"/>
            <a:ext cx="10318418" cy="4394988"/>
          </a:xfrm>
        </p:spPr>
        <p:txBody>
          <a:bodyPr/>
          <a:lstStyle/>
          <a:p>
            <a:pPr algn="ctr"/>
            <a:r>
              <a:rPr lang="en-US" sz="7200" dirty="0" smtClean="0"/>
              <a:t>Calculate </a:t>
            </a:r>
            <a:r>
              <a:rPr lang="en-US" sz="7200" dirty="0" smtClean="0"/>
              <a:t>BetweenNess</a:t>
            </a:r>
            <a:r>
              <a:rPr lang="en-US" sz="7200" dirty="0" smtClean="0"/>
              <a:t> centrality using </a:t>
            </a:r>
            <a:br>
              <a:rPr lang="en-US" sz="7200" dirty="0" smtClean="0"/>
            </a:br>
            <a:r>
              <a:rPr lang="en-US" sz="7200" dirty="0" smtClean="0"/>
              <a:t>brandes</a:t>
            </a:r>
            <a:r>
              <a:rPr lang="en-US" sz="7200" dirty="0" smtClean="0"/>
              <a:t>’ algorithm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2080" y="5524984"/>
            <a:ext cx="8045373" cy="104111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Name           - Snehal Gandham</a:t>
            </a:r>
          </a:p>
          <a:p>
            <a:pPr algn="l"/>
            <a:r>
              <a:rPr lang="en-US" sz="2400" dirty="0" smtClean="0"/>
              <a:t>Student Id </a:t>
            </a:r>
            <a:r>
              <a:rPr lang="en-US" sz="2400" dirty="0" smtClean="0"/>
              <a:t>  - 79007757</a:t>
            </a:r>
            <a:endParaRPr lang="en-US" sz="2400" dirty="0" smtClean="0"/>
          </a:p>
          <a:p>
            <a:pPr algn="l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09869" y="324426"/>
            <a:ext cx="1553464" cy="182563"/>
          </a:xfrm>
        </p:spPr>
        <p:txBody>
          <a:bodyPr/>
          <a:lstStyle/>
          <a:p>
            <a:r>
              <a:rPr lang="en-US" dirty="0" smtClean="0"/>
              <a:t>1_sgandham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40841" y="183803"/>
            <a:ext cx="10178322" cy="1492132"/>
          </a:xfrm>
        </p:spPr>
        <p:txBody>
          <a:bodyPr/>
          <a:lstStyle/>
          <a:p>
            <a:pPr algn="ctr"/>
            <a:r>
              <a:rPr lang="en-US" dirty="0" smtClean="0"/>
              <a:t>CENTRALITY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</a:t>
            </a:r>
            <a:r>
              <a:rPr lang="en-US" sz="2800" dirty="0"/>
              <a:t> </a:t>
            </a:r>
            <a:r>
              <a:rPr lang="en-US" sz="2800" dirty="0" smtClean="0"/>
              <a:t>graph theory and</a:t>
            </a:r>
            <a:r>
              <a:rPr lang="en-US" sz="2800" dirty="0"/>
              <a:t> </a:t>
            </a:r>
            <a:r>
              <a:rPr lang="en-US" sz="2800" dirty="0" smtClean="0"/>
              <a:t>network analysis, centrality</a:t>
            </a:r>
            <a:r>
              <a:rPr lang="en-US" sz="2800" dirty="0"/>
              <a:t> </a:t>
            </a:r>
            <a:r>
              <a:rPr lang="en-US" sz="2800" dirty="0" smtClean="0"/>
              <a:t>highlights the </a:t>
            </a:r>
            <a:r>
              <a:rPr lang="en-US" sz="2800" dirty="0"/>
              <a:t>most important </a:t>
            </a:r>
            <a:r>
              <a:rPr lang="en-US" sz="2800" dirty="0" smtClean="0">
                <a:solidFill>
                  <a:srgbClr val="92D050"/>
                </a:solidFill>
              </a:rPr>
              <a:t>vertices</a:t>
            </a:r>
            <a:r>
              <a:rPr lang="en-US" sz="2800" dirty="0"/>
              <a:t> within a graph.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802" y="3377692"/>
            <a:ext cx="2921000" cy="25019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10009869" y="324426"/>
            <a:ext cx="1553464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1_sgandham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9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88534"/>
            <a:ext cx="10178322" cy="4301067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B</a:t>
            </a:r>
            <a:r>
              <a:rPr lang="en-US" sz="2400" dirty="0" smtClean="0"/>
              <a:t>etweenness</a:t>
            </a:r>
            <a:r>
              <a:rPr lang="en-US" sz="2400" dirty="0" smtClean="0"/>
              <a:t> </a:t>
            </a:r>
            <a:r>
              <a:rPr lang="en-US" sz="2400" dirty="0"/>
              <a:t>C</a:t>
            </a:r>
            <a:r>
              <a:rPr lang="en-US" sz="2400" dirty="0" smtClean="0"/>
              <a:t>entrality </a:t>
            </a:r>
            <a:r>
              <a:rPr lang="en-US" sz="2400" dirty="0"/>
              <a:t>for each </a:t>
            </a:r>
            <a:r>
              <a:rPr lang="en-US" sz="2400" dirty="0">
                <a:hlinkClick r:id="rId2" tooltip="Vertex (graph theory)"/>
              </a:rPr>
              <a:t>vertex</a:t>
            </a:r>
            <a:r>
              <a:rPr lang="en-US" sz="2400" dirty="0"/>
              <a:t> is the number of </a:t>
            </a:r>
            <a:r>
              <a:rPr lang="en-US" sz="2400" dirty="0" smtClean="0"/>
              <a:t>the </a:t>
            </a:r>
            <a:r>
              <a:rPr lang="en-US" sz="2400" dirty="0"/>
              <a:t>shortest paths that pass through the vertex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/>
              <a:t>For example, in a </a:t>
            </a:r>
            <a:r>
              <a:rPr lang="en-US" sz="2400" dirty="0" smtClean="0"/>
              <a:t>telecommunication network, </a:t>
            </a:r>
            <a:r>
              <a:rPr lang="en-US" sz="2400" dirty="0"/>
              <a:t>a node with higher </a:t>
            </a:r>
            <a:r>
              <a:rPr lang="en-US" sz="2400" dirty="0"/>
              <a:t>B</a:t>
            </a:r>
            <a:r>
              <a:rPr lang="en-US" sz="2400" dirty="0" smtClean="0"/>
              <a:t>etweenness</a:t>
            </a:r>
            <a:r>
              <a:rPr lang="en-US" sz="2400" dirty="0" smtClean="0"/>
              <a:t> </a:t>
            </a:r>
            <a:r>
              <a:rPr lang="en-US" sz="2400" dirty="0"/>
              <a:t>C</a:t>
            </a:r>
            <a:r>
              <a:rPr lang="en-US" sz="2400" dirty="0" smtClean="0"/>
              <a:t>entrality </a:t>
            </a:r>
            <a:r>
              <a:rPr lang="en-US" sz="2400" dirty="0"/>
              <a:t>would have more control over the network, because more </a:t>
            </a:r>
            <a:r>
              <a:rPr lang="en-US" sz="2400" dirty="0" smtClean="0"/>
              <a:t>information </a:t>
            </a:r>
            <a:r>
              <a:rPr lang="en-US" sz="2400" dirty="0"/>
              <a:t>will pass through that node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Betweeness</a:t>
            </a:r>
            <a:r>
              <a:rPr lang="en-US" sz="2400" dirty="0" smtClean="0"/>
              <a:t> Centrality is calculated by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39" y="5308601"/>
            <a:ext cx="2705100" cy="762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40841" y="183803"/>
            <a:ext cx="10178322" cy="1492132"/>
          </a:xfrm>
        </p:spPr>
        <p:txBody>
          <a:bodyPr/>
          <a:lstStyle/>
          <a:p>
            <a:pPr algn="ctr"/>
            <a:r>
              <a:rPr lang="en-US" dirty="0" smtClean="0"/>
              <a:t>Betweenness</a:t>
            </a:r>
            <a:r>
              <a:rPr lang="en-US" dirty="0" smtClean="0"/>
              <a:t> centrality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09869" y="324426"/>
            <a:ext cx="1553464" cy="182563"/>
          </a:xfrm>
        </p:spPr>
        <p:txBody>
          <a:bodyPr/>
          <a:lstStyle/>
          <a:p>
            <a:r>
              <a:rPr lang="en-US" dirty="0" smtClean="0"/>
              <a:t>1_sgandham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1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041" y="2556933"/>
            <a:ext cx="10178322" cy="4301067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Ø"/>
            </a:pPr>
            <a:r>
              <a:rPr lang="en-US" sz="2400" dirty="0" smtClean="0"/>
              <a:t>Can be used to identify</a:t>
            </a:r>
          </a:p>
          <a:p>
            <a:pPr algn="just">
              <a:buFont typeface="Wingdings" charset="2"/>
              <a:buChar char="Ø"/>
            </a:pPr>
            <a:endParaRPr lang="en-US" sz="2400" dirty="0" smtClean="0"/>
          </a:p>
          <a:p>
            <a:pPr algn="just"/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most influential person(s) in a </a:t>
            </a:r>
            <a:r>
              <a:rPr lang="en-US" sz="2400" u="sng" dirty="0">
                <a:hlinkClick r:id="rId3" tooltip="Social network"/>
              </a:rPr>
              <a:t>social </a:t>
            </a:r>
            <a:r>
              <a:rPr lang="en-US" sz="2400" u="sng" dirty="0" smtClean="0">
                <a:hlinkClick r:id="rId3" tooltip="Social network"/>
              </a:rPr>
              <a:t>network</a:t>
            </a:r>
            <a:r>
              <a:rPr lang="en-US" sz="2400" u="sng" dirty="0" smtClean="0"/>
              <a:t>.</a:t>
            </a:r>
          </a:p>
          <a:p>
            <a:pPr algn="just"/>
            <a:r>
              <a:rPr lang="en-US" sz="2400" dirty="0"/>
              <a:t>K</a:t>
            </a:r>
            <a:r>
              <a:rPr lang="en-US" sz="2400" dirty="0" smtClean="0"/>
              <a:t>ey </a:t>
            </a:r>
            <a:r>
              <a:rPr lang="en-US" sz="2400" dirty="0"/>
              <a:t>infrastructure nodes in the </a:t>
            </a:r>
            <a:r>
              <a:rPr lang="en-US" sz="2400" dirty="0" smtClean="0"/>
              <a:t>internet</a:t>
            </a:r>
            <a:r>
              <a:rPr lang="en-US" sz="2400" dirty="0"/>
              <a:t> or </a:t>
            </a:r>
            <a:r>
              <a:rPr lang="en-US" sz="2400" dirty="0" smtClean="0"/>
              <a:t>urban network.</a:t>
            </a:r>
            <a:endParaRPr lang="en-US" sz="2400" u="sng" dirty="0" smtClean="0"/>
          </a:p>
          <a:p>
            <a:pPr algn="just"/>
            <a:r>
              <a:rPr lang="en-US" sz="2400" dirty="0" smtClean="0"/>
              <a:t>Cell which can spread the disease.</a:t>
            </a:r>
          </a:p>
          <a:p>
            <a:pPr algn="just"/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40841" y="183803"/>
            <a:ext cx="10178322" cy="1492132"/>
          </a:xfrm>
        </p:spPr>
        <p:txBody>
          <a:bodyPr/>
          <a:lstStyle/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733" y="924976"/>
            <a:ext cx="2401533" cy="23829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10009869" y="324426"/>
            <a:ext cx="1553464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1_sgandham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184400"/>
            <a:ext cx="10178322" cy="4301067"/>
          </a:xfrm>
        </p:spPr>
        <p:txBody>
          <a:bodyPr>
            <a:normAutofit/>
          </a:bodyPr>
          <a:lstStyle/>
          <a:p>
            <a:r>
              <a:rPr lang="en-US" sz="2400" dirty="0"/>
              <a:t>Calculating the </a:t>
            </a:r>
            <a:r>
              <a:rPr lang="en-US" sz="2400" dirty="0"/>
              <a:t>betweenness</a:t>
            </a:r>
            <a:r>
              <a:rPr lang="en-US" sz="2400" dirty="0"/>
              <a:t> and closeness centralities of all the </a:t>
            </a:r>
            <a:r>
              <a:rPr lang="en-US" sz="2400" dirty="0">
                <a:hlinkClick r:id="rId2"/>
              </a:rPr>
              <a:t>vertices</a:t>
            </a:r>
            <a:r>
              <a:rPr lang="en-US" sz="2400" dirty="0"/>
              <a:t> in a graph involves calculating the shortest paths between all pairs of vertices on a graph, which </a:t>
            </a:r>
            <a:r>
              <a:rPr lang="en-US" sz="2400" dirty="0" smtClean="0"/>
              <a:t>takes</a:t>
            </a:r>
            <a:r>
              <a:rPr lang="en-US" sz="2400" dirty="0"/>
              <a:t> </a:t>
            </a:r>
            <a:r>
              <a:rPr lang="en-US" sz="2400" dirty="0" smtClean="0"/>
              <a:t>time             with </a:t>
            </a:r>
            <a:r>
              <a:rPr lang="en-US" sz="2400" dirty="0"/>
              <a:t>the </a:t>
            </a:r>
            <a:r>
              <a:rPr lang="en-US" sz="2400" dirty="0" smtClean="0">
                <a:hlinkClick r:id="rId3"/>
              </a:rPr>
              <a:t>Floyd–Warshall algorithm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On a sparse graph, </a:t>
            </a:r>
            <a:r>
              <a:rPr lang="en-US" sz="2400" dirty="0" smtClean="0"/>
              <a:t>Brandes</a:t>
            </a:r>
            <a:r>
              <a:rPr lang="en-US" sz="2400" dirty="0" smtClean="0"/>
              <a:t>’ Algorithm will take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On unweighted graph, </a:t>
            </a:r>
            <a:r>
              <a:rPr lang="en-US" sz="2400" dirty="0" smtClean="0"/>
              <a:t>Brandes</a:t>
            </a:r>
            <a:r>
              <a:rPr lang="en-US" sz="2400" dirty="0" smtClean="0"/>
              <a:t>’ Algorithm will take</a:t>
            </a:r>
          </a:p>
          <a:p>
            <a:endParaRPr lang="en-US" sz="24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0841" y="183803"/>
            <a:ext cx="10178322" cy="1492132"/>
          </a:xfrm>
        </p:spPr>
        <p:txBody>
          <a:bodyPr/>
          <a:lstStyle/>
          <a:p>
            <a:pPr algn="ctr"/>
            <a:r>
              <a:rPr lang="en-US" dirty="0" smtClean="0"/>
              <a:t>Brandes</a:t>
            </a:r>
            <a:r>
              <a:rPr lang="en-US" dirty="0" smtClean="0"/>
              <a:t>’ algorithm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33" y="3098801"/>
            <a:ext cx="838200" cy="355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33" y="4639734"/>
            <a:ext cx="2311400" cy="330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33" y="5964767"/>
            <a:ext cx="1041400" cy="381000"/>
          </a:xfrm>
          <a:prstGeom prst="rect">
            <a:avLst/>
          </a:prstGeom>
        </p:spPr>
      </p:pic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5</a:t>
            </a:fld>
            <a:endParaRPr lang="en-US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09869" y="324426"/>
            <a:ext cx="1553464" cy="182563"/>
          </a:xfrm>
        </p:spPr>
        <p:txBody>
          <a:bodyPr/>
          <a:lstStyle/>
          <a:p>
            <a:r>
              <a:rPr lang="en-US" dirty="0" smtClean="0"/>
              <a:t>1_sgandham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40841" y="183803"/>
            <a:ext cx="10178322" cy="1492132"/>
          </a:xfrm>
        </p:spPr>
        <p:txBody>
          <a:bodyPr/>
          <a:lstStyle/>
          <a:p>
            <a:pPr algn="ctr"/>
            <a:r>
              <a:rPr lang="en-US" dirty="0" smtClean="0"/>
              <a:t>Progress</a:t>
            </a:r>
            <a:r>
              <a:rPr lang="mr-IN" dirty="0" smtClean="0"/>
              <a:t>……</a:t>
            </a:r>
            <a:r>
              <a:rPr lang="en-US" dirty="0" smtClean="0"/>
              <a:t>.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0841" y="1675935"/>
            <a:ext cx="10178322" cy="359359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Understand </a:t>
            </a:r>
            <a:r>
              <a:rPr lang="en-US" sz="2800" dirty="0" smtClean="0"/>
              <a:t>Brandes</a:t>
            </a:r>
            <a:r>
              <a:rPr lang="en-US" sz="2800" dirty="0" smtClean="0"/>
              <a:t>’ Algorithm and implement.</a:t>
            </a:r>
          </a:p>
          <a:p>
            <a:endParaRPr lang="en-US" sz="2800" dirty="0" smtClean="0"/>
          </a:p>
          <a:p>
            <a:r>
              <a:rPr lang="en-US" sz="2800" dirty="0" smtClean="0"/>
              <a:t>Understand the calculation behind </a:t>
            </a:r>
            <a:r>
              <a:rPr lang="en-US" sz="2800" dirty="0" err="1" smtClean="0"/>
              <a:t>Betweenness</a:t>
            </a:r>
            <a:r>
              <a:rPr lang="en-US" sz="2800" dirty="0" smtClean="0"/>
              <a:t> Centrality.</a:t>
            </a:r>
          </a:p>
          <a:p>
            <a:endParaRPr lang="en-US" sz="2800" dirty="0" smtClean="0"/>
          </a:p>
          <a:p>
            <a:r>
              <a:rPr lang="en-US" sz="2800" dirty="0" smtClean="0"/>
              <a:t>UI has been built which can accept the input file.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09869" y="324426"/>
            <a:ext cx="1553464" cy="182563"/>
          </a:xfrm>
        </p:spPr>
        <p:txBody>
          <a:bodyPr/>
          <a:lstStyle/>
          <a:p>
            <a:r>
              <a:rPr lang="en-US" dirty="0" smtClean="0"/>
              <a:t>1_sgandham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9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300</TotalTime>
  <Words>91</Words>
  <Application>Microsoft Macintosh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Calibri</vt:lpstr>
      <vt:lpstr>Gill Sans MT</vt:lpstr>
      <vt:lpstr>Impact</vt:lpstr>
      <vt:lpstr>Rockwell</vt:lpstr>
      <vt:lpstr>Rockwell Condensed</vt:lpstr>
      <vt:lpstr>Rockwell Extra Bold</vt:lpstr>
      <vt:lpstr>Wingdings</vt:lpstr>
      <vt:lpstr>Arial</vt:lpstr>
      <vt:lpstr>Badge</vt:lpstr>
      <vt:lpstr>Wood Type</vt:lpstr>
      <vt:lpstr>Calculate BetweenNess centrality using  brandes’ algorithm  </vt:lpstr>
      <vt:lpstr>CENTRALITY </vt:lpstr>
      <vt:lpstr>Betweenness centrality </vt:lpstr>
      <vt:lpstr>Applications</vt:lpstr>
      <vt:lpstr>Brandes’ algorithm </vt:lpstr>
      <vt:lpstr>Progress…….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MP-2 </dc:title>
  <dc:creator>Snehal Srinivas Gandham</dc:creator>
  <cp:lastModifiedBy>Snehal Srinivas Gandham</cp:lastModifiedBy>
  <cp:revision>51</cp:revision>
  <dcterms:created xsi:type="dcterms:W3CDTF">2017-11-13T19:05:32Z</dcterms:created>
  <dcterms:modified xsi:type="dcterms:W3CDTF">2017-11-16T07:43:49Z</dcterms:modified>
</cp:coreProperties>
</file>