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6" r:id="rId6"/>
    <p:sldId id="2146847054" r:id="rId7"/>
    <p:sldId id="262" r:id="rId8"/>
    <p:sldId id="265" r:id="rId9"/>
    <p:sldId id="266" r:id="rId10"/>
    <p:sldId id="267" r:id="rId11"/>
    <p:sldId id="2146847058" r:id="rId12"/>
    <p:sldId id="2146847059" r:id="rId13"/>
    <p:sldId id="2146847060"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man Kumar Gochhayat" initials="SG" lastIdx="1" clrIdx="0">
    <p:extLst>
      <p:ext uri="{19B8F6BF-5375-455C-9EA6-DF929625EA0E}">
        <p15:presenceInfo xmlns:p15="http://schemas.microsoft.com/office/powerpoint/2012/main" userId="c55515fa6dc0665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81" d="100"/>
          <a:sy n="81" d="100"/>
        </p:scale>
        <p:origin x="744"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12/25/2024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12/25/2024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12/25/2024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12/25/2024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researchgate.net/publication/370831958_The_link_between_burnout_and_job_performance_a_meta-analysis" TargetMode="External"/><Relationship Id="rId2" Type="http://schemas.openxmlformats.org/officeDocument/2006/relationships/hyperlink" Target="Physics%20Wallah.lnk"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sz="3600" dirty="0">
                <a:solidFill>
                  <a:schemeClr val="accent1"/>
                </a:solidFill>
              </a:rPr>
              <a:t>EMPLOYEES BURNOUT ANALYSIS AND PREDICTION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222742" y="3285466"/>
            <a:ext cx="7980183" cy="2712987"/>
          </a:xfrm>
          <a:prstGeom prst="rect">
            <a:avLst/>
          </a:prstGeom>
          <a:noFill/>
        </p:spPr>
        <p:txBody>
          <a:bodyPr wrap="square" lIns="91440" tIns="45720" rIns="91440" bIns="45720" rtlCol="0" anchor="t">
            <a:spAutoFit/>
          </a:bodyPr>
          <a:lstStyle/>
          <a:p>
            <a:r>
              <a:rPr lang="en-US" sz="2400" b="1" u="sng" dirty="0">
                <a:solidFill>
                  <a:schemeClr val="tx2">
                    <a:lumMod val="40000"/>
                    <a:lumOff val="60000"/>
                  </a:schemeClr>
                </a:solidFill>
                <a:latin typeface="Arial" pitchFamily="34" charset="0"/>
                <a:cs typeface="Arial" pitchFamily="34" charset="0"/>
              </a:rPr>
              <a:t>Presented By:</a:t>
            </a:r>
            <a:endParaRPr lang="en-US" sz="2400" b="1" dirty="0">
              <a:solidFill>
                <a:schemeClr val="accent1">
                  <a:lumMod val="75000"/>
                </a:schemeClr>
              </a:solidFill>
              <a:latin typeface="Arial"/>
              <a:cs typeface="Arial"/>
            </a:endParaRPr>
          </a:p>
          <a:p>
            <a:pPr>
              <a:lnSpc>
                <a:spcPct val="150000"/>
              </a:lnSpc>
            </a:pPr>
            <a:r>
              <a:rPr lang="en-US" sz="2000" b="1" dirty="0">
                <a:solidFill>
                  <a:schemeClr val="tx2">
                    <a:lumMod val="40000"/>
                    <a:lumOff val="60000"/>
                  </a:schemeClr>
                </a:solidFill>
                <a:latin typeface="Arial"/>
                <a:cs typeface="Arial"/>
              </a:rPr>
              <a:t>Name: </a:t>
            </a:r>
            <a:r>
              <a:rPr lang="en-US" sz="2000" b="1" dirty="0">
                <a:solidFill>
                  <a:schemeClr val="accent1">
                    <a:lumMod val="20000"/>
                    <a:lumOff val="80000"/>
                  </a:schemeClr>
                </a:solidFill>
                <a:latin typeface="Arial"/>
                <a:cs typeface="Arial"/>
              </a:rPr>
              <a:t>Suman Kumar Gochhayat</a:t>
            </a:r>
          </a:p>
          <a:p>
            <a:pPr>
              <a:lnSpc>
                <a:spcPct val="150000"/>
              </a:lnSpc>
            </a:pPr>
            <a:r>
              <a:rPr lang="en-GB" sz="2000" b="1" dirty="0">
                <a:solidFill>
                  <a:schemeClr val="tx2">
                    <a:lumMod val="40000"/>
                    <a:lumOff val="60000"/>
                  </a:schemeClr>
                </a:solidFill>
                <a:latin typeface="Arial"/>
                <a:cs typeface="Arial"/>
              </a:rPr>
              <a:t>College Name</a:t>
            </a:r>
            <a:r>
              <a:rPr lang="en-US" sz="2000" b="1" dirty="0">
                <a:solidFill>
                  <a:schemeClr val="tx2">
                    <a:lumMod val="40000"/>
                    <a:lumOff val="60000"/>
                  </a:schemeClr>
                </a:solidFill>
                <a:latin typeface="Arial"/>
                <a:cs typeface="Arial"/>
              </a:rPr>
              <a:t>: </a:t>
            </a:r>
            <a:r>
              <a:rPr lang="en-US" sz="2000" b="1" dirty="0">
                <a:solidFill>
                  <a:schemeClr val="accent1">
                    <a:lumMod val="20000"/>
                    <a:lumOff val="80000"/>
                  </a:schemeClr>
                </a:solidFill>
                <a:latin typeface="Arial"/>
                <a:cs typeface="Arial"/>
              </a:rPr>
              <a:t>Balasore College of Engineering &amp; Technology</a:t>
            </a:r>
          </a:p>
          <a:p>
            <a:pPr>
              <a:lnSpc>
                <a:spcPct val="150000"/>
              </a:lnSpc>
            </a:pPr>
            <a:r>
              <a:rPr lang="en-GB" sz="2000" b="1" dirty="0">
                <a:solidFill>
                  <a:schemeClr val="tx2">
                    <a:lumMod val="40000"/>
                    <a:lumOff val="60000"/>
                  </a:schemeClr>
                </a:solidFill>
                <a:latin typeface="Arial"/>
                <a:cs typeface="Arial"/>
              </a:rPr>
              <a:t>Department : </a:t>
            </a:r>
            <a:r>
              <a:rPr lang="en-GB" sz="2000" b="1" dirty="0">
                <a:solidFill>
                  <a:schemeClr val="accent1">
                    <a:lumMod val="20000"/>
                    <a:lumOff val="80000"/>
                  </a:schemeClr>
                </a:solidFill>
                <a:latin typeface="Arial"/>
                <a:cs typeface="Arial"/>
              </a:rPr>
              <a:t>Computer Science &amp; engineering</a:t>
            </a:r>
          </a:p>
          <a:p>
            <a:pPr>
              <a:lnSpc>
                <a:spcPct val="150000"/>
              </a:lnSpc>
            </a:pPr>
            <a:r>
              <a:rPr lang="en-GB" sz="2000" b="1" dirty="0">
                <a:solidFill>
                  <a:schemeClr val="tx2">
                    <a:lumMod val="40000"/>
                    <a:lumOff val="60000"/>
                  </a:schemeClr>
                </a:solidFill>
                <a:latin typeface="Arial"/>
                <a:cs typeface="Arial"/>
              </a:rPr>
              <a:t>Internship domain : </a:t>
            </a:r>
            <a:r>
              <a:rPr lang="en-GB" sz="2000" b="1" dirty="0">
                <a:solidFill>
                  <a:schemeClr val="accent1">
                    <a:lumMod val="20000"/>
                    <a:lumOff val="80000"/>
                  </a:schemeClr>
                </a:solidFill>
                <a:latin typeface="Arial"/>
                <a:cs typeface="Arial"/>
              </a:rPr>
              <a:t>Artificial Intelligence</a:t>
            </a:r>
          </a:p>
          <a:p>
            <a:pPr>
              <a:lnSpc>
                <a:spcPct val="150000"/>
              </a:lnSpc>
            </a:pPr>
            <a:r>
              <a:rPr lang="en-GB" sz="2000" b="1" dirty="0">
                <a:solidFill>
                  <a:schemeClr val="tx2">
                    <a:lumMod val="40000"/>
                    <a:lumOff val="60000"/>
                  </a:schemeClr>
                </a:solidFill>
                <a:latin typeface="Arial"/>
                <a:cs typeface="Arial"/>
              </a:rPr>
              <a:t>Email id : </a:t>
            </a:r>
            <a:r>
              <a:rPr lang="en-GB" sz="2000" b="1" dirty="0">
                <a:solidFill>
                  <a:schemeClr val="accent1">
                    <a:lumMod val="20000"/>
                    <a:lumOff val="80000"/>
                  </a:schemeClr>
                </a:solidFill>
                <a:latin typeface="Arial"/>
                <a:cs typeface="Arial"/>
              </a:rPr>
              <a:t>ssgochhayat2018@gmail.com</a:t>
            </a:r>
            <a:endParaRPr lang="en-US" sz="2000" b="1" dirty="0">
              <a:solidFill>
                <a:schemeClr val="accent1">
                  <a:lumMod val="20000"/>
                  <a:lumOff val="80000"/>
                </a:schemeClr>
              </a:solidFill>
              <a:latin typeface="Arial"/>
              <a:cs typeface="Arial"/>
            </a:endParaRPr>
          </a:p>
        </p:txBody>
      </p:sp>
      <p:pic>
        <p:nvPicPr>
          <p:cNvPr id="6" name="Picture 5">
            <a:extLst>
              <a:ext uri="{FF2B5EF4-FFF2-40B4-BE49-F238E27FC236}">
                <a16:creationId xmlns:a16="http://schemas.microsoft.com/office/drawing/2014/main" id="{0B974FA8-06F3-6DAF-409C-F42EDD20CDF7}"/>
              </a:ext>
            </a:extLst>
          </p:cNvPr>
          <p:cNvPicPr>
            <a:picLocks noChangeAspect="1"/>
          </p:cNvPicPr>
          <p:nvPr/>
        </p:nvPicPr>
        <p:blipFill>
          <a:blip r:embed="rId2"/>
          <a:stretch>
            <a:fillRect/>
          </a:stretch>
        </p:blipFill>
        <p:spPr>
          <a:xfrm>
            <a:off x="9676425" y="3452667"/>
            <a:ext cx="1850010" cy="2378584"/>
          </a:xfrm>
          <a:prstGeom prst="rect">
            <a:avLst/>
          </a:prstGeom>
        </p:spPr>
      </p:pic>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4A1733-0102-AA18-DF27-1AA3D89DBCF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F31B654-A387-81E0-9A90-5FFB051E1195}"/>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E2C9DC22-3D0A-B06F-939D-71A522A4BAB3}"/>
              </a:ext>
            </a:extLst>
          </p:cNvPr>
          <p:cNvPicPr>
            <a:picLocks noGrp="1" noChangeAspect="1"/>
          </p:cNvPicPr>
          <p:nvPr>
            <p:ph idx="1"/>
          </p:nvPr>
        </p:nvPicPr>
        <p:blipFill>
          <a:blip r:embed="rId2"/>
          <a:stretch>
            <a:fillRect/>
          </a:stretch>
        </p:blipFill>
        <p:spPr>
          <a:xfrm>
            <a:off x="739190" y="1740221"/>
            <a:ext cx="4715454" cy="1464891"/>
          </a:xfrm>
        </p:spPr>
      </p:pic>
      <p:pic>
        <p:nvPicPr>
          <p:cNvPr id="7" name="Picture 6">
            <a:extLst>
              <a:ext uri="{FF2B5EF4-FFF2-40B4-BE49-F238E27FC236}">
                <a16:creationId xmlns:a16="http://schemas.microsoft.com/office/drawing/2014/main" id="{C540C6D9-2CD9-40DD-EFF3-39E30EE2A9E5}"/>
              </a:ext>
            </a:extLst>
          </p:cNvPr>
          <p:cNvPicPr>
            <a:picLocks noChangeAspect="1"/>
          </p:cNvPicPr>
          <p:nvPr/>
        </p:nvPicPr>
        <p:blipFill>
          <a:blip r:embed="rId3"/>
          <a:stretch>
            <a:fillRect/>
          </a:stretch>
        </p:blipFill>
        <p:spPr>
          <a:xfrm>
            <a:off x="6981129" y="1740221"/>
            <a:ext cx="4629679" cy="1588822"/>
          </a:xfrm>
          <a:prstGeom prst="rect">
            <a:avLst/>
          </a:prstGeom>
        </p:spPr>
      </p:pic>
      <p:pic>
        <p:nvPicPr>
          <p:cNvPr id="9" name="Picture 8">
            <a:extLst>
              <a:ext uri="{FF2B5EF4-FFF2-40B4-BE49-F238E27FC236}">
                <a16:creationId xmlns:a16="http://schemas.microsoft.com/office/drawing/2014/main" id="{A197145B-7646-E734-40C5-620C40048FFA}"/>
              </a:ext>
            </a:extLst>
          </p:cNvPr>
          <p:cNvPicPr>
            <a:picLocks noChangeAspect="1"/>
          </p:cNvPicPr>
          <p:nvPr/>
        </p:nvPicPr>
        <p:blipFill>
          <a:blip r:embed="rId4"/>
          <a:stretch>
            <a:fillRect/>
          </a:stretch>
        </p:blipFill>
        <p:spPr>
          <a:xfrm>
            <a:off x="739190" y="4114314"/>
            <a:ext cx="5642924" cy="1464891"/>
          </a:xfrm>
          <a:prstGeom prst="rect">
            <a:avLst/>
          </a:prstGeom>
        </p:spPr>
      </p:pic>
      <p:pic>
        <p:nvPicPr>
          <p:cNvPr id="11" name="Picture 10">
            <a:extLst>
              <a:ext uri="{FF2B5EF4-FFF2-40B4-BE49-F238E27FC236}">
                <a16:creationId xmlns:a16="http://schemas.microsoft.com/office/drawing/2014/main" id="{6CD4FC13-F97C-973F-C11D-E66AED50F681}"/>
              </a:ext>
            </a:extLst>
          </p:cNvPr>
          <p:cNvPicPr>
            <a:picLocks noChangeAspect="1"/>
          </p:cNvPicPr>
          <p:nvPr/>
        </p:nvPicPr>
        <p:blipFill>
          <a:blip r:embed="rId5"/>
          <a:stretch>
            <a:fillRect/>
          </a:stretch>
        </p:blipFill>
        <p:spPr>
          <a:xfrm>
            <a:off x="6825097" y="4114314"/>
            <a:ext cx="5183268" cy="1665213"/>
          </a:xfrm>
          <a:prstGeom prst="rect">
            <a:avLst/>
          </a:prstGeom>
        </p:spPr>
      </p:pic>
    </p:spTree>
    <p:extLst>
      <p:ext uri="{BB962C8B-B14F-4D97-AF65-F5344CB8AC3E}">
        <p14:creationId xmlns:p14="http://schemas.microsoft.com/office/powerpoint/2010/main" val="2085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lgn="just">
              <a:buNone/>
            </a:pPr>
            <a:r>
              <a:rPr lang="en-US" sz="2800" dirty="0">
                <a:solidFill>
                  <a:srgbClr val="0F0F0F"/>
                </a:solidFill>
                <a:ea typeface="+mn-lt"/>
                <a:cs typeface="+mn-lt"/>
              </a:rPr>
              <a:t>Burnout analysis reveals key risk factors within our organization, highlighting the urgent need for proactive intervention. By implementing preventive measures such as workload management, employee recognition, and stress management programs, we can create a healthier and more productive work environment. Regular monitoring and reassessment will ensure the effectiveness of our burnout prevention strategies and allow us to adapt to evolving needs.</a:t>
            </a:r>
            <a:endParaRPr lang="en-IN" sz="28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400" b="1" dirty="0">
                <a:solidFill>
                  <a:srgbClr val="0F0F0F"/>
                </a:solidFill>
              </a:rPr>
              <a:t>Real-time monitoring - </a:t>
            </a:r>
            <a:r>
              <a:rPr lang="en-US" sz="2400" dirty="0">
                <a:solidFill>
                  <a:srgbClr val="0F0F0F"/>
                </a:solidFill>
              </a:rPr>
              <a:t>Track burnout risk in real-time using live data.</a:t>
            </a:r>
          </a:p>
          <a:p>
            <a:pPr marL="305435" indent="-305435"/>
            <a:r>
              <a:rPr lang="en-US" sz="2400" b="1" dirty="0">
                <a:solidFill>
                  <a:srgbClr val="0F0F0F"/>
                </a:solidFill>
              </a:rPr>
              <a:t>HR tech integration - </a:t>
            </a:r>
            <a:r>
              <a:rPr lang="en-US" sz="2400" dirty="0">
                <a:solidFill>
                  <a:srgbClr val="0F0F0F"/>
                </a:solidFill>
              </a:rPr>
              <a:t>Seamlessly connect burnout tools with HR systems.</a:t>
            </a:r>
          </a:p>
          <a:p>
            <a:pPr marL="305435" indent="-305435"/>
            <a:r>
              <a:rPr lang="en-US" sz="2400" b="1" dirty="0">
                <a:solidFill>
                  <a:srgbClr val="0F0F0F"/>
                </a:solidFill>
              </a:rPr>
              <a:t>Empower employees - </a:t>
            </a:r>
            <a:r>
              <a:rPr lang="en-US" sz="2400" dirty="0">
                <a:solidFill>
                  <a:srgbClr val="0F0F0F"/>
                </a:solidFill>
              </a:rPr>
              <a:t>Give employees tools to manage their own burnout risk.</a:t>
            </a:r>
          </a:p>
          <a:p>
            <a:pPr marL="305435" indent="-305435"/>
            <a:r>
              <a:rPr lang="en-US" sz="2400" b="1" dirty="0">
                <a:solidFill>
                  <a:srgbClr val="0F0F0F"/>
                </a:solidFill>
              </a:rPr>
              <a:t>Transform workplace culture -  </a:t>
            </a:r>
            <a:r>
              <a:rPr lang="en-US" sz="2400" dirty="0">
                <a:solidFill>
                  <a:srgbClr val="0F0F0F"/>
                </a:solidFill>
              </a:rPr>
              <a:t>Create a culture that prioritizes employee well-being.</a:t>
            </a:r>
          </a:p>
          <a:p>
            <a:pPr marL="305435" indent="-305435"/>
            <a:r>
              <a:rPr lang="en-US" sz="2400" b="1" dirty="0">
                <a:solidFill>
                  <a:srgbClr val="0F0F0F"/>
                </a:solidFill>
              </a:rPr>
              <a:t>Focus on prevention - </a:t>
            </a:r>
            <a:r>
              <a:rPr lang="en-US" sz="2400" dirty="0">
                <a:solidFill>
                  <a:srgbClr val="0F0F0F"/>
                </a:solidFill>
              </a:rPr>
              <a:t>Shift towards proactive well-being initiatives.</a:t>
            </a:r>
          </a:p>
          <a:p>
            <a:pPr marL="305435" indent="-305435"/>
            <a:r>
              <a:rPr lang="en-US" sz="2400" b="1" dirty="0">
                <a:solidFill>
                  <a:srgbClr val="0F0F0F"/>
                </a:solidFill>
              </a:rPr>
              <a:t>Global adaptation -</a:t>
            </a:r>
            <a:r>
              <a:rPr lang="en-US" sz="2400" dirty="0">
                <a:solidFill>
                  <a:srgbClr val="0F0F0F"/>
                </a:solidFill>
              </a:rPr>
              <a:t> Adapting solutions to different cultures and work settings.</a:t>
            </a:r>
          </a:p>
          <a:p>
            <a:pPr marL="305435" indent="-305435"/>
            <a:r>
              <a:rPr lang="en-US" sz="2400" b="1" dirty="0">
                <a:solidFill>
                  <a:srgbClr val="0F0F0F"/>
                </a:solidFill>
              </a:rPr>
              <a:t>Ethical data use - </a:t>
            </a:r>
            <a:r>
              <a:rPr lang="en-US" sz="2400" dirty="0">
                <a:solidFill>
                  <a:srgbClr val="0F0F0F"/>
                </a:solidFill>
              </a:rPr>
              <a:t>Ensuring responsible and fair use of employee data.</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b="0" i="0" dirty="0">
                <a:effectLst/>
                <a:latin typeface="-apple-system"/>
              </a:rPr>
              <a:t> </a:t>
            </a:r>
            <a:r>
              <a:rPr lang="en-US" sz="2400" dirty="0">
                <a:solidFill>
                  <a:srgbClr val="0F0F0F"/>
                </a:solidFill>
              </a:rPr>
              <a:t>Artificial Intelligence Fundamentals from IBM </a:t>
            </a:r>
            <a:r>
              <a:rPr lang="en-US" sz="2400" dirty="0" err="1">
                <a:solidFill>
                  <a:srgbClr val="0F0F0F"/>
                </a:solidFill>
              </a:rPr>
              <a:t>SkillsBuild</a:t>
            </a:r>
            <a:r>
              <a:rPr lang="en-US" sz="2400" dirty="0">
                <a:solidFill>
                  <a:srgbClr val="0F0F0F"/>
                </a:solidFill>
              </a:rPr>
              <a:t>.</a:t>
            </a:r>
          </a:p>
          <a:p>
            <a:pPr marL="305435" indent="-305435"/>
            <a:r>
              <a:rPr lang="en-US" sz="2400" dirty="0">
                <a:solidFill>
                  <a:srgbClr val="0070C0"/>
                </a:solidFill>
                <a:hlinkClick r:id="rId2" action="ppaction://hlinkfile">
                  <a:extLst>
                    <a:ext uri="{A12FA001-AC4F-418D-AE19-62706E023703}">
                      <ahyp:hlinkClr xmlns:ahyp="http://schemas.microsoft.com/office/drawing/2018/hyperlinkcolor" val="tx"/>
                    </a:ext>
                  </a:extLst>
                </a:hlinkClick>
              </a:rPr>
              <a:t>https://www.geeksforgeeks.org/k-nearest-neighbours/</a:t>
            </a:r>
            <a:endParaRPr lang="en-US" sz="2400" dirty="0">
              <a:solidFill>
                <a:srgbClr val="0070C0"/>
              </a:solidFill>
            </a:endParaRPr>
          </a:p>
          <a:p>
            <a:pPr marL="305435" indent="-305435"/>
            <a:r>
              <a:rPr lang="en-US" sz="2400" dirty="0">
                <a:solidFill>
                  <a:srgbClr val="0070C0"/>
                </a:solidFill>
                <a:hlinkClick r:id="rId3">
                  <a:extLst>
                    <a:ext uri="{A12FA001-AC4F-418D-AE19-62706E023703}">
                      <ahyp:hlinkClr xmlns:ahyp="http://schemas.microsoft.com/office/drawing/2018/hyperlinkcolor" val="tx"/>
                    </a:ext>
                  </a:extLst>
                </a:hlinkClick>
              </a:rPr>
              <a:t>https://www.researchgate.net/publication/370831958_The_link_between_burnout_and_job_performance_a_meta-analysis</a:t>
            </a:r>
            <a:endParaRPr lang="en-US" sz="2400" dirty="0">
              <a:solidFill>
                <a:srgbClr val="0070C0"/>
              </a:solidFill>
            </a:endParaRPr>
          </a:p>
          <a:p>
            <a:pPr marL="305435" indent="-305435"/>
            <a:r>
              <a:rPr lang="en-US" sz="2400" dirty="0">
                <a:solidFill>
                  <a:srgbClr val="0070C0"/>
                </a:solidFill>
                <a:hlinkClick r:id="rId2" action="ppaction://hlinkfile">
                  <a:extLst>
                    <a:ext uri="{A12FA001-AC4F-418D-AE19-62706E023703}">
                      <ahyp:hlinkClr xmlns:ahyp="http://schemas.microsoft.com/office/drawing/2018/hyperlinkcolor" val="tx"/>
                    </a:ext>
                  </a:extLst>
                </a:hlinkClick>
              </a:rPr>
              <a:t>https://www.tandfonline.com/doi/abs/10.1080/1359432X.2023.2209320</a:t>
            </a:r>
            <a:endParaRPr lang="en-US" sz="2400" dirty="0">
              <a:solidFill>
                <a:srgbClr val="0070C0"/>
              </a:solidFill>
            </a:endParaRPr>
          </a:p>
          <a:p>
            <a:pPr marL="305435" indent="-305435"/>
            <a:r>
              <a:rPr lang="en-IN" sz="2400" dirty="0">
                <a:solidFill>
                  <a:srgbClr val="0070C0"/>
                </a:solidFill>
                <a:hlinkClick r:id="rId2" action="ppaction://hlinkfile">
                  <a:extLst>
                    <a:ext uri="{A12FA001-AC4F-418D-AE19-62706E023703}">
                      <ahyp:hlinkClr xmlns:ahyp="http://schemas.microsoft.com/office/drawing/2018/hyperlinkcolor" val="tx"/>
                    </a:ext>
                  </a:extLst>
                </a:hlinkClick>
              </a:rPr>
              <a:t>https://ieeexplore.ieee.org/document/9587830</a:t>
            </a:r>
            <a:endParaRPr lang="en-IN" sz="2400" dirty="0">
              <a:solidFill>
                <a:srgbClr val="0070C0"/>
              </a:solidFill>
            </a:endParaRP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80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376426-C403-D3DB-72D1-67E6B60144A7}"/>
              </a:ext>
            </a:extLst>
          </p:cNvPr>
          <p:cNvSpPr>
            <a:spLocks noGrp="1"/>
          </p:cNvSpPr>
          <p:nvPr>
            <p:ph idx="1"/>
          </p:nvPr>
        </p:nvSpPr>
        <p:spPr>
          <a:xfrm>
            <a:off x="580856" y="1604063"/>
            <a:ext cx="11029615" cy="3627618"/>
          </a:xfrm>
        </p:spPr>
        <p:txBody>
          <a:bodyPr>
            <a:normAutofit fontScale="92500"/>
          </a:bodyPr>
          <a:lstStyle/>
          <a:p>
            <a:pPr marL="0" indent="0" algn="just">
              <a:buNone/>
            </a:pPr>
            <a:r>
              <a:rPr lang="en-US" sz="2800" b="1" dirty="0">
                <a:solidFill>
                  <a:srgbClr val="0F0F0F"/>
                </a:solidFill>
                <a:ea typeface="+mn-lt"/>
                <a:cs typeface="+mn-lt"/>
              </a:rPr>
              <a:t>Employee burnout is a significant issue affecting both individual well-being and organizational performance. Key contributors include excessive workloads, limited autonomy, insufficient support, and poor work-life balance. Burnout manifests as emotional exhaustion, depersonalization, and diminished personal accomplishment, leading to higher absenteeism, turnover, and reduced job satisfaction. Strategies to combat burnout include fostering a supportive culture, flexible work practices, and wellness programs, promoting healthier and more productive work environments.</a:t>
            </a:r>
          </a:p>
        </p:txBody>
      </p:sp>
      <p:sp>
        <p:nvSpPr>
          <p:cNvPr id="4" name="Title 4">
            <a:extLst>
              <a:ext uri="{FF2B5EF4-FFF2-40B4-BE49-F238E27FC236}">
                <a16:creationId xmlns:a16="http://schemas.microsoft.com/office/drawing/2014/main" id="{1C353DB0-3680-3F57-F669-D6B1614341C5}"/>
              </a:ext>
            </a:extLst>
          </p:cNvPr>
          <p:cNvSpPr>
            <a:spLocks noGrp="1"/>
          </p:cNvSpPr>
          <p:nvPr>
            <p:ph type="title"/>
          </p:nvPr>
        </p:nvSpPr>
        <p:spPr>
          <a:xfrm>
            <a:off x="580856" y="1366887"/>
            <a:ext cx="11029950" cy="496609"/>
          </a:xfrm>
        </p:spPr>
        <p:txBody>
          <a:bodyPr>
            <a:normAutofit fontScale="90000"/>
          </a:bodyPr>
          <a:lstStyle/>
          <a:p>
            <a:r>
              <a:rPr lang="en-US" sz="4400" dirty="0">
                <a:solidFill>
                  <a:schemeClr val="accent1"/>
                </a:solidFill>
              </a:rPr>
              <a:t>PROJECT  OVERVIEW</a:t>
            </a:r>
            <a:br>
              <a:rPr lang="en-US" sz="4400" b="1" dirty="0">
                <a:solidFill>
                  <a:schemeClr val="accent1"/>
                </a:solidFill>
                <a:latin typeface="Arial" panose="020B0604020202020204" pitchFamily="34" charset="0"/>
                <a:cs typeface="Arial" panose="020B0604020202020204" pitchFamily="34" charset="0"/>
              </a:rPr>
            </a:br>
            <a:endParaRPr lang="en-US" sz="4400" dirty="0"/>
          </a:p>
        </p:txBody>
      </p:sp>
    </p:spTree>
    <p:extLst>
      <p:ext uri="{BB962C8B-B14F-4D97-AF65-F5344CB8AC3E}">
        <p14:creationId xmlns:p14="http://schemas.microsoft.com/office/powerpoint/2010/main" val="1750793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600" b="1" dirty="0">
                <a:solidFill>
                  <a:srgbClr val="0F0F0F"/>
                </a:solidFill>
                <a:ea typeface="+mn-lt"/>
                <a:cs typeface="+mn-lt"/>
              </a:rPr>
              <a:t>This project examines employee burnout through data-driven insights and predictive modeling to uncover its root causes, warning signs, and risk factors within the organization. Utilizing these findings, targeted interventions are designed to promote a healthier work culture, boost employee engagement, and reduce burnout, driving overall organizational success and sustainable growth.</a:t>
            </a:r>
            <a:endParaRPr lang="en-IN" sz="2600" b="1" dirty="0">
              <a:solidFill>
                <a:srgbClr val="0F0F0F"/>
              </a:solidFill>
              <a:ea typeface="+mn-lt"/>
              <a:cs typeface="+mn-lt"/>
            </a:endParaRP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47012"/>
            <a:ext cx="11029615" cy="5113880"/>
          </a:xfrm>
        </p:spPr>
        <p:txBody>
          <a:bodyPr>
            <a:normAutofit/>
          </a:bodyPr>
          <a:lstStyle/>
          <a:p>
            <a:pPr marL="305435" indent="-305435"/>
            <a:r>
              <a:rPr lang="en-IN" sz="2400" b="1" dirty="0">
                <a:solidFill>
                  <a:srgbClr val="0F0F0F"/>
                </a:solidFill>
              </a:rPr>
              <a:t>System requirements</a:t>
            </a:r>
          </a:p>
          <a:p>
            <a:pPr marL="936900" lvl="2" indent="-342900">
              <a:buFont typeface="Arial" panose="020B0604020202020204" pitchFamily="34" charset="0"/>
              <a:buChar char="•"/>
            </a:pPr>
            <a:r>
              <a:rPr lang="en-US" sz="2000" b="1" dirty="0">
                <a:solidFill>
                  <a:srgbClr val="0F0F0F"/>
                </a:solidFill>
              </a:rPr>
              <a:t>Google </a:t>
            </a:r>
            <a:r>
              <a:rPr lang="en-US" sz="2000" b="1" dirty="0" err="1">
                <a:solidFill>
                  <a:srgbClr val="0F0F0F"/>
                </a:solidFill>
              </a:rPr>
              <a:t>Colab</a:t>
            </a:r>
            <a:r>
              <a:rPr lang="en-US" sz="2000" b="1" dirty="0">
                <a:solidFill>
                  <a:srgbClr val="0F0F0F"/>
                </a:solidFill>
              </a:rPr>
              <a:t> </a:t>
            </a:r>
            <a:r>
              <a:rPr lang="en-US" sz="2800" b="1" dirty="0">
                <a:solidFill>
                  <a:srgbClr val="0F0F0F"/>
                </a:solidFill>
              </a:rPr>
              <a:t>-  </a:t>
            </a:r>
            <a:r>
              <a:rPr lang="en-US" sz="2000" dirty="0">
                <a:solidFill>
                  <a:srgbClr val="0F0F0F"/>
                </a:solidFill>
              </a:rPr>
              <a:t>It provides a cloud-based </a:t>
            </a:r>
            <a:r>
              <a:rPr lang="en-US" sz="2000" dirty="0" err="1">
                <a:solidFill>
                  <a:srgbClr val="0F0F0F"/>
                </a:solidFill>
              </a:rPr>
              <a:t>Jupyter</a:t>
            </a:r>
            <a:r>
              <a:rPr lang="en-US" sz="2000" dirty="0">
                <a:solidFill>
                  <a:srgbClr val="0F0F0F"/>
                </a:solidFill>
              </a:rPr>
              <a:t> notebook interface pre-configured with popular libraries and tools.</a:t>
            </a:r>
          </a:p>
          <a:p>
            <a:pPr marL="936900" lvl="2" indent="-342900">
              <a:buFont typeface="Arial" panose="020B0604020202020204" pitchFamily="34" charset="0"/>
              <a:buChar char="•"/>
            </a:pPr>
            <a:r>
              <a:rPr lang="en-US" sz="2000" b="1" dirty="0">
                <a:solidFill>
                  <a:srgbClr val="0F0F0F"/>
                </a:solidFill>
              </a:rPr>
              <a:t>Google Drive </a:t>
            </a:r>
            <a:r>
              <a:rPr lang="en-US" sz="2400" b="1" dirty="0">
                <a:solidFill>
                  <a:srgbClr val="0F0F0F"/>
                </a:solidFill>
              </a:rPr>
              <a:t>- </a:t>
            </a:r>
            <a:r>
              <a:rPr lang="en-US" sz="2000" dirty="0">
                <a:solidFill>
                  <a:srgbClr val="0F0F0F"/>
                </a:solidFill>
              </a:rPr>
              <a:t>Convenient for smaller datasets and collaboration.</a:t>
            </a:r>
          </a:p>
          <a:p>
            <a:pPr marL="936900" lvl="2" indent="-342900">
              <a:buFont typeface="Arial" panose="020B0604020202020204" pitchFamily="34" charset="0"/>
              <a:buChar char="•"/>
            </a:pPr>
            <a:r>
              <a:rPr lang="en-US" sz="2000" b="1" dirty="0">
                <a:solidFill>
                  <a:srgbClr val="0F0F0F"/>
                </a:solidFill>
              </a:rPr>
              <a:t>Hardware Acceleration - </a:t>
            </a:r>
            <a:r>
              <a:rPr lang="en-US" sz="2000" dirty="0">
                <a:solidFill>
                  <a:srgbClr val="0F0F0F"/>
                </a:solidFill>
              </a:rPr>
              <a:t>Use hardware accelerators like GPUs or TPUs, which Google </a:t>
            </a:r>
            <a:r>
              <a:rPr lang="en-US" sz="2000" dirty="0" err="1">
                <a:solidFill>
                  <a:srgbClr val="0F0F0F"/>
                </a:solidFill>
              </a:rPr>
              <a:t>Colab</a:t>
            </a:r>
            <a:r>
              <a:rPr lang="en-US" sz="2000" dirty="0">
                <a:solidFill>
                  <a:srgbClr val="0F0F0F"/>
                </a:solidFill>
              </a:rPr>
              <a:t> provides with varying availability.</a:t>
            </a:r>
            <a:endParaRPr lang="en-IN" sz="2000" dirty="0">
              <a:solidFill>
                <a:srgbClr val="0F0F0F"/>
              </a:solidFill>
            </a:endParaRPr>
          </a:p>
          <a:p>
            <a:pPr marL="305435" indent="-305435"/>
            <a:r>
              <a:rPr lang="en-IN" sz="2400" b="1" dirty="0">
                <a:solidFill>
                  <a:srgbClr val="0F0F0F"/>
                </a:solidFill>
              </a:rPr>
              <a:t>Library required to build the model</a:t>
            </a:r>
          </a:p>
          <a:p>
            <a:pPr marL="936900" lvl="2" indent="-342900">
              <a:buFont typeface="Arial" panose="020B0604020202020204" pitchFamily="34" charset="0"/>
              <a:buChar char="•"/>
            </a:pPr>
            <a:r>
              <a:rPr lang="en-US" sz="2000" b="1" dirty="0">
                <a:solidFill>
                  <a:srgbClr val="0F0F0F"/>
                </a:solidFill>
              </a:rPr>
              <a:t>Pandas</a:t>
            </a:r>
            <a:r>
              <a:rPr lang="en-US" sz="2000" dirty="0">
                <a:solidFill>
                  <a:srgbClr val="0F0F0F"/>
                </a:solidFill>
              </a:rPr>
              <a:t> – It is a Python library for data manipulation, analysis, and structured data handling.</a:t>
            </a:r>
          </a:p>
          <a:p>
            <a:pPr marL="936900" lvl="2" indent="-342900">
              <a:buFont typeface="Arial" panose="020B0604020202020204" pitchFamily="34" charset="0"/>
              <a:buChar char="•"/>
            </a:pPr>
            <a:r>
              <a:rPr lang="en-US" sz="2000" b="1" dirty="0">
                <a:solidFill>
                  <a:srgbClr val="0F0F0F"/>
                </a:solidFill>
              </a:rPr>
              <a:t>Matplotlib - </a:t>
            </a:r>
            <a:r>
              <a:rPr lang="en-US" sz="2000" dirty="0">
                <a:solidFill>
                  <a:srgbClr val="0F0F0F"/>
                </a:solidFill>
              </a:rPr>
              <a:t> A Python library for creating static, interactive, visual plots.</a:t>
            </a:r>
          </a:p>
          <a:p>
            <a:pPr marL="936900" lvl="2" indent="-342900">
              <a:buFont typeface="Arial" panose="020B0604020202020204" pitchFamily="34" charset="0"/>
              <a:buChar char="•"/>
            </a:pPr>
            <a:r>
              <a:rPr lang="en-US" sz="2000" b="1" dirty="0" err="1">
                <a:solidFill>
                  <a:srgbClr val="0F0F0F"/>
                </a:solidFill>
              </a:rPr>
              <a:t>Sklearn</a:t>
            </a:r>
            <a:r>
              <a:rPr lang="en-US" sz="2000" dirty="0">
                <a:solidFill>
                  <a:srgbClr val="0F0F0F"/>
                </a:solidFill>
              </a:rPr>
              <a:t> -  It simplifies machine learning with tools for modeling and evaluation.</a:t>
            </a:r>
          </a:p>
          <a:p>
            <a:pPr marL="936900" lvl="2" indent="-342900">
              <a:buFont typeface="Arial" panose="020B0604020202020204" pitchFamily="34" charset="0"/>
              <a:buChar char="•"/>
            </a:pPr>
            <a:r>
              <a:rPr lang="en-US" sz="2000" b="1" dirty="0">
                <a:solidFill>
                  <a:srgbClr val="0F0F0F"/>
                </a:solidFill>
              </a:rPr>
              <a:t>Seaborn</a:t>
            </a:r>
            <a:r>
              <a:rPr lang="en-US" sz="2000" dirty="0">
                <a:solidFill>
                  <a:srgbClr val="0F0F0F"/>
                </a:solidFill>
              </a:rPr>
              <a:t> - It simplifies data visualization with beautiful, statistical graphs in Python.</a:t>
            </a:r>
          </a:p>
          <a:p>
            <a:pPr marL="936900" lvl="2" indent="-342900">
              <a:buFont typeface="Arial" panose="020B0604020202020204" pitchFamily="34" charset="0"/>
              <a:buChar char="•"/>
            </a:pPr>
            <a:endParaRPr lang="en-IN" sz="24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132340"/>
            <a:ext cx="11029615" cy="5555974"/>
          </a:xfrm>
        </p:spPr>
        <p:txBody>
          <a:bodyPr>
            <a:normAutofit/>
          </a:bodyPr>
          <a:lstStyle/>
          <a:p>
            <a:pPr marL="514350" indent="-514350">
              <a:buFont typeface="+mj-lt"/>
              <a:buAutoNum type="arabicPeriod"/>
            </a:pPr>
            <a:r>
              <a:rPr lang="en-US" sz="2000" b="1" dirty="0">
                <a:solidFill>
                  <a:srgbClr val="0F0F0F"/>
                </a:solidFill>
              </a:rPr>
              <a:t>Understand the Problem - </a:t>
            </a:r>
            <a:r>
              <a:rPr lang="en-US" sz="2000" dirty="0">
                <a:solidFill>
                  <a:srgbClr val="0F0F0F"/>
                </a:solidFill>
              </a:rPr>
              <a:t>Predict the "Burn Rate" of employees based on factors like designation, resource allocation, and mental fatigue.</a:t>
            </a:r>
          </a:p>
          <a:p>
            <a:pPr marL="514350" indent="-514350">
              <a:buFont typeface="+mj-lt"/>
              <a:buAutoNum type="arabicPeriod"/>
            </a:pPr>
            <a:r>
              <a:rPr lang="en-US" sz="2000" b="1" dirty="0">
                <a:solidFill>
                  <a:srgbClr val="0F0F0F"/>
                </a:solidFill>
              </a:rPr>
              <a:t>Import Libraries - </a:t>
            </a:r>
            <a:r>
              <a:rPr lang="en-US" sz="2000" dirty="0">
                <a:solidFill>
                  <a:srgbClr val="0F0F0F"/>
                </a:solidFill>
              </a:rPr>
              <a:t>Import necessary libraries: pandas, </a:t>
            </a:r>
            <a:r>
              <a:rPr lang="en-US" sz="2000" dirty="0" err="1">
                <a:solidFill>
                  <a:srgbClr val="0F0F0F"/>
                </a:solidFill>
              </a:rPr>
              <a:t>numpy</a:t>
            </a:r>
            <a:r>
              <a:rPr lang="en-US" sz="2000" dirty="0">
                <a:solidFill>
                  <a:srgbClr val="0F0F0F"/>
                </a:solidFill>
              </a:rPr>
              <a:t>, matplotlib, seaborn, </a:t>
            </a:r>
            <a:r>
              <a:rPr lang="en-US" sz="2000" dirty="0" err="1">
                <a:solidFill>
                  <a:srgbClr val="0F0F0F"/>
                </a:solidFill>
              </a:rPr>
              <a:t>sklearn</a:t>
            </a:r>
            <a:r>
              <a:rPr lang="en-US" sz="2000" dirty="0">
                <a:solidFill>
                  <a:srgbClr val="0F0F0F"/>
                </a:solidFill>
              </a:rPr>
              <a:t>.</a:t>
            </a:r>
          </a:p>
          <a:p>
            <a:pPr marL="514350" indent="-514350">
              <a:buFont typeface="+mj-lt"/>
              <a:buAutoNum type="arabicPeriod"/>
            </a:pPr>
            <a:r>
              <a:rPr lang="en-US" sz="2000" b="1" dirty="0">
                <a:solidFill>
                  <a:srgbClr val="0F0F0F"/>
                </a:solidFill>
              </a:rPr>
              <a:t>Load Dataset - </a:t>
            </a:r>
            <a:r>
              <a:rPr lang="en-US" sz="2000" dirty="0">
                <a:solidFill>
                  <a:srgbClr val="0F0F0F"/>
                </a:solidFill>
              </a:rPr>
              <a:t>Load the dataset into a pandas </a:t>
            </a:r>
            <a:r>
              <a:rPr lang="en-US" sz="2000" dirty="0" err="1">
                <a:solidFill>
                  <a:srgbClr val="0F0F0F"/>
                </a:solidFill>
              </a:rPr>
              <a:t>DataFrame</a:t>
            </a:r>
            <a:r>
              <a:rPr lang="en-US" sz="2000" dirty="0">
                <a:solidFill>
                  <a:srgbClr val="0F0F0F"/>
                </a:solidFill>
              </a:rPr>
              <a:t>.</a:t>
            </a:r>
          </a:p>
          <a:p>
            <a:pPr marL="514350" indent="-514350">
              <a:buFont typeface="+mj-lt"/>
              <a:buAutoNum type="arabicPeriod"/>
            </a:pPr>
            <a:r>
              <a:rPr lang="en-US" sz="2000" b="1" dirty="0">
                <a:solidFill>
                  <a:srgbClr val="0F0F0F"/>
                </a:solidFill>
              </a:rPr>
              <a:t>Data Preprocessing - </a:t>
            </a:r>
            <a:r>
              <a:rPr lang="en-US" sz="2000" dirty="0">
                <a:solidFill>
                  <a:srgbClr val="0F0F0F"/>
                </a:solidFill>
              </a:rPr>
              <a:t>Handle missing values (e.g., using </a:t>
            </a:r>
            <a:r>
              <a:rPr lang="en-US" sz="2000" dirty="0" err="1">
                <a:solidFill>
                  <a:srgbClr val="0F0F0F"/>
                </a:solidFill>
              </a:rPr>
              <a:t>fillna</a:t>
            </a:r>
            <a:r>
              <a:rPr lang="en-US" sz="2000" dirty="0">
                <a:solidFill>
                  <a:srgbClr val="0F0F0F"/>
                </a:solidFill>
              </a:rPr>
              <a:t> () or </a:t>
            </a:r>
            <a:r>
              <a:rPr lang="en-US" sz="2000" dirty="0" err="1">
                <a:solidFill>
                  <a:srgbClr val="0F0F0F"/>
                </a:solidFill>
              </a:rPr>
              <a:t>dropna</a:t>
            </a:r>
            <a:r>
              <a:rPr lang="en-US" sz="2000" dirty="0">
                <a:solidFill>
                  <a:srgbClr val="0F0F0F"/>
                </a:solidFill>
              </a:rPr>
              <a:t> ()).Encode categorical variables using Label Encoder or </a:t>
            </a:r>
            <a:r>
              <a:rPr lang="en-US" sz="2000" dirty="0" err="1">
                <a:solidFill>
                  <a:srgbClr val="0F0F0F"/>
                </a:solidFill>
              </a:rPr>
              <a:t>get_dummies</a:t>
            </a:r>
            <a:r>
              <a:rPr lang="en-US" sz="2000" dirty="0">
                <a:solidFill>
                  <a:srgbClr val="0F0F0F"/>
                </a:solidFill>
              </a:rPr>
              <a:t> ().Normalize numerical features with Standard Scaler().</a:t>
            </a:r>
          </a:p>
          <a:p>
            <a:pPr marL="514350" indent="-514350">
              <a:buFont typeface="+mj-lt"/>
              <a:buAutoNum type="arabicPeriod"/>
            </a:pPr>
            <a:r>
              <a:rPr lang="en-US" sz="2000" b="1" dirty="0">
                <a:solidFill>
                  <a:srgbClr val="0F0F0F"/>
                </a:solidFill>
              </a:rPr>
              <a:t>Exploratory Data Analysis (EDA) - </a:t>
            </a:r>
            <a:r>
              <a:rPr lang="en-US" sz="2000" dirty="0">
                <a:solidFill>
                  <a:srgbClr val="0F0F0F"/>
                </a:solidFill>
              </a:rPr>
              <a:t>Visualize feature relationships with scatter plots and heatmaps. Check distributions and outliers with histograms.</a:t>
            </a:r>
          </a:p>
          <a:p>
            <a:pPr marL="514350" indent="-514350">
              <a:buFont typeface="+mj-lt"/>
              <a:buAutoNum type="arabicPeriod"/>
            </a:pPr>
            <a:r>
              <a:rPr lang="en-US" sz="2000" b="1" dirty="0">
                <a:solidFill>
                  <a:srgbClr val="0F0F0F"/>
                </a:solidFill>
              </a:rPr>
              <a:t>Feature Selection - </a:t>
            </a:r>
            <a:r>
              <a:rPr lang="en-US" sz="2000" dirty="0">
                <a:solidFill>
                  <a:srgbClr val="0F0F0F"/>
                </a:solidFill>
              </a:rPr>
              <a:t>Select relevant features based on correlation or domain knowledge.</a:t>
            </a:r>
          </a:p>
          <a:p>
            <a:pPr marL="514350" indent="-514350">
              <a:buFont typeface="+mj-lt"/>
              <a:buAutoNum type="arabicPeriod"/>
            </a:pPr>
            <a:r>
              <a:rPr lang="en-US" sz="2000" b="1" dirty="0">
                <a:solidFill>
                  <a:srgbClr val="0F0F0F"/>
                </a:solidFill>
              </a:rPr>
              <a:t>Split Dataset - </a:t>
            </a:r>
            <a:r>
              <a:rPr lang="en-US" sz="2000" dirty="0">
                <a:solidFill>
                  <a:srgbClr val="0F0F0F"/>
                </a:solidFill>
              </a:rPr>
              <a:t>Split data into training and testing sets (e.g., 80% train, 20% test) using </a:t>
            </a:r>
            <a:r>
              <a:rPr lang="en-US" sz="2000" dirty="0" err="1">
                <a:solidFill>
                  <a:srgbClr val="0F0F0F"/>
                </a:solidFill>
              </a:rPr>
              <a:t>train_test_split</a:t>
            </a:r>
            <a:r>
              <a:rPr lang="en-US" sz="2000" dirty="0">
                <a:solidFill>
                  <a:srgbClr val="0F0F0F"/>
                </a:solidFill>
              </a:rPr>
              <a:t> ().</a:t>
            </a:r>
          </a:p>
          <a:p>
            <a:pPr marL="514350" indent="-514350">
              <a:buFont typeface="+mj-lt"/>
              <a:buAutoNum type="arabicPeriod"/>
            </a:pPr>
            <a:r>
              <a:rPr lang="en-US" sz="2000" b="1" dirty="0">
                <a:solidFill>
                  <a:srgbClr val="0F0F0F"/>
                </a:solidFill>
              </a:rPr>
              <a:t>Model Training - </a:t>
            </a:r>
            <a:r>
              <a:rPr lang="en-US" sz="2000" dirty="0">
                <a:solidFill>
                  <a:srgbClr val="0F0F0F"/>
                </a:solidFill>
              </a:rPr>
              <a:t>Train a model (e.g., Linear Regression, Random Forest).</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074" name="Picture 2">
            <a:extLst>
              <a:ext uri="{FF2B5EF4-FFF2-40B4-BE49-F238E27FC236}">
                <a16:creationId xmlns:a16="http://schemas.microsoft.com/office/drawing/2014/main" id="{E1341EB9-E671-5E20-C921-1F55DD1629B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81980" y="986157"/>
            <a:ext cx="6828039" cy="5678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68EE4A-D239-26DA-4328-D17AC7C54B5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EA825C5-D138-EE81-8355-EAF5E3D5CC87}"/>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098" name="Picture 2">
            <a:extLst>
              <a:ext uri="{FF2B5EF4-FFF2-40B4-BE49-F238E27FC236}">
                <a16:creationId xmlns:a16="http://schemas.microsoft.com/office/drawing/2014/main" id="{006D6FDA-48DF-9B44-7C18-4275F368FF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5938" y="1860577"/>
            <a:ext cx="4294798" cy="322850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ACB0CD9-1C7F-FFF5-5841-5895DBEFE5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5991" y="1635354"/>
            <a:ext cx="6475124" cy="3341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967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20032-841C-24A9-49AF-A08E2DEBE2F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8E9622E-4127-5A5A-7CB6-06868F6C5AE8}"/>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5122" name="Picture 2">
            <a:extLst>
              <a:ext uri="{FF2B5EF4-FFF2-40B4-BE49-F238E27FC236}">
                <a16:creationId xmlns:a16="http://schemas.microsoft.com/office/drawing/2014/main" id="{0F7834BF-B3FA-22AD-1500-9CCA412C2A8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58784" y="967304"/>
            <a:ext cx="6856557" cy="5613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80270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264</TotalTime>
  <Words>727</Words>
  <Application>Microsoft Office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-apple-system</vt:lpstr>
      <vt:lpstr>Arial</vt:lpstr>
      <vt:lpstr>Calibri</vt:lpstr>
      <vt:lpstr>Calibri Light</vt:lpstr>
      <vt:lpstr>Franklin Gothic Book</vt:lpstr>
      <vt:lpstr>Franklin Gothic Demi</vt:lpstr>
      <vt:lpstr>Wingdings 2</vt:lpstr>
      <vt:lpstr>DividendVTI</vt:lpstr>
      <vt:lpstr>EMPLOYEES BURNOUT ANALYSIS AND PREDICTION</vt:lpstr>
      <vt:lpstr>PROJECT  OVERVIEW </vt:lpstr>
      <vt:lpstr>OUTLINE</vt:lpstr>
      <vt:lpstr>Problem Statement</vt:lpstr>
      <vt:lpstr>System  Approach</vt:lpstr>
      <vt:lpstr>Algorithm &amp; Deployment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Suman Kumar Gochhayat</cp:lastModifiedBy>
  <cp:revision>26</cp:revision>
  <dcterms:created xsi:type="dcterms:W3CDTF">2021-05-26T16:50:10Z</dcterms:created>
  <dcterms:modified xsi:type="dcterms:W3CDTF">2024-12-25T12:59:17Z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