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6C338-F0AD-44ED-E997-891E51F0F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90C5E-3C9C-7DCE-F133-C77D06356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7A254-1539-53ED-84F4-C84AC9ACF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9563-E446-45E7-8CA0-371E4EEBF8BA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50D45-6754-BC88-AF1C-5AFA1005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4BB46-77F5-731C-0C0C-85DC0126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478C-0861-4943-867C-428291BC67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388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9E71-7290-00B7-00B3-CD617173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902E3-E11B-5C4D-75E8-30B932786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B9DAB-E0C0-7F31-5116-D06C62878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9563-E446-45E7-8CA0-371E4EEBF8BA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55356-D7FA-78F4-CF11-72EFFFAD0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80CD4-9ACC-A165-7A51-B93F0EB5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478C-0861-4943-867C-428291BC67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869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81BAA-89CB-441E-1A27-78B6C49C3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A61AF-F5B2-456A-2D33-1C835593C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89621-DE03-8AE8-B945-AAF65BA7C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9563-E446-45E7-8CA0-371E4EEBF8BA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4BD46-2A0F-FFC3-3295-E72077F67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3995F-A8A9-0EA4-315B-0573EBA0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478C-0861-4943-867C-428291BC67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012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0B2B-9ADE-4DF7-46B6-1B16556F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87925-71E5-0A95-5B5F-03A0CEBA1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9AE07-F6B3-1A97-F9ED-C9765B357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9563-E446-45E7-8CA0-371E4EEBF8BA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24968-F93B-1639-F2D5-8A426FC7D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48E56-91B7-DAB3-A8CE-C729203A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478C-0861-4943-867C-428291BC67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220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7FF4C-670C-5C00-F499-47134C9B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E7FEF-F138-59A0-09E2-C407F51BD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A60FD-99EA-619A-C47F-01E74EB96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9563-E446-45E7-8CA0-371E4EEBF8BA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303F2-2FB0-2F26-BE8F-A1463EAC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DB562-36F5-1C6A-D86D-B7F62F09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478C-0861-4943-867C-428291BC67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865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95302-0BC3-74B4-273F-640289C80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AA6A5-1536-F267-F380-04A7F48A3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D2450-9A6E-F8EA-5E6D-FE7ABF9F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F6898-F1A6-0343-A719-CE4CF034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9563-E446-45E7-8CA0-371E4EEBF8BA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0E16F-DBF8-43C5-E4CE-D565893C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C881D-4E91-E00C-F4D3-309BCC324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478C-0861-4943-867C-428291BC67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030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97D0C-968F-AD9F-E1FD-09C10DEFC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B58CE-0079-BE90-8489-98099EF4D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768E4-A372-5C62-C10A-FC6903B7F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6494E-7493-A1C3-4DE6-D20443E4E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AFD09-B835-2801-C0CF-227A5F083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35F1EB-BC06-7131-87BF-84CE5266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9563-E446-45E7-8CA0-371E4EEBF8BA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E827A9-E310-FB1F-12C6-47F5F5AC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AD14D7-62EB-3BBB-FD2F-861776C6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478C-0861-4943-867C-428291BC67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578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D6E3-71A4-9624-2C3C-31FF5938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6A0B0-0A24-8E15-3F6D-7FBCCAF0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9563-E446-45E7-8CA0-371E4EEBF8BA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2BD83-85D5-96C6-3443-8513B0E9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C6844-058C-F81E-445F-95D0CE85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478C-0861-4943-867C-428291BC67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612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3995E7-F026-CE88-E2CC-12968F8D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9563-E446-45E7-8CA0-371E4EEBF8BA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097766-0BB4-A532-6F00-0E0344C0D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056F0-6076-B4BF-BAEC-2EBDA77F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478C-0861-4943-867C-428291BC67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321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16B2D-8337-065A-C78A-22D37357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ACB7B-B23B-232D-78C4-9CC7DA488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76BFF-A96A-6FC4-D1F5-C495228D8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11055-69C9-8F18-1B9B-C3C71309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9563-E446-45E7-8CA0-371E4EEBF8BA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2E2D0-A34B-3765-825F-2FE244793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AD776-C1DD-AED5-88B9-3D2E254E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478C-0861-4943-867C-428291BC67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617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641D6-E4C9-711C-706C-B43B8AF93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6C8EC-765F-F76E-E859-06677DF41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46F1-426E-C6FC-0009-BFDBCA061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10E2A-6972-B3E9-E95E-81E9B53C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9563-E446-45E7-8CA0-371E4EEBF8BA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2DFE4-546D-D7D3-85E2-5A5B0AD60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72BCA-6AE9-08BF-8098-D94B6405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478C-0861-4943-867C-428291BC67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34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978D53-9714-1292-3622-E0B8A46E6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30F14-1540-2E33-DD87-8ADC5628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AF27-E254-2538-25DC-545D214E8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79563-E446-45E7-8CA0-371E4EEBF8BA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38A65-6E5D-6672-141B-B1B558E24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6D034-52D6-E840-E81C-920050E4F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6478C-0861-4943-867C-428291BC67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13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html.am/html-codes/color/color-scheme.cfm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DD9112-3F1C-17B2-A97E-C33D6640975F}"/>
              </a:ext>
            </a:extLst>
          </p:cNvPr>
          <p:cNvSpPr txBox="1"/>
          <p:nvPr/>
        </p:nvSpPr>
        <p:spPr>
          <a:xfrm>
            <a:off x="1540433" y="441729"/>
            <a:ext cx="5134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</a:t>
            </a:r>
            <a:r>
              <a:rPr lang="en-US" sz="2400" b="1" dirty="0">
                <a:solidFill>
                  <a:srgbClr val="92D050"/>
                </a:solidFill>
              </a:rPr>
              <a:t>O</a:t>
            </a:r>
            <a:r>
              <a:rPr lang="en-US" sz="2400" b="1" dirty="0">
                <a:solidFill>
                  <a:srgbClr val="0070C0"/>
                </a:solidFill>
              </a:rPr>
              <a:t>L</a:t>
            </a:r>
            <a:r>
              <a:rPr lang="en-US" sz="2400" b="1" dirty="0">
                <a:solidFill>
                  <a:srgbClr val="FFC000"/>
                </a:solidFill>
              </a:rPr>
              <a:t>O</a:t>
            </a:r>
            <a:r>
              <a:rPr lang="en-US" sz="2400" b="1" dirty="0">
                <a:solidFill>
                  <a:srgbClr val="7030A0"/>
                </a:solidFill>
              </a:rPr>
              <a:t>U</a:t>
            </a:r>
            <a:r>
              <a:rPr lang="en-US" sz="2400" b="1" dirty="0">
                <a:solidFill>
                  <a:srgbClr val="C00000"/>
                </a:solidFill>
              </a:rPr>
              <a:t>R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400" b="1" dirty="0"/>
              <a:t>YOUR LIFE WITH NEOPIXELS</a:t>
            </a:r>
            <a:r>
              <a:rPr lang="en-US" sz="2400" b="1" dirty="0">
                <a:solidFill>
                  <a:srgbClr val="7030A0"/>
                </a:solidFill>
                <a:sym typeface="Wingdings" panose="05000000000000000000" pitchFamily="2" charset="2"/>
              </a:rPr>
              <a:t></a:t>
            </a:r>
            <a:endParaRPr lang="en-SG" sz="2400" b="1" dirty="0">
              <a:solidFill>
                <a:srgbClr val="7030A0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EB1351-4384-2D29-4A05-23A86D1B5C1A}"/>
              </a:ext>
            </a:extLst>
          </p:cNvPr>
          <p:cNvGrpSpPr/>
          <p:nvPr/>
        </p:nvGrpSpPr>
        <p:grpSpPr>
          <a:xfrm>
            <a:off x="1652631" y="1346272"/>
            <a:ext cx="6467912" cy="1321427"/>
            <a:chOff x="1610686" y="1586218"/>
            <a:chExt cx="7551106" cy="174001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86D8740-D38A-3844-2FA8-1F8226813DAF}"/>
                </a:ext>
              </a:extLst>
            </p:cNvPr>
            <p:cNvGrpSpPr/>
            <p:nvPr/>
          </p:nvGrpSpPr>
          <p:grpSpPr>
            <a:xfrm>
              <a:off x="2046617" y="1586218"/>
              <a:ext cx="7115175" cy="1740017"/>
              <a:chOff x="2046617" y="1586218"/>
              <a:chExt cx="7115175" cy="1740017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DF03BCE3-1CFC-5865-57F5-E90826AD65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6200000">
                <a:off x="5810442" y="-1194016"/>
                <a:ext cx="419100" cy="5979568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4D3E5FBC-3BF2-720D-8464-97676D41A3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0800000">
                <a:off x="2046617" y="1954635"/>
                <a:ext cx="7115175" cy="1371600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3760EE7-B712-EE2F-DEB5-53C0DA29905A}"/>
                </a:ext>
              </a:extLst>
            </p:cNvPr>
            <p:cNvSpPr txBox="1"/>
            <p:nvPr/>
          </p:nvSpPr>
          <p:spPr>
            <a:xfrm>
              <a:off x="1610687" y="2005318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GND</a:t>
              </a:r>
              <a:endParaRPr lang="en-SG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3E8FAD-CB6C-1459-941A-2BA653652B7D}"/>
                </a:ext>
              </a:extLst>
            </p:cNvPr>
            <p:cNvSpPr txBox="1"/>
            <p:nvPr/>
          </p:nvSpPr>
          <p:spPr>
            <a:xfrm>
              <a:off x="1610686" y="2860780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GND</a:t>
              </a:r>
              <a:endParaRPr lang="en-SG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2B89920-5751-009E-C240-AEF057000FAB}"/>
                </a:ext>
              </a:extLst>
            </p:cNvPr>
            <p:cNvSpPr txBox="1"/>
            <p:nvPr/>
          </p:nvSpPr>
          <p:spPr>
            <a:xfrm>
              <a:off x="1610686" y="2296445"/>
              <a:ext cx="560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VCC</a:t>
              </a:r>
              <a:endParaRPr lang="en-SG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9C5268-DB94-C783-124B-EF31A834120E}"/>
                </a:ext>
              </a:extLst>
            </p:cNvPr>
            <p:cNvSpPr txBox="1"/>
            <p:nvPr/>
          </p:nvSpPr>
          <p:spPr>
            <a:xfrm>
              <a:off x="1814813" y="2587572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DI</a:t>
              </a:r>
              <a:endParaRPr lang="en-SG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74F163A-4A33-006F-39EA-C5687196BF45}"/>
              </a:ext>
            </a:extLst>
          </p:cNvPr>
          <p:cNvGrpSpPr/>
          <p:nvPr/>
        </p:nvGrpSpPr>
        <p:grpSpPr>
          <a:xfrm>
            <a:off x="932193" y="2968580"/>
            <a:ext cx="8758106" cy="3565975"/>
            <a:chOff x="932193" y="3108545"/>
            <a:chExt cx="8758106" cy="356597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616ED03-550A-7306-8B16-45FFB86D6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193" y="3300775"/>
              <a:ext cx="8758106" cy="337374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C893594-8D2F-919C-3F92-6A3B835C0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6119885" y="3431408"/>
              <a:ext cx="1325233" cy="67950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3F54A66-18B8-8CA3-639E-18D90EB22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6524003" y="3847480"/>
              <a:ext cx="301569" cy="492261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8F5616A0-5B10-C6FE-C480-1ECD84EE75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2565865" y="2958373"/>
            <a:ext cx="207228" cy="261381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FB69158-CB8A-5D5D-FFF0-C06AEA6B2B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2565482" y="4666920"/>
            <a:ext cx="207998" cy="261381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9453896-6C84-9B98-C34A-FB176EABD66D}"/>
              </a:ext>
            </a:extLst>
          </p:cNvPr>
          <p:cNvSpPr txBox="1"/>
          <p:nvPr/>
        </p:nvSpPr>
        <p:spPr>
          <a:xfrm>
            <a:off x="6149009" y="4894741"/>
            <a:ext cx="1252266" cy="2616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DI PIN TO GPIO 16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8E6856-8D7B-7D56-FC5D-041CC1244856}"/>
              </a:ext>
            </a:extLst>
          </p:cNvPr>
          <p:cNvSpPr txBox="1"/>
          <p:nvPr/>
        </p:nvSpPr>
        <p:spPr>
          <a:xfrm>
            <a:off x="1540433" y="910959"/>
            <a:ext cx="335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Introducing the WS2812 LED Strip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68F0D2-3F48-489E-CF15-D992115EE6DC}"/>
              </a:ext>
            </a:extLst>
          </p:cNvPr>
          <p:cNvSpPr txBox="1"/>
          <p:nvPr/>
        </p:nvSpPr>
        <p:spPr>
          <a:xfrm>
            <a:off x="8599581" y="869979"/>
            <a:ext cx="3132781" cy="203132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Each of the LED in the strip</a:t>
            </a:r>
          </a:p>
          <a:p>
            <a:r>
              <a:rPr lang="en-US" dirty="0"/>
              <a:t>is addressable using the indices</a:t>
            </a:r>
          </a:p>
          <a:p>
            <a:r>
              <a:rPr lang="en-US" dirty="0"/>
              <a:t>as shown in this diagram</a:t>
            </a:r>
          </a:p>
          <a:p>
            <a:r>
              <a:rPr lang="en-US" dirty="0"/>
              <a:t>The first LED is 0</a:t>
            </a:r>
          </a:p>
          <a:p>
            <a:r>
              <a:rPr lang="en-US" dirty="0"/>
              <a:t>Second is 1</a:t>
            </a:r>
          </a:p>
          <a:p>
            <a:r>
              <a:rPr lang="en-US" dirty="0"/>
              <a:t>…..</a:t>
            </a:r>
          </a:p>
          <a:p>
            <a:r>
              <a:rPr lang="en-US" dirty="0"/>
              <a:t>Last on is 7</a:t>
            </a:r>
            <a:endParaRPr lang="en-SG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5B09A2-F052-51CA-7C47-4A6CC585A111}"/>
              </a:ext>
            </a:extLst>
          </p:cNvPr>
          <p:cNvSpPr txBox="1"/>
          <p:nvPr/>
        </p:nvSpPr>
        <p:spPr>
          <a:xfrm>
            <a:off x="1219872" y="3293053"/>
            <a:ext cx="420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Wiring Diagram – Please wire up as follows</a:t>
            </a:r>
            <a:endParaRPr lang="en-SG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C092C4-FAAC-2D1F-3C58-604441786CCC}"/>
              </a:ext>
            </a:extLst>
          </p:cNvPr>
          <p:cNvSpPr txBox="1"/>
          <p:nvPr/>
        </p:nvSpPr>
        <p:spPr>
          <a:xfrm>
            <a:off x="7325585" y="3953645"/>
            <a:ext cx="21407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This pin not required</a:t>
            </a:r>
            <a:endParaRPr lang="en-SG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AC45140-77FB-B64A-0E54-A0EA0B6482FE}"/>
              </a:ext>
            </a:extLst>
          </p:cNvPr>
          <p:cNvCxnSpPr>
            <a:cxnSpLocks/>
          </p:cNvCxnSpPr>
          <p:nvPr/>
        </p:nvCxnSpPr>
        <p:spPr>
          <a:xfrm flipH="1">
            <a:off x="7018791" y="4161665"/>
            <a:ext cx="40830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17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B475E1-223A-7A9F-CBB3-53341B211E10}"/>
              </a:ext>
            </a:extLst>
          </p:cNvPr>
          <p:cNvSpPr txBox="1"/>
          <p:nvPr/>
        </p:nvSpPr>
        <p:spPr>
          <a:xfrm>
            <a:off x="1054359" y="531845"/>
            <a:ext cx="5253135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The WS2812 uses the </a:t>
            </a:r>
            <a:r>
              <a:rPr lang="en-US" sz="1400" dirty="0" err="1"/>
              <a:t>neopixel</a:t>
            </a:r>
            <a:r>
              <a:rPr lang="en-US" sz="1400" dirty="0"/>
              <a:t> library.</a:t>
            </a:r>
          </a:p>
          <a:p>
            <a:r>
              <a:rPr lang="en-US" sz="1400" dirty="0"/>
              <a:t>This library is included in the firmware, so there’s no need </a:t>
            </a:r>
          </a:p>
          <a:p>
            <a:r>
              <a:rPr lang="en-US" sz="1400" dirty="0"/>
              <a:t>to download any packages for its use.</a:t>
            </a:r>
          </a:p>
          <a:p>
            <a:r>
              <a:rPr lang="en-US" sz="1400" dirty="0"/>
              <a:t>Wire it up and let’s test it in </a:t>
            </a:r>
            <a:r>
              <a:rPr lang="en-US" sz="1400" dirty="0" err="1"/>
              <a:t>Thonny’s</a:t>
            </a:r>
            <a:r>
              <a:rPr lang="en-US" sz="1400" dirty="0"/>
              <a:t> SHELL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B92430-BF1D-A752-AE00-5485708DF0FF}"/>
              </a:ext>
            </a:extLst>
          </p:cNvPr>
          <p:cNvSpPr txBox="1"/>
          <p:nvPr/>
        </p:nvSpPr>
        <p:spPr>
          <a:xfrm>
            <a:off x="1210227" y="1971938"/>
            <a:ext cx="3758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&gt;&gt;&gt; </a:t>
            </a:r>
            <a:r>
              <a:rPr lang="en-US" dirty="0"/>
              <a:t>from machine import Pin </a:t>
            </a:r>
          </a:p>
          <a:p>
            <a:r>
              <a:rPr lang="en-US" dirty="0">
                <a:solidFill>
                  <a:srgbClr val="FF0000"/>
                </a:solidFill>
              </a:rPr>
              <a:t>&gt;&gt;&gt; </a:t>
            </a:r>
            <a:r>
              <a:rPr lang="en-US" dirty="0"/>
              <a:t>import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neopixel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&gt;&gt;&gt; </a:t>
            </a:r>
            <a:r>
              <a:rPr lang="en-US" dirty="0"/>
              <a:t>np = </a:t>
            </a:r>
            <a:r>
              <a:rPr lang="en-US" dirty="0" err="1"/>
              <a:t>neopixel.NeoPixel</a:t>
            </a:r>
            <a:r>
              <a:rPr lang="en-US" dirty="0"/>
              <a:t>(Pin(16), 8)</a:t>
            </a:r>
            <a:endParaRPr lang="en-S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3A0C46-70D3-45B7-294D-91B6A5B058CC}"/>
              </a:ext>
            </a:extLst>
          </p:cNvPr>
          <p:cNvGrpSpPr/>
          <p:nvPr/>
        </p:nvGrpSpPr>
        <p:grpSpPr>
          <a:xfrm>
            <a:off x="6739812" y="1159930"/>
            <a:ext cx="5274010" cy="2329696"/>
            <a:chOff x="6802014" y="1866123"/>
            <a:chExt cx="5274010" cy="232969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5CD8E0B-BCCC-EA2C-5188-CF5D13661C99}"/>
                </a:ext>
              </a:extLst>
            </p:cNvPr>
            <p:cNvSpPr txBox="1"/>
            <p:nvPr/>
          </p:nvSpPr>
          <p:spPr>
            <a:xfrm>
              <a:off x="6802016" y="2242457"/>
              <a:ext cx="5274008" cy="800219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np</a:t>
              </a:r>
              <a:r>
                <a:rPr lang="en-US" dirty="0"/>
                <a:t> </a:t>
              </a:r>
              <a:r>
                <a:rPr lang="en-US" sz="1400" dirty="0"/>
                <a:t>is the variable name we assign to this strip.</a:t>
              </a:r>
            </a:p>
            <a:p>
              <a:r>
                <a:rPr lang="en-US" sz="1400" dirty="0"/>
                <a:t>It can be any variable name</a:t>
              </a:r>
              <a:endParaRPr lang="en-SG" sz="1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BA8059-1DFF-E67F-3B03-0A2615625AE2}"/>
                </a:ext>
              </a:extLst>
            </p:cNvPr>
            <p:cNvSpPr txBox="1"/>
            <p:nvPr/>
          </p:nvSpPr>
          <p:spPr>
            <a:xfrm>
              <a:off x="6802014" y="2819391"/>
              <a:ext cx="5274007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16</a:t>
              </a:r>
              <a:r>
                <a:rPr lang="en-US" dirty="0"/>
                <a:t> </a:t>
              </a:r>
              <a:r>
                <a:rPr lang="en-US" sz="1400" dirty="0"/>
                <a:t>is the GPIO Pin number DI pin of the WS2812 is connected to</a:t>
              </a:r>
              <a:endParaRPr lang="en-SG" sz="1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55ED12-F7A4-732E-0197-6985D5B07ED8}"/>
                </a:ext>
              </a:extLst>
            </p:cNvPr>
            <p:cNvSpPr txBox="1"/>
            <p:nvPr/>
          </p:nvSpPr>
          <p:spPr>
            <a:xfrm>
              <a:off x="6802014" y="3395600"/>
              <a:ext cx="5274008" cy="800219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8</a:t>
              </a:r>
              <a:r>
                <a:rPr lang="en-US" dirty="0"/>
                <a:t> </a:t>
              </a:r>
              <a:r>
                <a:rPr lang="en-US" sz="1400" dirty="0"/>
                <a:t>is the number of LEDs on this strip. In our case it is 8. </a:t>
              </a:r>
            </a:p>
            <a:p>
              <a:r>
                <a:rPr lang="en-US" sz="1400" dirty="0"/>
                <a:t>There are strips with more or less LEDs than what we have</a:t>
              </a:r>
              <a:endParaRPr lang="en-SG" sz="14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E3E05BF-C0DB-2011-5C34-5202A166D7D5}"/>
                </a:ext>
              </a:extLst>
            </p:cNvPr>
            <p:cNvSpPr txBox="1"/>
            <p:nvPr/>
          </p:nvSpPr>
          <p:spPr>
            <a:xfrm>
              <a:off x="6802016" y="1866123"/>
              <a:ext cx="5274008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neopixel</a:t>
              </a:r>
              <a:r>
                <a:rPr lang="en-US" dirty="0"/>
                <a:t> </a:t>
              </a:r>
              <a:r>
                <a:rPr lang="en-US" sz="1400" dirty="0"/>
                <a:t>is the library we need to control the WS2812 strip</a:t>
              </a:r>
              <a:endParaRPr lang="en-SG" sz="1400" dirty="0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59E4C0-8E8A-E38C-AA18-FF0645C42580}"/>
              </a:ext>
            </a:extLst>
          </p:cNvPr>
          <p:cNvCxnSpPr>
            <a:cxnSpLocks/>
          </p:cNvCxnSpPr>
          <p:nvPr/>
        </p:nvCxnSpPr>
        <p:spPr>
          <a:xfrm flipH="1">
            <a:off x="3629170" y="1561328"/>
            <a:ext cx="3059511" cy="89726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2730D0-6425-2BC1-93FE-5A68ABC760FC}"/>
              </a:ext>
            </a:extLst>
          </p:cNvPr>
          <p:cNvCxnSpPr>
            <a:cxnSpLocks/>
          </p:cNvCxnSpPr>
          <p:nvPr/>
        </p:nvCxnSpPr>
        <p:spPr>
          <a:xfrm flipH="1">
            <a:off x="4915245" y="2679108"/>
            <a:ext cx="156899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8C8179-3C2F-D0CE-AE67-085A17B48A17}"/>
              </a:ext>
            </a:extLst>
          </p:cNvPr>
          <p:cNvCxnSpPr>
            <a:cxnSpLocks/>
          </p:cNvCxnSpPr>
          <p:nvPr/>
        </p:nvCxnSpPr>
        <p:spPr>
          <a:xfrm>
            <a:off x="6484235" y="1862263"/>
            <a:ext cx="0" cy="13227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C2EA6A-4773-BF59-8454-57F14053AB40}"/>
              </a:ext>
            </a:extLst>
          </p:cNvPr>
          <p:cNvCxnSpPr>
            <a:cxnSpLocks/>
          </p:cNvCxnSpPr>
          <p:nvPr/>
        </p:nvCxnSpPr>
        <p:spPr>
          <a:xfrm flipH="1">
            <a:off x="6484235" y="1862263"/>
            <a:ext cx="2712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9B6C84-7FCC-6765-B32E-2BCFE48D8A71}"/>
              </a:ext>
            </a:extLst>
          </p:cNvPr>
          <p:cNvCxnSpPr>
            <a:cxnSpLocks/>
          </p:cNvCxnSpPr>
          <p:nvPr/>
        </p:nvCxnSpPr>
        <p:spPr>
          <a:xfrm flipH="1">
            <a:off x="6458665" y="3184971"/>
            <a:ext cx="29686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9B19111-E75A-3EF1-FB0A-9A00901C36F1}"/>
              </a:ext>
            </a:extLst>
          </p:cNvPr>
          <p:cNvGrpSpPr/>
          <p:nvPr/>
        </p:nvGrpSpPr>
        <p:grpSpPr>
          <a:xfrm>
            <a:off x="918481" y="2879578"/>
            <a:ext cx="4132215" cy="1006902"/>
            <a:chOff x="1466152" y="4134265"/>
            <a:chExt cx="4132215" cy="100690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3427B9B-96A2-9759-2937-870B3B1A1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3652471" y="2519176"/>
              <a:ext cx="242522" cy="3472699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B74A225-0F86-45E6-8987-17E47786B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1466152" y="4347457"/>
              <a:ext cx="4132215" cy="793710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D2CD037-9EDE-93D8-BD1D-A7F5A7EECCB5}"/>
              </a:ext>
            </a:extLst>
          </p:cNvPr>
          <p:cNvSpPr txBox="1"/>
          <p:nvPr/>
        </p:nvSpPr>
        <p:spPr>
          <a:xfrm>
            <a:off x="925823" y="3943301"/>
            <a:ext cx="4694940" cy="116955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To illuminate the LED on the strip we</a:t>
            </a:r>
          </a:p>
          <a:p>
            <a:r>
              <a:rPr lang="en-US" sz="1400" dirty="0"/>
              <a:t>to provide 2 pieces of data to the strip</a:t>
            </a:r>
          </a:p>
          <a:p>
            <a:r>
              <a:rPr lang="en-US" sz="1400" dirty="0"/>
              <a:t>1 - the index number (0 to 7) of the LED we want to illuminate</a:t>
            </a:r>
          </a:p>
          <a:p>
            <a:r>
              <a:rPr lang="en-US" sz="1400" dirty="0"/>
              <a:t>2 – the </a:t>
            </a:r>
            <a:r>
              <a:rPr lang="en-US" sz="1400" dirty="0" err="1"/>
              <a:t>colour</a:t>
            </a:r>
            <a:r>
              <a:rPr lang="en-US" sz="1400" dirty="0"/>
              <a:t> we want to illuminate it with- it is represented</a:t>
            </a:r>
          </a:p>
          <a:p>
            <a:r>
              <a:rPr lang="en-US" sz="1400" dirty="0"/>
              <a:t>as a tuple.  See the attached samples</a:t>
            </a:r>
            <a:endParaRPr lang="en-SG" sz="1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35C01D4-5FA7-DC53-7F0A-216C39BD41AD}"/>
              </a:ext>
            </a:extLst>
          </p:cNvPr>
          <p:cNvCxnSpPr>
            <a:cxnSpLocks/>
          </p:cNvCxnSpPr>
          <p:nvPr/>
        </p:nvCxnSpPr>
        <p:spPr>
          <a:xfrm>
            <a:off x="4746306" y="4945807"/>
            <a:ext cx="279364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85DB698-90A2-207C-DCBB-1D289A106DFF}"/>
              </a:ext>
            </a:extLst>
          </p:cNvPr>
          <p:cNvSpPr txBox="1"/>
          <p:nvPr/>
        </p:nvSpPr>
        <p:spPr>
          <a:xfrm>
            <a:off x="1212980" y="5191620"/>
            <a:ext cx="25084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&gt;&gt;&gt; </a:t>
            </a:r>
            <a:r>
              <a:rPr lang="pl-PL" dirty="0"/>
              <a:t>np[0] = (</a:t>
            </a:r>
            <a:r>
              <a:rPr lang="en-US" dirty="0"/>
              <a:t>0</a:t>
            </a:r>
            <a:r>
              <a:rPr lang="pl-PL" dirty="0"/>
              <a:t>, </a:t>
            </a:r>
            <a:r>
              <a:rPr lang="en-US" dirty="0"/>
              <a:t>128</a:t>
            </a:r>
            <a:r>
              <a:rPr lang="pl-PL" dirty="0"/>
              <a:t>, 0)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&gt;&gt;&gt; </a:t>
            </a:r>
            <a:r>
              <a:rPr lang="en-US" dirty="0" err="1"/>
              <a:t>np.write</a:t>
            </a:r>
            <a:r>
              <a:rPr lang="en-US" dirty="0"/>
              <a:t>() </a:t>
            </a:r>
            <a:endParaRPr lang="en-SG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D028A2-D4A4-B177-F727-9F65314E4DD6}"/>
              </a:ext>
            </a:extLst>
          </p:cNvPr>
          <p:cNvSpPr txBox="1"/>
          <p:nvPr/>
        </p:nvSpPr>
        <p:spPr>
          <a:xfrm>
            <a:off x="4247417" y="5153119"/>
            <a:ext cx="1848583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These codes will</a:t>
            </a:r>
          </a:p>
          <a:p>
            <a:r>
              <a:rPr lang="en-US" dirty="0"/>
              <a:t>Turn the first LED </a:t>
            </a:r>
          </a:p>
          <a:p>
            <a:r>
              <a:rPr lang="en-US" dirty="0">
                <a:solidFill>
                  <a:srgbClr val="00B050"/>
                </a:solidFill>
              </a:rPr>
              <a:t>GREEN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510CE8D-CF53-03C8-EA71-C6179AB559F8}"/>
              </a:ext>
            </a:extLst>
          </p:cNvPr>
          <p:cNvCxnSpPr>
            <a:cxnSpLocks/>
          </p:cNvCxnSpPr>
          <p:nvPr/>
        </p:nvCxnSpPr>
        <p:spPr>
          <a:xfrm flipH="1">
            <a:off x="3520752" y="5533839"/>
            <a:ext cx="72666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A7431BDF-FD3F-06B1-C4A0-0E2AB9BC0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7044" y="4306646"/>
            <a:ext cx="2724150" cy="215265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35A3A92-30EE-8D50-FBAB-12D499F62E3B}"/>
              </a:ext>
            </a:extLst>
          </p:cNvPr>
          <p:cNvSpPr txBox="1"/>
          <p:nvPr/>
        </p:nvSpPr>
        <p:spPr>
          <a:xfrm>
            <a:off x="6458665" y="4091691"/>
            <a:ext cx="51689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/>
              <a:t>Source : </a:t>
            </a:r>
            <a:r>
              <a:rPr lang="en-SG" sz="1400" dirty="0">
                <a:hlinkClick r:id="rId5"/>
              </a:rPr>
              <a:t>https://www.html.am/html-codes/color/color-scheme.cfm</a:t>
            </a:r>
            <a:endParaRPr lang="en-SG" sz="1400" dirty="0"/>
          </a:p>
          <a:p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99971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B1F65C-CCCB-C903-D7D3-0277777A0BF3}"/>
              </a:ext>
            </a:extLst>
          </p:cNvPr>
          <p:cNvSpPr txBox="1"/>
          <p:nvPr/>
        </p:nvSpPr>
        <p:spPr>
          <a:xfrm>
            <a:off x="2845836" y="1397675"/>
            <a:ext cx="646580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Ex 5</a:t>
            </a:r>
          </a:p>
          <a:p>
            <a:endParaRPr lang="en-US" dirty="0"/>
          </a:p>
          <a:p>
            <a:r>
              <a:rPr lang="en-SG" dirty="0"/>
              <a:t>You know how to turn the first LED on.</a:t>
            </a:r>
          </a:p>
          <a:p>
            <a:r>
              <a:rPr lang="en-SG" dirty="0"/>
              <a:t>No turn the other LEDs ON USING THE SAMPLE COLOUR PROVIDED</a:t>
            </a:r>
          </a:p>
          <a:p>
            <a:r>
              <a:rPr lang="en-SG" dirty="0"/>
              <a:t>Go to the colour scheme website provided and try other colours.</a:t>
            </a:r>
          </a:p>
          <a:p>
            <a:endParaRPr lang="en-SG" dirty="0"/>
          </a:p>
          <a:p>
            <a:r>
              <a:rPr lang="en-SG" dirty="0"/>
              <a:t>1st Challenge.  How to turn the LED off after you illuminate it?</a:t>
            </a:r>
          </a:p>
          <a:p>
            <a:endParaRPr lang="en-SG" dirty="0"/>
          </a:p>
          <a:p>
            <a:r>
              <a:rPr lang="en-SG" dirty="0"/>
              <a:t>2</a:t>
            </a:r>
            <a:r>
              <a:rPr lang="en-SG" baseline="30000" dirty="0"/>
              <a:t>nd</a:t>
            </a:r>
            <a:r>
              <a:rPr lang="en-SG" dirty="0"/>
              <a:t> Challenge.  Refer to attached video.  See if you can replicate it.</a:t>
            </a:r>
          </a:p>
          <a:p>
            <a:r>
              <a:rPr lang="en-SG" dirty="0"/>
              <a:t>Hint:  Requires : for loop   and  sleep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3696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27DAE6-34C4-A257-8A16-7010B5C6B4C9}"/>
              </a:ext>
            </a:extLst>
          </p:cNvPr>
          <p:cNvSpPr txBox="1"/>
          <p:nvPr/>
        </p:nvSpPr>
        <p:spPr>
          <a:xfrm>
            <a:off x="1117833" y="1195242"/>
            <a:ext cx="77325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You can use the program </a:t>
            </a:r>
            <a:r>
              <a:rPr lang="fr-FR" sz="1400" dirty="0" err="1"/>
              <a:t>from</a:t>
            </a:r>
            <a:r>
              <a:rPr lang="fr-FR" sz="1400" dirty="0"/>
              <a:t> Ex5 and </a:t>
            </a:r>
            <a:r>
              <a:rPr lang="fr-FR" sz="1400" dirty="0" err="1"/>
              <a:t>make</a:t>
            </a:r>
            <a:r>
              <a:rPr lang="fr-FR" sz="1400" dirty="0"/>
              <a:t> modifications to </a:t>
            </a:r>
            <a:r>
              <a:rPr lang="fr-FR" sz="1400" dirty="0" err="1"/>
              <a:t>it</a:t>
            </a:r>
            <a:r>
              <a:rPr lang="fr-FR" sz="1400" dirty="0"/>
              <a:t>.</a:t>
            </a:r>
          </a:p>
          <a:p>
            <a:endParaRPr lang="fr-FR" sz="1400" dirty="0"/>
          </a:p>
          <a:p>
            <a:r>
              <a:rPr lang="fr-FR" sz="1400" dirty="0"/>
              <a:t>You can put the </a:t>
            </a:r>
            <a:r>
              <a:rPr lang="fr-FR" sz="1400" dirty="0" err="1"/>
              <a:t>colours</a:t>
            </a:r>
            <a:r>
              <a:rPr lang="fr-FR" sz="1400" dirty="0"/>
              <a:t> for </a:t>
            </a:r>
            <a:r>
              <a:rPr lang="fr-FR" sz="1400" dirty="0" err="1"/>
              <a:t>each</a:t>
            </a:r>
            <a:r>
              <a:rPr lang="fr-FR" sz="1400" dirty="0"/>
              <a:t> of the LED in a python List like </a:t>
            </a:r>
            <a:r>
              <a:rPr lang="fr-FR" sz="1400" dirty="0" err="1"/>
              <a:t>this</a:t>
            </a:r>
            <a:endParaRPr lang="fr-FR" sz="1400" dirty="0"/>
          </a:p>
          <a:p>
            <a:endParaRPr lang="fr-FR" sz="1400" dirty="0"/>
          </a:p>
          <a:p>
            <a:r>
              <a:rPr lang="fr-FR" sz="1400" dirty="0" err="1"/>
              <a:t>colour</a:t>
            </a:r>
            <a:r>
              <a:rPr lang="fr-FR" sz="1400" dirty="0"/>
              <a:t>=[(255,0,0),(255,165,0),(255,255,0),(0,128,0),(0,0,255),(75,0,130),(238,130,238),(255,125,125)]</a:t>
            </a:r>
          </a:p>
          <a:p>
            <a:endParaRPr lang="fr-FR" sz="1400" dirty="0"/>
          </a:p>
          <a:p>
            <a:r>
              <a:rPr lang="fr-FR" sz="1400" dirty="0"/>
              <a:t>This </a:t>
            </a:r>
            <a:r>
              <a:rPr lang="fr-FR" sz="1400" dirty="0" err="1"/>
              <a:t>way</a:t>
            </a:r>
            <a:r>
              <a:rPr lang="fr-FR" sz="1400" dirty="0"/>
              <a:t> </a:t>
            </a:r>
            <a:r>
              <a:rPr lang="fr-FR" sz="1400" dirty="0" err="1"/>
              <a:t>you</a:t>
            </a:r>
            <a:r>
              <a:rPr lang="fr-FR" sz="1400" dirty="0"/>
              <a:t> can call the respective </a:t>
            </a:r>
            <a:r>
              <a:rPr lang="fr-FR" sz="1400" dirty="0" err="1"/>
              <a:t>colour</a:t>
            </a:r>
            <a:r>
              <a:rPr lang="fr-FR" sz="1400" dirty="0"/>
              <a:t> by </a:t>
            </a:r>
            <a:r>
              <a:rPr lang="fr-FR" sz="1400" dirty="0" err="1"/>
              <a:t>just</a:t>
            </a:r>
            <a:r>
              <a:rPr lang="fr-FR" sz="1400" dirty="0"/>
              <a:t> </a:t>
            </a:r>
            <a:r>
              <a:rPr lang="fr-FR" sz="1400" dirty="0" err="1"/>
              <a:t>using</a:t>
            </a:r>
            <a:r>
              <a:rPr lang="fr-FR" sz="1400" dirty="0"/>
              <a:t> the index of the </a:t>
            </a:r>
            <a:r>
              <a:rPr lang="fr-FR" sz="1400" dirty="0" err="1"/>
              <a:t>list</a:t>
            </a:r>
            <a:r>
              <a:rPr lang="fr-FR" sz="1400" dirty="0"/>
              <a:t> – </a:t>
            </a:r>
            <a:r>
              <a:rPr lang="fr-FR" sz="1400" dirty="0" err="1"/>
              <a:t>colour</a:t>
            </a:r>
            <a:r>
              <a:rPr lang="fr-FR" sz="1400" dirty="0"/>
              <a:t>[].</a:t>
            </a:r>
          </a:p>
          <a:p>
            <a:r>
              <a:rPr lang="fr-FR" sz="1400" dirty="0"/>
              <a:t>For </a:t>
            </a:r>
            <a:r>
              <a:rPr lang="fr-FR" sz="1400" dirty="0" err="1"/>
              <a:t>example</a:t>
            </a:r>
            <a:r>
              <a:rPr lang="fr-FR" sz="1400" dirty="0"/>
              <a:t> </a:t>
            </a:r>
            <a:r>
              <a:rPr lang="fr-FR" sz="1400" dirty="0" err="1"/>
              <a:t>colour</a:t>
            </a:r>
            <a:r>
              <a:rPr lang="fr-FR" sz="1400" dirty="0"/>
              <a:t>[0] </a:t>
            </a:r>
            <a:r>
              <a:rPr lang="fr-FR" sz="1400" dirty="0" err="1"/>
              <a:t>will</a:t>
            </a:r>
            <a:r>
              <a:rPr lang="fr-FR" sz="1400" dirty="0"/>
              <a:t> </a:t>
            </a:r>
            <a:r>
              <a:rPr lang="fr-FR" sz="1400" dirty="0" err="1"/>
              <a:t>be</a:t>
            </a:r>
            <a:r>
              <a:rPr lang="fr-FR" sz="1400" dirty="0"/>
              <a:t> (255,0,0)</a:t>
            </a:r>
          </a:p>
          <a:p>
            <a:r>
              <a:rPr lang="fr-FR" sz="1400" dirty="0"/>
              <a:t>                        </a:t>
            </a:r>
            <a:r>
              <a:rPr lang="fr-FR" sz="1400" dirty="0" err="1"/>
              <a:t>colour</a:t>
            </a:r>
            <a:r>
              <a:rPr lang="fr-FR" sz="1400" dirty="0"/>
              <a:t>[7] </a:t>
            </a:r>
            <a:r>
              <a:rPr lang="fr-FR" sz="1400" dirty="0" err="1"/>
              <a:t>will</a:t>
            </a:r>
            <a:r>
              <a:rPr lang="fr-FR" sz="1400" dirty="0"/>
              <a:t> </a:t>
            </a:r>
            <a:r>
              <a:rPr lang="fr-FR" sz="1400" dirty="0" err="1"/>
              <a:t>be</a:t>
            </a:r>
            <a:r>
              <a:rPr lang="fr-FR" sz="1400" dirty="0"/>
              <a:t> (255,125,125)</a:t>
            </a:r>
            <a:endParaRPr lang="en-SG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532B2-A809-7BBD-3DAB-202ADF48F901}"/>
              </a:ext>
            </a:extLst>
          </p:cNvPr>
          <p:cNvSpPr txBox="1"/>
          <p:nvPr/>
        </p:nvSpPr>
        <p:spPr>
          <a:xfrm>
            <a:off x="1092258" y="654341"/>
            <a:ext cx="500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Ex5a – illuminating each LED with a different </a:t>
            </a:r>
            <a:r>
              <a:rPr lang="en-US" dirty="0" err="1"/>
              <a:t>colour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68740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459</Words>
  <Application>Microsoft Office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4</cp:revision>
  <dcterms:created xsi:type="dcterms:W3CDTF">2023-07-24T10:14:49Z</dcterms:created>
  <dcterms:modified xsi:type="dcterms:W3CDTF">2023-07-25T06:29:51Z</dcterms:modified>
</cp:coreProperties>
</file>