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6" r:id="rId5"/>
    <p:sldId id="256" r:id="rId6"/>
    <p:sldId id="265" r:id="rId7"/>
    <p:sldId id="267" r:id="rId8"/>
    <p:sldId id="283" r:id="rId9"/>
    <p:sldId id="353" r:id="rId10"/>
    <p:sldId id="352" r:id="rId11"/>
    <p:sldId id="354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D692-8453-0AD8-8681-4E1D4B150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2B0D-CD1B-1595-A642-7CF668C0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7AB-4D89-8DEA-EB74-12493ED8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6F97-B590-7297-1EF6-DD9586D3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4C2D-C626-7E42-86D3-65944B39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0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1B67-7161-879B-A412-F458269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D441F-75BC-C732-28CB-9AEE794F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1B68-9C7F-FC49-6B14-E6CDD6E3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660F-0E17-FD38-27B6-71BC8D7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1A2F-8418-0021-EFD2-56E4122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38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B06F-EED3-F3EC-F061-C269BF3F3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AE51-0D24-0F72-CF82-E44D6038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E6E6-A01C-3B8B-DBBF-C5CC48E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9741-D407-8F40-FE79-70AEF24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C599-4914-F849-165D-C3314B48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4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9F6-4AFB-6CF6-4A2F-BEE90382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14CE-B170-7EBB-2240-FE4D93E3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AD7A-BBAA-37D3-613A-4F7A3BA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DC03-96A2-A77F-28EA-2D642B90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6225-E796-8ABB-C644-EFEE97B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22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A1F1-F42A-FB26-67BF-85A2450B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02D16-72F3-110F-D210-2A581225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B136-85A1-AD4F-714B-B3B5768B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7A1F-131E-C29E-DE04-720EA2C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D646-BD88-005A-109B-206D437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8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6F58-9364-1D17-9E0F-906E3012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905A-7CFF-B395-86DB-0A99867E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F89A-8A48-69E5-004C-9449260B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75DC2-97D7-0BA9-AA74-A9627ED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08FD-4722-6940-AF50-9073669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90C3-AE3B-7A5B-AFC6-9ED0B531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83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8F32-0770-64B2-8A80-E4605901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DF24-5FB8-BF11-F707-739439B7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7CC6-047A-3C78-E80A-A02A561C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E1D7C-1911-4D7F-AE0F-9E490FEE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57E69-0671-3E85-1751-97CB30AA5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37EDA-D708-AC9E-9AD7-24BC7E0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DB71D-AE57-D853-1090-2F9BF2DE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9319-6B2A-AA9B-AB2D-21BCD90E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0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B005-578C-644B-3068-95BC5CE0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2C0BD-48C6-B563-8A74-E2FEE002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123C7-E13F-5CF6-81CD-34BB80E4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E904-C7B3-2984-5364-A28C6FFF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0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A0C65-20BB-0683-BB08-E33D2119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1291-6E68-3775-0675-96CB237C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F853F-1CB7-34A0-B45A-8BE89416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5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C93F-E908-70C8-EE51-925D5A3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5BB0-B9D6-6965-C8A2-AB9905EB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B1289-981D-FB7B-3163-DBA7EC49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6CF6F-512D-A883-BF18-FDD957A7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405F-B7E3-0D46-8942-EC2A2BF2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6BF17-45B9-A383-6525-A5C3869D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9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ACEF-1AE7-CC5A-8629-14D7519A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6262D-A9FC-90E4-8E59-774E4D360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912BE-281C-8B01-8A65-FFDAB536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DECA-20D3-885F-8873-C7A8AFF6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FA42-FFF7-5189-F43E-246AC1FB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D472-0400-FF15-35F5-C157E177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6049-57A5-9B8A-454F-628769F0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251BB-403B-CA22-57F6-A3B8905A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51F3-E773-0264-8255-F4403A6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E216-D3FA-50FF-2F58-8FF7DC81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4A0-9E16-A52B-F628-ADEB9FC10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7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04" y="1060309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463547" y="668150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D747-5DE2-C879-D9EF-439BE01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16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364CC-5127-2496-C44A-94748757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7D0E-4E86-E9C4-98C7-9ECD828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98C9-CC33-72F8-2AA4-E4C5758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6" y="531262"/>
            <a:ext cx="516255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29137-37EE-9FC7-2B71-E9275B15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3" y="3121576"/>
            <a:ext cx="323850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C6999-8097-54C8-10A9-CB9124F0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262"/>
            <a:ext cx="5267325" cy="3295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BD46F-DCA5-A5EB-4C2F-5C2180561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48631"/>
            <a:ext cx="5905500" cy="2286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911FF1-0770-30DF-08DC-136167FB2559}"/>
              </a:ext>
            </a:extLst>
          </p:cNvPr>
          <p:cNvSpPr/>
          <p:nvPr/>
        </p:nvSpPr>
        <p:spPr>
          <a:xfrm>
            <a:off x="1111024" y="2678082"/>
            <a:ext cx="1706822" cy="2622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CB85-C7F9-FF3F-7A32-42ACE7528141}"/>
              </a:ext>
            </a:extLst>
          </p:cNvPr>
          <p:cNvSpPr txBox="1"/>
          <p:nvPr/>
        </p:nvSpPr>
        <p:spPr>
          <a:xfrm>
            <a:off x="558153" y="136525"/>
            <a:ext cx="684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CHEAT SHEET FOR THE ENHANCED BURGLAR ALARM</a:t>
            </a:r>
            <a:endParaRPr lang="en-SG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3FC-9178-B9B6-6AED-348E797D448F}"/>
              </a:ext>
            </a:extLst>
          </p:cNvPr>
          <p:cNvSpPr txBox="1"/>
          <p:nvPr/>
        </p:nvSpPr>
        <p:spPr>
          <a:xfrm>
            <a:off x="631566" y="472821"/>
            <a:ext cx="18331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b="1" dirty="0"/>
              <a:t>burglar_with_machine.py</a:t>
            </a:r>
          </a:p>
        </p:txBody>
      </p:sp>
    </p:spTree>
    <p:extLst>
      <p:ext uri="{BB962C8B-B14F-4D97-AF65-F5344CB8AC3E}">
        <p14:creationId xmlns:p14="http://schemas.microsoft.com/office/powerpoint/2010/main" val="40564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D747-5DE2-C879-D9EF-439BE01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16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364CC-5127-2496-C44A-94748757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7D0E-4E86-E9C4-98C7-9ECD828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98C9-CC33-72F8-2AA4-E4C5758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6" y="531262"/>
            <a:ext cx="516255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29137-37EE-9FC7-2B71-E9275B15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3" y="3121576"/>
            <a:ext cx="323850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C6999-8097-54C8-10A9-CB9124F0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262"/>
            <a:ext cx="5267325" cy="3295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BD46F-DCA5-A5EB-4C2F-5C2180561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48631"/>
            <a:ext cx="59055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87ED24-C458-8BB3-0A62-8DC645566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622" y="955388"/>
            <a:ext cx="2630860" cy="230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30233E-4B05-4E63-89CA-2A0C5E8CA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977" y="762616"/>
            <a:ext cx="2630860" cy="2303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558AFB-5C5A-86D3-7530-88008AD1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712" y="2214368"/>
            <a:ext cx="2806391" cy="2303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E41C77-9A42-A0E4-5D9A-8B823408F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211" y="2028926"/>
            <a:ext cx="2806391" cy="23031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CFDEA99-1F91-E49B-C0A0-9CBFBA16911A}"/>
              </a:ext>
            </a:extLst>
          </p:cNvPr>
          <p:cNvGrpSpPr/>
          <p:nvPr/>
        </p:nvGrpSpPr>
        <p:grpSpPr>
          <a:xfrm>
            <a:off x="60235" y="4350425"/>
            <a:ext cx="6100104" cy="1976313"/>
            <a:chOff x="60235" y="4350425"/>
            <a:chExt cx="6100104" cy="1976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4E9C4-79A4-3684-53A5-0DBDC747A5D5}"/>
                </a:ext>
              </a:extLst>
            </p:cNvPr>
            <p:cNvSpPr/>
            <p:nvPr/>
          </p:nvSpPr>
          <p:spPr>
            <a:xfrm>
              <a:off x="60235" y="4350425"/>
              <a:ext cx="6100104" cy="1976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766486D-DFA4-8EE9-43AA-B4AF3C62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152" y="4522145"/>
              <a:ext cx="5962279" cy="1712486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D5137A1-9724-6E01-9EBD-47E624B8B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02" y="4337837"/>
            <a:ext cx="5962279" cy="17124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8AE3481-716A-F7C8-011B-E13A9388A7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0966" y="762616"/>
            <a:ext cx="4511526" cy="22557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A3CE4C-463B-ACD0-8B50-21EC4AB59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986" y="752984"/>
            <a:ext cx="4511526" cy="2255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B0C7-292D-5147-9275-85F8138DB60A}"/>
              </a:ext>
            </a:extLst>
          </p:cNvPr>
          <p:cNvSpPr txBox="1"/>
          <p:nvPr/>
        </p:nvSpPr>
        <p:spPr>
          <a:xfrm>
            <a:off x="7401245" y="5596817"/>
            <a:ext cx="257743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dirty="0"/>
              <a:t>See club’s </a:t>
            </a:r>
            <a:r>
              <a:rPr lang="en-SG" dirty="0" err="1"/>
              <a:t>github</a:t>
            </a:r>
            <a:r>
              <a:rPr lang="en-SG" dirty="0"/>
              <a:t> page</a:t>
            </a:r>
          </a:p>
          <a:p>
            <a:r>
              <a:rPr lang="en-SG" dirty="0"/>
              <a:t>burglar_with_picozero.py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AE78B-05CA-23D2-E0BE-18599F402967}"/>
              </a:ext>
            </a:extLst>
          </p:cNvPr>
          <p:cNvSpPr txBox="1"/>
          <p:nvPr/>
        </p:nvSpPr>
        <p:spPr>
          <a:xfrm>
            <a:off x="631566" y="472821"/>
            <a:ext cx="18331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b="1" dirty="0"/>
              <a:t>burglar_with_machine.py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CB85-C7F9-FF3F-7A32-42ACE7528141}"/>
              </a:ext>
            </a:extLst>
          </p:cNvPr>
          <p:cNvSpPr txBox="1"/>
          <p:nvPr/>
        </p:nvSpPr>
        <p:spPr>
          <a:xfrm>
            <a:off x="558153" y="136525"/>
            <a:ext cx="722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CHEAT SHEET FOR </a:t>
            </a:r>
            <a:r>
              <a:rPr lang="en-US" sz="2400" b="1"/>
              <a:t>THE FULL FLEDGED </a:t>
            </a:r>
            <a:r>
              <a:rPr lang="en-US" sz="2400" b="1" dirty="0"/>
              <a:t>BURGLAR ALARM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6722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EDE843-C5F8-3E7B-A2C9-84570B65DE4A}"/>
              </a:ext>
            </a:extLst>
          </p:cNvPr>
          <p:cNvSpPr/>
          <p:nvPr/>
        </p:nvSpPr>
        <p:spPr>
          <a:xfrm>
            <a:off x="1576873" y="671804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6843-5DA5-AAEA-4DA7-46DDB1F4702C}"/>
              </a:ext>
            </a:extLst>
          </p:cNvPr>
          <p:cNvSpPr txBox="1"/>
          <p:nvPr/>
        </p:nvSpPr>
        <p:spPr>
          <a:xfrm>
            <a:off x="1138334" y="569167"/>
            <a:ext cx="276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technical information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2D22E6-C15C-D7F0-7108-7F8921D03CED}"/>
              </a:ext>
            </a:extLst>
          </p:cNvPr>
          <p:cNvGrpSpPr/>
          <p:nvPr/>
        </p:nvGrpSpPr>
        <p:grpSpPr>
          <a:xfrm>
            <a:off x="1642773" y="1088229"/>
            <a:ext cx="9532061" cy="3228760"/>
            <a:chOff x="1642773" y="1088229"/>
            <a:chExt cx="9532061" cy="32287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29DB3E-ADF2-1004-A41D-F76D7EA7F9B8}"/>
                </a:ext>
              </a:extLst>
            </p:cNvPr>
            <p:cNvGrpSpPr/>
            <p:nvPr/>
          </p:nvGrpSpPr>
          <p:grpSpPr>
            <a:xfrm>
              <a:off x="1642773" y="1097846"/>
              <a:ext cx="3305175" cy="3219143"/>
              <a:chOff x="2211940" y="1275127"/>
              <a:chExt cx="3305175" cy="321914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90B740F-C221-33BF-085C-C4881CE23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1940" y="1893945"/>
                <a:ext cx="3305175" cy="2600325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1B01D-5175-800E-E548-F50F7920CFA8}"/>
                  </a:ext>
                </a:extLst>
              </p:cNvPr>
              <p:cNvSpPr txBox="1"/>
              <p:nvPr/>
            </p:nvSpPr>
            <p:spPr>
              <a:xfrm>
                <a:off x="2273416" y="1275127"/>
                <a:ext cx="166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Reference Point</a:t>
                </a:r>
                <a:endParaRPr lang="en-SG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3AFC2A8-2429-20C3-CFDA-A4F17505A560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2566516" y="1644459"/>
                <a:ext cx="539436" cy="4424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A14AFE-7699-2166-8E78-226BEF7EA530}"/>
                </a:ext>
              </a:extLst>
            </p:cNvPr>
            <p:cNvSpPr txBox="1"/>
            <p:nvPr/>
          </p:nvSpPr>
          <p:spPr>
            <a:xfrm>
              <a:off x="5113175" y="1088229"/>
              <a:ext cx="6061659" cy="175432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Sensitivity Control – Distance at which </a:t>
              </a:r>
            </a:p>
            <a:p>
              <a:r>
                <a:rPr lang="en-US" dirty="0"/>
                <a:t>This sensor can pick up changes / movement</a:t>
              </a:r>
            </a:p>
            <a:p>
              <a:r>
                <a:rPr lang="en-US" dirty="0"/>
                <a:t>This setting, which have the control in the most  anti-clockwise</a:t>
              </a:r>
            </a:p>
            <a:p>
              <a:r>
                <a:rPr lang="en-US" dirty="0"/>
                <a:t>position can detect movement up to 7 meters away.  Whereas </a:t>
              </a:r>
            </a:p>
            <a:p>
              <a:r>
                <a:rPr lang="en-US" dirty="0"/>
                <a:t>the most clock wise position will detect up to 3 meters.  </a:t>
              </a:r>
            </a:p>
            <a:p>
              <a:r>
                <a:rPr lang="en-US" dirty="0"/>
                <a:t>Set it to be too sensitive it will pick up unnecessary noise.</a:t>
              </a:r>
              <a:endParaRPr lang="en-SG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B601D0-211B-5062-03A0-309610BAC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1574" y="1609079"/>
              <a:ext cx="849971" cy="59748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BCC49-02F2-7F0B-9ED9-D76DA1715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61545" y="1609079"/>
              <a:ext cx="99837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CF6135-F7D0-74CA-679B-BFF6CDE09B7A}"/>
              </a:ext>
            </a:extLst>
          </p:cNvPr>
          <p:cNvGrpSpPr/>
          <p:nvPr/>
        </p:nvGrpSpPr>
        <p:grpSpPr>
          <a:xfrm>
            <a:off x="3853543" y="2407298"/>
            <a:ext cx="7321292" cy="2008831"/>
            <a:chOff x="3853543" y="2407298"/>
            <a:chExt cx="7837109" cy="20088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153308-D926-F181-D7EC-B4312FF6B008}"/>
                </a:ext>
              </a:extLst>
            </p:cNvPr>
            <p:cNvSpPr txBox="1"/>
            <p:nvPr/>
          </p:nvSpPr>
          <p:spPr>
            <a:xfrm>
              <a:off x="5113177" y="2938801"/>
              <a:ext cx="6577475" cy="147732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Delay </a:t>
              </a:r>
            </a:p>
            <a:p>
              <a:r>
                <a:rPr lang="en-US" dirty="0"/>
                <a:t>Most anti-clockwise position will give the sensor a delay of 5 </a:t>
              </a:r>
            </a:p>
            <a:p>
              <a:r>
                <a:rPr lang="en-US" dirty="0"/>
                <a:t>seconds before it can be activated again.  Most clockwise position 5 minutes.</a:t>
              </a:r>
            </a:p>
            <a:p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47AB2C-F7F8-A31B-75BC-F13E0EC0D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3543" y="2407298"/>
              <a:ext cx="178643" cy="121050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1F0F61-00B4-33B8-8839-4295EA3E57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186" y="3617806"/>
              <a:ext cx="998375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F7AA88-C46C-7DC9-D7A5-8D0C9586B76C}"/>
              </a:ext>
            </a:extLst>
          </p:cNvPr>
          <p:cNvSpPr txBox="1"/>
          <p:nvPr/>
        </p:nvSpPr>
        <p:spPr>
          <a:xfrm>
            <a:off x="1540034" y="408166"/>
            <a:ext cx="36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Tweaking the  HCSR501 PIR SENSOR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4D7D6-0358-84B6-2B25-F61583770E8D}"/>
              </a:ext>
            </a:extLst>
          </p:cNvPr>
          <p:cNvSpPr txBox="1"/>
          <p:nvPr/>
        </p:nvSpPr>
        <p:spPr>
          <a:xfrm>
            <a:off x="3853543" y="4790354"/>
            <a:ext cx="367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Phillips screw driver.  Be Gentle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52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3451DB-FB35-9BF3-9419-57C3F06D145E}"/>
              </a:ext>
            </a:extLst>
          </p:cNvPr>
          <p:cNvGrpSpPr/>
          <p:nvPr/>
        </p:nvGrpSpPr>
        <p:grpSpPr>
          <a:xfrm>
            <a:off x="1067805" y="594683"/>
            <a:ext cx="9812717" cy="5668634"/>
            <a:chOff x="1067805" y="594683"/>
            <a:chExt cx="9812717" cy="56686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A668B8-77CF-4FEF-2547-E08F12D3AD21}"/>
                </a:ext>
              </a:extLst>
            </p:cNvPr>
            <p:cNvGrpSpPr/>
            <p:nvPr/>
          </p:nvGrpSpPr>
          <p:grpSpPr>
            <a:xfrm>
              <a:off x="1067805" y="594683"/>
              <a:ext cx="9812717" cy="5668634"/>
              <a:chOff x="1067805" y="594683"/>
              <a:chExt cx="9812717" cy="56686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FEE4AF-B6E9-CB98-25B7-3D57F199EE08}"/>
                  </a:ext>
                </a:extLst>
              </p:cNvPr>
              <p:cNvGrpSpPr/>
              <p:nvPr/>
            </p:nvGrpSpPr>
            <p:grpSpPr>
              <a:xfrm>
                <a:off x="1067805" y="594683"/>
                <a:ext cx="9812717" cy="5668634"/>
                <a:chOff x="1067805" y="594683"/>
                <a:chExt cx="9812717" cy="566863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5A4EA67-3959-0955-AA68-7AF626FDA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67805" y="594683"/>
                  <a:ext cx="9812717" cy="5668634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46A9B6E-E813-421E-6A9F-A4344B97E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3284" y="2044829"/>
                  <a:ext cx="0" cy="1384171"/>
                </a:xfrm>
                <a:prstGeom prst="line">
                  <a:avLst/>
                </a:prstGeom>
                <a:ln w="889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D49A9C3-1BD3-569E-3C56-C8F1E4177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2589" y="2044829"/>
                  <a:ext cx="0" cy="1384171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34EAA7-7E03-72F5-48DB-9065ED1B635A}"/>
                  </a:ext>
                </a:extLst>
              </p:cNvPr>
              <p:cNvSpPr txBox="1"/>
              <p:nvPr/>
            </p:nvSpPr>
            <p:spPr>
              <a:xfrm>
                <a:off x="6096000" y="167018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+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720FF-E007-7EEA-4067-3E448D9CA767}"/>
                  </a:ext>
                </a:extLst>
              </p:cNvPr>
              <p:cNvSpPr txBox="1"/>
              <p:nvPr/>
            </p:nvSpPr>
            <p:spPr>
              <a:xfrm>
                <a:off x="5059196" y="153954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_</a:t>
                </a:r>
                <a:endParaRPr lang="en-SG" sz="2400" b="1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2C0EF5-4167-6F88-90C9-A45F66A8F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016263" y="2053390"/>
              <a:ext cx="194400" cy="27177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79DE1A-80C5-D0EA-54F1-D248FE9F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008010" y="3875989"/>
              <a:ext cx="211149" cy="2718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0FB32E-CCA8-F5B2-5B69-E96F774A2907}"/>
              </a:ext>
            </a:extLst>
          </p:cNvPr>
          <p:cNvSpPr txBox="1"/>
          <p:nvPr/>
        </p:nvSpPr>
        <p:spPr>
          <a:xfrm>
            <a:off x="813732" y="436228"/>
            <a:ext cx="370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Ex 6  Using the PIR to make </a:t>
            </a:r>
          </a:p>
          <a:p>
            <a:r>
              <a:rPr lang="en-SG" sz="2400" b="1" dirty="0"/>
              <a:t>A Simple Burglar Alarm</a:t>
            </a:r>
          </a:p>
        </p:txBody>
      </p:sp>
    </p:spTree>
    <p:extLst>
      <p:ext uri="{BB962C8B-B14F-4D97-AF65-F5344CB8AC3E}">
        <p14:creationId xmlns:p14="http://schemas.microsoft.com/office/powerpoint/2010/main" val="25288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16F6F-5693-5F35-759B-EF403C737EA1}"/>
              </a:ext>
            </a:extLst>
          </p:cNvPr>
          <p:cNvSpPr txBox="1"/>
          <p:nvPr/>
        </p:nvSpPr>
        <p:spPr>
          <a:xfrm>
            <a:off x="1221967" y="678566"/>
            <a:ext cx="74736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PIR sensor makes use of the Pin function of the machine </a:t>
            </a:r>
            <a:r>
              <a:rPr lang="en-US" dirty="0" err="1"/>
              <a:t>libarary</a:t>
            </a:r>
            <a:endParaRPr lang="en-US" dirty="0"/>
          </a:p>
          <a:p>
            <a:r>
              <a:rPr lang="en-US" dirty="0"/>
              <a:t>Just like the LEDs , Buzzers and Button.</a:t>
            </a:r>
          </a:p>
          <a:p>
            <a:endParaRPr lang="en-US" dirty="0"/>
          </a:p>
          <a:p>
            <a:r>
              <a:rPr lang="en-US" dirty="0"/>
              <a:t>In fact we can say that a PIR is like a button (a contactless button)</a:t>
            </a:r>
          </a:p>
          <a:p>
            <a:endParaRPr lang="en-US" dirty="0"/>
          </a:p>
          <a:p>
            <a:r>
              <a:rPr lang="en-US" dirty="0"/>
              <a:t>In our diagram the PIR is connected to </a:t>
            </a:r>
            <a:r>
              <a:rPr lang="en-US"/>
              <a:t>Pin 15.  </a:t>
            </a:r>
            <a:r>
              <a:rPr lang="en-US" dirty="0"/>
              <a:t>This is how we set it up in code</a:t>
            </a:r>
          </a:p>
          <a:p>
            <a:endParaRPr lang="en-US" dirty="0"/>
          </a:p>
          <a:p>
            <a:r>
              <a:rPr lang="en-US" dirty="0"/>
              <a:t>from machine import Pin</a:t>
            </a:r>
          </a:p>
          <a:p>
            <a:r>
              <a:rPr lang="en-US" dirty="0"/>
              <a:t>sensor=Pin(15,Pin.IN)</a:t>
            </a:r>
          </a:p>
          <a:p>
            <a:endParaRPr lang="en-US" dirty="0"/>
          </a:p>
          <a:p>
            <a:r>
              <a:rPr lang="en-US" dirty="0"/>
              <a:t>To check if the PIR has detected movement, the code is like this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sensor.value</a:t>
            </a:r>
            <a:r>
              <a:rPr lang="en-US" dirty="0"/>
              <a:t>() == 1: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899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A5081-AB3B-8AA7-E19C-4A7839AB7589}"/>
              </a:ext>
            </a:extLst>
          </p:cNvPr>
          <p:cNvSpPr txBox="1"/>
          <p:nvPr/>
        </p:nvSpPr>
        <p:spPr>
          <a:xfrm>
            <a:off x="895738" y="755780"/>
            <a:ext cx="792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6 Complete the follow burglar alarm code on your own.</a:t>
            </a:r>
          </a:p>
          <a:p>
            <a:endParaRPr lang="en-US" dirty="0"/>
          </a:p>
          <a:p>
            <a:r>
              <a:rPr lang="en-US" dirty="0"/>
              <a:t>Requirement:  When sensor is detected, light up the red LED and sound the buzzer</a:t>
            </a:r>
          </a:p>
          <a:p>
            <a:endParaRPr lang="en-US" dirty="0"/>
          </a:p>
          <a:p>
            <a:r>
              <a:rPr lang="en-US" dirty="0"/>
              <a:t>You will need the while True loop,  if </a:t>
            </a:r>
            <a:r>
              <a:rPr lang="en-US" dirty="0" err="1"/>
              <a:t>sensor.value</a:t>
            </a:r>
            <a:r>
              <a:rPr lang="en-US" dirty="0"/>
              <a:t>() == 1: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7A26-AB2B-AAB6-461F-25B3E44A9B39}"/>
              </a:ext>
            </a:extLst>
          </p:cNvPr>
          <p:cNvSpPr txBox="1"/>
          <p:nvPr/>
        </p:nvSpPr>
        <p:spPr>
          <a:xfrm>
            <a:off x="895738" y="2556589"/>
            <a:ext cx="25325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machine import Pin</a:t>
            </a:r>
          </a:p>
          <a:p>
            <a:r>
              <a:rPr lang="en-US" dirty="0"/>
              <a:t>sensor=Pin(15,Pin.IN)</a:t>
            </a:r>
          </a:p>
          <a:p>
            <a:endParaRPr lang="en-US" dirty="0"/>
          </a:p>
          <a:p>
            <a:r>
              <a:rPr lang="en-US" dirty="0"/>
              <a:t>…….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……</a:t>
            </a:r>
          </a:p>
          <a:p>
            <a:r>
              <a:rPr lang="en-US" dirty="0"/>
              <a:t>   ……</a:t>
            </a:r>
          </a:p>
          <a:p>
            <a:r>
              <a:rPr lang="en-US" dirty="0"/>
              <a:t>   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43B8-6637-1BEC-01A1-62898ABB61DA}"/>
              </a:ext>
            </a:extLst>
          </p:cNvPr>
          <p:cNvSpPr txBox="1"/>
          <p:nvPr/>
        </p:nvSpPr>
        <p:spPr>
          <a:xfrm>
            <a:off x="709127" y="5732888"/>
            <a:ext cx="35083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Save code as ex6.py and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45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2C9CBB0-190A-4C5D-B260-5DAACF42BB98}"/>
              </a:ext>
            </a:extLst>
          </p:cNvPr>
          <p:cNvGrpSpPr/>
          <p:nvPr/>
        </p:nvGrpSpPr>
        <p:grpSpPr>
          <a:xfrm>
            <a:off x="18662" y="-246843"/>
            <a:ext cx="12192000" cy="6444100"/>
            <a:chOff x="4394719" y="2194855"/>
            <a:chExt cx="12192000" cy="64441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46BF925-F98E-0164-892B-0A9775F2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719" y="2194855"/>
              <a:ext cx="12192000" cy="6444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02ECB2A-DBD3-183C-E7FC-71EB5248A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1357" y="4054630"/>
              <a:ext cx="142446" cy="18601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7738D34-565C-2295-743F-3F66CFE1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8322" y="4068443"/>
              <a:ext cx="119981" cy="1859711"/>
            </a:xfrm>
            <a:prstGeom prst="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40A34-63E0-0025-083D-B1E86CCB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03E-6727-43F2-BABF-E7DB49B8C679}" type="datetime3">
              <a:rPr lang="en-US" smtClean="0"/>
              <a:t>16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A58C-11D9-0A88-93D4-C97B40C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FF11-ADEA-0192-6A38-6BE89BD0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0EE94-B333-8405-22C1-BFFC64553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049163" y="239270"/>
            <a:ext cx="228206" cy="358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ACB88-65D2-1701-7FF2-3FC517664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078771" y="2685861"/>
            <a:ext cx="228204" cy="3526621"/>
          </a:xfrm>
          <a:prstGeom prst="rect">
            <a:avLst/>
          </a:prstGeom>
        </p:spPr>
      </p:pic>
      <p:sp>
        <p:nvSpPr>
          <p:cNvPr id="15" name="Text Box 17">
            <a:extLst>
              <a:ext uri="{FF2B5EF4-FFF2-40B4-BE49-F238E27FC236}">
                <a16:creationId xmlns:a16="http://schemas.microsoft.com/office/drawing/2014/main" id="{1FB76B89-E9FA-064E-0755-C040920F6F43}"/>
              </a:ext>
            </a:extLst>
          </p:cNvPr>
          <p:cNvSpPr txBox="1"/>
          <p:nvPr/>
        </p:nvSpPr>
        <p:spPr>
          <a:xfrm>
            <a:off x="10768965" y="5632947"/>
            <a:ext cx="584835" cy="203446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10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47F8A5D-5563-147E-9E66-B0A533535B64}"/>
              </a:ext>
            </a:extLst>
          </p:cNvPr>
          <p:cNvSpPr txBox="1"/>
          <p:nvPr/>
        </p:nvSpPr>
        <p:spPr>
          <a:xfrm>
            <a:off x="9587291" y="5421543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11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AFA6864-8A95-E4DE-FA1C-8FF1CD9B2B24}"/>
              </a:ext>
            </a:extLst>
          </p:cNvPr>
          <p:cNvSpPr txBox="1"/>
          <p:nvPr/>
        </p:nvSpPr>
        <p:spPr>
          <a:xfrm>
            <a:off x="8521095" y="5310920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12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AFAEED4-831A-D533-B0DB-25D7D8949DF3}"/>
              </a:ext>
            </a:extLst>
          </p:cNvPr>
          <p:cNvSpPr txBox="1"/>
          <p:nvPr/>
        </p:nvSpPr>
        <p:spPr>
          <a:xfrm>
            <a:off x="7768454" y="5165425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E268086-4DC3-8C73-58C0-6B02462F7B25}"/>
              </a:ext>
            </a:extLst>
          </p:cNvPr>
          <p:cNvSpPr txBox="1"/>
          <p:nvPr/>
        </p:nvSpPr>
        <p:spPr>
          <a:xfrm>
            <a:off x="4038600" y="2312846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16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57FF6382-91F6-6D9D-122D-0DDE2CD6CE63}"/>
              </a:ext>
            </a:extLst>
          </p:cNvPr>
          <p:cNvSpPr txBox="1"/>
          <p:nvPr/>
        </p:nvSpPr>
        <p:spPr>
          <a:xfrm>
            <a:off x="9002456" y="1384725"/>
            <a:ext cx="584835" cy="2282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C3368B4-FD54-252C-AACB-B2FF44039B75}"/>
              </a:ext>
            </a:extLst>
          </p:cNvPr>
          <p:cNvSpPr txBox="1"/>
          <p:nvPr/>
        </p:nvSpPr>
        <p:spPr>
          <a:xfrm>
            <a:off x="5349194" y="4983687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15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D8AC9C0E-FFC1-3B1E-C56C-15AD8080E27D}"/>
              </a:ext>
            </a:extLst>
          </p:cNvPr>
          <p:cNvSpPr txBox="1"/>
          <p:nvPr/>
        </p:nvSpPr>
        <p:spPr>
          <a:xfrm>
            <a:off x="5554032" y="385044"/>
            <a:ext cx="1083935" cy="578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ASSIVE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INFRA-RED SENSOR - PIR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SG" sz="11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66271285-1FB5-B3AB-FCC5-A6AC85802729}"/>
              </a:ext>
            </a:extLst>
          </p:cNvPr>
          <p:cNvSpPr txBox="1"/>
          <p:nvPr/>
        </p:nvSpPr>
        <p:spPr>
          <a:xfrm>
            <a:off x="6176796" y="1238657"/>
            <a:ext cx="584835" cy="3769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CBF3EDE1-CEA0-B265-A526-AD516DAC6701}"/>
              </a:ext>
            </a:extLst>
          </p:cNvPr>
          <p:cNvSpPr txBox="1"/>
          <p:nvPr/>
        </p:nvSpPr>
        <p:spPr>
          <a:xfrm>
            <a:off x="5769429" y="1098582"/>
            <a:ext cx="584835" cy="3769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_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5D42F74-C175-19F0-04E6-6C8EDAD70014}"/>
              </a:ext>
            </a:extLst>
          </p:cNvPr>
          <p:cNvSpPr txBox="1"/>
          <p:nvPr/>
        </p:nvSpPr>
        <p:spPr>
          <a:xfrm>
            <a:off x="9430139" y="2689181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3A70AB0C-46C9-2363-7CAB-408BE753F7D0}"/>
              </a:ext>
            </a:extLst>
          </p:cNvPr>
          <p:cNvSpPr txBox="1"/>
          <p:nvPr/>
        </p:nvSpPr>
        <p:spPr>
          <a:xfrm>
            <a:off x="4331017" y="3371388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ARM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3FFD0-ACF4-9CB3-E7D3-374A9DC05508}"/>
              </a:ext>
            </a:extLst>
          </p:cNvPr>
          <p:cNvSpPr txBox="1"/>
          <p:nvPr/>
        </p:nvSpPr>
        <p:spPr>
          <a:xfrm>
            <a:off x="494950" y="284103"/>
            <a:ext cx="3858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Ex 6a  Using the PIR to make </a:t>
            </a:r>
          </a:p>
          <a:p>
            <a:r>
              <a:rPr lang="en-SG" sz="2400" b="1" dirty="0"/>
              <a:t>An Enhanced 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27C9D-BC38-82C3-64A9-88B2FC2EF88E}"/>
              </a:ext>
            </a:extLst>
          </p:cNvPr>
          <p:cNvSpPr txBox="1"/>
          <p:nvPr/>
        </p:nvSpPr>
        <p:spPr>
          <a:xfrm>
            <a:off x="2995898" y="426660"/>
            <a:ext cx="51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 6a.  Enhancing the simple Burglar Alarm</a:t>
            </a:r>
          </a:p>
          <a:p>
            <a:pPr algn="ctr"/>
            <a:r>
              <a:rPr lang="en-US" dirty="0"/>
              <a:t>A Burglar alarm should work only when it is activated</a:t>
            </a:r>
          </a:p>
          <a:p>
            <a:pPr algn="ctr"/>
            <a:r>
              <a:rPr lang="en-US" dirty="0"/>
              <a:t>And should be deactivated when it is not required</a:t>
            </a:r>
            <a:endParaRPr lang="en-SG" dirty="0"/>
          </a:p>
          <a:p>
            <a:pPr algn="ctr"/>
            <a:r>
              <a:rPr lang="en-SG" dirty="0"/>
              <a:t>Activated means </a:t>
            </a:r>
            <a:r>
              <a:rPr lang="en-SG" dirty="0" err="1"/>
              <a:t>armed_led</a:t>
            </a:r>
            <a:r>
              <a:rPr lang="en-SG" dirty="0"/>
              <a:t> is switched ON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73AF45-5CBD-CD70-E042-EE4BA2AB49A1}"/>
              </a:ext>
            </a:extLst>
          </p:cNvPr>
          <p:cNvGrpSpPr/>
          <p:nvPr/>
        </p:nvGrpSpPr>
        <p:grpSpPr>
          <a:xfrm>
            <a:off x="8123649" y="1597144"/>
            <a:ext cx="3533886" cy="4572421"/>
            <a:chOff x="6854688" y="1877244"/>
            <a:chExt cx="3533886" cy="45724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BFE4A-0115-5273-7FF2-B2469A81DA60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RESET BUTTON PRESSED</a:t>
              </a:r>
              <a:endParaRPr lang="en-SG" sz="1100" dirty="0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1DFFAC9-C22D-2617-D37A-461F45F41786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2DC26E-1B8F-24E7-8D35-3BA153235A0B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B6577D-96AC-5A1E-9E1B-7B4FA91322E0}"/>
                </a:ext>
              </a:extLst>
            </p:cNvPr>
            <p:cNvSpPr txBox="1"/>
            <p:nvPr/>
          </p:nvSpPr>
          <p:spPr>
            <a:xfrm>
              <a:off x="8700901" y="279034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EA4129-8511-CB75-29D4-CC3501BC5855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83990-B9D0-6631-DCEF-6994702164CE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4AE993-F487-794F-F372-1EE289A89D02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ENTER PASSWORD</a:t>
              </a:r>
              <a:endParaRPr lang="en-SG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BE52B-AF09-E1CC-BA22-2D3D9D554452}"/>
                </a:ext>
              </a:extLst>
            </p:cNvPr>
            <p:cNvSpPr txBox="1"/>
            <p:nvPr/>
          </p:nvSpPr>
          <p:spPr>
            <a:xfrm>
              <a:off x="7856655" y="352808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AF198E69-874A-E245-AB9A-DECD69A1CEE0}"/>
                </a:ext>
              </a:extLst>
            </p:cNvPr>
            <p:cNvSpPr/>
            <p:nvPr/>
          </p:nvSpPr>
          <p:spPr>
            <a:xfrm>
              <a:off x="6854688" y="4787581"/>
              <a:ext cx="1905209" cy="82280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PASSWORD CORRECT?</a:t>
              </a:r>
              <a:endParaRPr lang="en-SG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586DCE0-0968-5606-EC3A-FBB78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4B10EF-A3B0-BD15-1EE8-7C28939F11CC}"/>
                </a:ext>
              </a:extLst>
            </p:cNvPr>
            <p:cNvCxnSpPr>
              <a:cxnSpLocks/>
            </p:cNvCxnSpPr>
            <p:nvPr/>
          </p:nvCxnSpPr>
          <p:spPr>
            <a:xfrm>
              <a:off x="7797762" y="4479828"/>
              <a:ext cx="0" cy="30775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81EC3-F2E6-93CE-2274-D20180480385}"/>
                </a:ext>
              </a:extLst>
            </p:cNvPr>
            <p:cNvCxnSpPr>
              <a:cxnSpLocks/>
            </p:cNvCxnSpPr>
            <p:nvPr/>
          </p:nvCxnSpPr>
          <p:spPr>
            <a:xfrm>
              <a:off x="8759897" y="5198984"/>
              <a:ext cx="123475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6267B-C410-EDB7-C75D-572DEA91DB1C}"/>
                </a:ext>
              </a:extLst>
            </p:cNvPr>
            <p:cNvSpPr txBox="1"/>
            <p:nvPr/>
          </p:nvSpPr>
          <p:spPr>
            <a:xfrm>
              <a:off x="8977747" y="485006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503345-992E-1EE3-618E-E5CB0C0BB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1767" y="3471295"/>
              <a:ext cx="20709" cy="172768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96678F-C54B-9BD5-071C-E708A4EB2E3E}"/>
                </a:ext>
              </a:extLst>
            </p:cNvPr>
            <p:cNvSpPr/>
            <p:nvPr/>
          </p:nvSpPr>
          <p:spPr>
            <a:xfrm>
              <a:off x="7283857" y="5851364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OFF</a:t>
              </a:r>
              <a:endParaRPr lang="en-SG" sz="1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B0F1A2-74EA-874B-D1C5-29C2C9F507C4}"/>
                </a:ext>
              </a:extLst>
            </p:cNvPr>
            <p:cNvCxnSpPr>
              <a:cxnSpLocks/>
            </p:cNvCxnSpPr>
            <p:nvPr/>
          </p:nvCxnSpPr>
          <p:spPr>
            <a:xfrm>
              <a:off x="7807292" y="5610387"/>
              <a:ext cx="13756" cy="29427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89E8DF-F90D-A00B-D33A-24FA82B18D35}"/>
              </a:ext>
            </a:extLst>
          </p:cNvPr>
          <p:cNvGrpSpPr/>
          <p:nvPr/>
        </p:nvGrpSpPr>
        <p:grpSpPr>
          <a:xfrm>
            <a:off x="975553" y="1879072"/>
            <a:ext cx="3399575" cy="2602584"/>
            <a:chOff x="6988999" y="1877244"/>
            <a:chExt cx="3399575" cy="2602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56016C-0C75-225C-9915-0F0D898CD954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ARM BUTTON  PRESSED</a:t>
              </a:r>
              <a:endParaRPr lang="en-SG" sz="1100" dirty="0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B3A388CA-FF75-BCA1-B910-668445D88DA8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EBA6DF1-BCD5-9028-58BC-DC196982902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7A2A45-877B-3D69-8A7B-8489CA534D58}"/>
                </a:ext>
              </a:extLst>
            </p:cNvPr>
            <p:cNvSpPr txBox="1"/>
            <p:nvPr/>
          </p:nvSpPr>
          <p:spPr>
            <a:xfrm>
              <a:off x="8700901" y="279034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951505-839B-7939-78A9-404B56576033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362741-A3A5-9F85-1C8A-CAA9862EA173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5E8CD2-7B80-60AC-FC9F-5955905683CD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ON </a:t>
              </a:r>
              <a:endParaRPr lang="en-SG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34AF1B-3757-4287-1338-7684F565222C}"/>
                </a:ext>
              </a:extLst>
            </p:cNvPr>
            <p:cNvSpPr txBox="1"/>
            <p:nvPr/>
          </p:nvSpPr>
          <p:spPr>
            <a:xfrm>
              <a:off x="7856655" y="352808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0ECF95-C2B5-976A-F292-FD12FF79DA6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85E1FF-447B-F035-22DA-F8367910B0B6}"/>
              </a:ext>
            </a:extLst>
          </p:cNvPr>
          <p:cNvGrpSpPr/>
          <p:nvPr/>
        </p:nvGrpSpPr>
        <p:grpSpPr>
          <a:xfrm>
            <a:off x="4714176" y="1755877"/>
            <a:ext cx="3283436" cy="3285202"/>
            <a:chOff x="1694574" y="2070569"/>
            <a:chExt cx="3834511" cy="397369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2BD703-7383-2A2E-9BAB-67E700F9166C}"/>
                </a:ext>
              </a:extLst>
            </p:cNvPr>
            <p:cNvSpPr/>
            <p:nvPr/>
          </p:nvSpPr>
          <p:spPr>
            <a:xfrm>
              <a:off x="1770076" y="2070569"/>
              <a:ext cx="1560353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WHEN MOTION IS DETECTED</a:t>
              </a:r>
              <a:endParaRPr lang="en-SG" sz="1200" dirty="0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16F937E5-EA6D-268E-1108-B5E1A636E5B0}"/>
                </a:ext>
              </a:extLst>
            </p:cNvPr>
            <p:cNvSpPr/>
            <p:nvPr/>
          </p:nvSpPr>
          <p:spPr>
            <a:xfrm>
              <a:off x="1694574" y="3442169"/>
              <a:ext cx="1904301" cy="9144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 LED ON?</a:t>
              </a:r>
              <a:endParaRPr lang="en-SG" sz="12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2A3EEE-6C09-CC40-C87E-3377EAB3B2C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876" y="3899369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66BE03-8A4D-BF6D-1FA9-EE6AECE133D5}"/>
                </a:ext>
              </a:extLst>
            </p:cNvPr>
            <p:cNvSpPr txBox="1"/>
            <p:nvPr/>
          </p:nvSpPr>
          <p:spPr>
            <a:xfrm>
              <a:off x="3846617" y="3530036"/>
              <a:ext cx="451536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39F25-59A6-A283-5690-D290570E2444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24" y="4356569"/>
              <a:ext cx="0" cy="77329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64C012-B6D6-E3DF-614C-BD52B740A956}"/>
                </a:ext>
              </a:extLst>
            </p:cNvPr>
            <p:cNvSpPr/>
            <p:nvPr/>
          </p:nvSpPr>
          <p:spPr>
            <a:xfrm>
              <a:off x="2189524" y="51298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RUN ALARM</a:t>
              </a:r>
              <a:endParaRPr lang="en-SG" sz="12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07FBBCA-6D1F-7BD9-F3A0-C6F450535CBE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646724" y="2984969"/>
              <a:ext cx="1" cy="4572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402A9A-E315-7B1B-2A75-EDFCD6976AD2}"/>
                </a:ext>
              </a:extLst>
            </p:cNvPr>
            <p:cNvSpPr/>
            <p:nvPr/>
          </p:nvSpPr>
          <p:spPr>
            <a:xfrm>
              <a:off x="4614685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101C12-30BE-F818-C6E2-4E2B7E2A2F35}"/>
                </a:ext>
              </a:extLst>
            </p:cNvPr>
            <p:cNvSpPr txBox="1"/>
            <p:nvPr/>
          </p:nvSpPr>
          <p:spPr>
            <a:xfrm>
              <a:off x="2703695" y="4558552"/>
              <a:ext cx="472279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C1EA218-CEA3-E590-77FF-1C7981FC3265}"/>
              </a:ext>
            </a:extLst>
          </p:cNvPr>
          <p:cNvSpPr txBox="1"/>
          <p:nvPr/>
        </p:nvSpPr>
        <p:spPr>
          <a:xfrm>
            <a:off x="505888" y="5154257"/>
            <a:ext cx="749442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 6a is just a revision for functions and conditional statements</a:t>
            </a:r>
          </a:p>
          <a:p>
            <a:r>
              <a:rPr lang="en-US" dirty="0"/>
              <a:t>Codes are provided on the next page.</a:t>
            </a:r>
          </a:p>
          <a:p>
            <a:r>
              <a:rPr lang="en-US" dirty="0"/>
              <a:t>Try doing it first on your own without referring to the codes in the cheat sheet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32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513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11</cp:revision>
  <cp:lastPrinted>2023-08-16T03:32:22Z</cp:lastPrinted>
  <dcterms:created xsi:type="dcterms:W3CDTF">2023-07-28T11:58:22Z</dcterms:created>
  <dcterms:modified xsi:type="dcterms:W3CDTF">2023-08-16T09:53:49Z</dcterms:modified>
</cp:coreProperties>
</file>