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8" r:id="rId2"/>
    <p:sldId id="356" r:id="rId3"/>
    <p:sldId id="256" r:id="rId4"/>
    <p:sldId id="259" r:id="rId5"/>
    <p:sldId id="327" r:id="rId6"/>
    <p:sldId id="300" r:id="rId7"/>
    <p:sldId id="295" r:id="rId8"/>
    <p:sldId id="296" r:id="rId9"/>
    <p:sldId id="298" r:id="rId10"/>
    <p:sldId id="361" r:id="rId11"/>
    <p:sldId id="332" r:id="rId12"/>
    <p:sldId id="333" r:id="rId13"/>
    <p:sldId id="257" r:id="rId14"/>
    <p:sldId id="264" r:id="rId15"/>
    <p:sldId id="336" r:id="rId16"/>
    <p:sldId id="362" r:id="rId17"/>
    <p:sldId id="338" r:id="rId18"/>
    <p:sldId id="363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53" r:id="rId28"/>
    <p:sldId id="347" r:id="rId29"/>
    <p:sldId id="283" r:id="rId30"/>
    <p:sldId id="364" r:id="rId31"/>
    <p:sldId id="352" r:id="rId32"/>
    <p:sldId id="357" r:id="rId33"/>
    <p:sldId id="358" r:id="rId34"/>
    <p:sldId id="354" r:id="rId3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n Seng Goh" initials="SSG" lastIdx="2" clrIdx="0">
    <p:extLst>
      <p:ext uri="{19B8F6BF-5375-455C-9EA6-DF929625EA0E}">
        <p15:presenceInfo xmlns:p15="http://schemas.microsoft.com/office/powerpoint/2012/main" userId="851da458b4fe6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9030" tIns="49515" rIns="99030" bIns="4951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1727"/>
          </a:xfrm>
          <a:prstGeom prst="rect">
            <a:avLst/>
          </a:prstGeom>
        </p:spPr>
        <p:txBody>
          <a:bodyPr vert="horz" lIns="99030" tIns="49515" rIns="99030" bIns="49515" rtlCol="0"/>
          <a:lstStyle>
            <a:lvl1pPr algn="r">
              <a:defRPr sz="1300"/>
            </a:lvl1pPr>
          </a:lstStyle>
          <a:p>
            <a:fld id="{CF7AC433-80A7-485F-86CE-282131E51DE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6288" y="1198563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0" tIns="49515" rIns="99030" bIns="495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9030" tIns="49515" rIns="99030" bIns="495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6"/>
            <a:ext cx="3169920" cy="481727"/>
          </a:xfrm>
          <a:prstGeom prst="rect">
            <a:avLst/>
          </a:prstGeom>
        </p:spPr>
        <p:txBody>
          <a:bodyPr vert="horz" lIns="99030" tIns="49515" rIns="99030" bIns="4951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6"/>
            <a:ext cx="3169920" cy="481727"/>
          </a:xfrm>
          <a:prstGeom prst="rect">
            <a:avLst/>
          </a:prstGeom>
        </p:spPr>
        <p:txBody>
          <a:bodyPr vert="horz" lIns="99030" tIns="49515" rIns="99030" bIns="49515" rtlCol="0" anchor="b"/>
          <a:lstStyle>
            <a:lvl1pPr algn="r">
              <a:defRPr sz="1300"/>
            </a:lvl1pPr>
          </a:lstStyle>
          <a:p>
            <a:fld id="{F3CF8C02-6070-4F7A-9F2F-6713220FD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69E3-11D3-A70C-CC02-36B25DCCB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7DC9D-C8C4-2369-D041-EEF45664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6B9C-6C35-45EB-F455-978109AD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AC8B-D43E-4702-AED9-D92DA13BD896}" type="datetime3">
              <a:rPr lang="en-US" smtClean="0"/>
              <a:t>23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DDCAE-73DA-0A12-69D2-6FD6FE17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9FC7-5486-40C3-F0A2-A47DE7AF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650A-7D9C-289E-3A03-C0BC1F3E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DC4A9-1195-D8A0-30F4-859AF015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DCA5-9421-3D3F-7C23-051B06DD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3A35-9C7C-45C6-9903-48544C0C0087}" type="datetime3">
              <a:rPr lang="en-US" smtClean="0"/>
              <a:t>23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41CA-62D1-1C60-D374-771B3DC4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A3C09-A7EB-7841-F07E-D32C4D27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46163-DAF4-A5FA-2351-5ACDBA103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9DB00-415D-52EA-4985-9681E806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7FFE-6BA6-C4C2-9BC9-E266875C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E66C-92E7-4F9C-9715-86FEB0B2FAF3}" type="datetime3">
              <a:rPr lang="en-US" smtClean="0"/>
              <a:t>23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FD24-A7BB-BC20-2DCE-11EC78FC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A4538-54A7-E4A6-FBE1-1CC2410C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9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2115-A7A6-08B3-E648-DA7D3E5A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77BB-35A5-0282-008D-FA296C2A7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1AF9-C460-EF4A-A7C1-99F6FFA9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B394-62E6-45E1-B52C-8CD14E667CCD}" type="datetime3">
              <a:rPr lang="en-US" smtClean="0"/>
              <a:t>23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F753C-4142-EF50-E75E-4CD05F55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13B9-1915-571E-A31B-DE452A1D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0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863A-C1DE-CD57-4F9C-A84B2DEF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1631-0786-5F5E-3501-ACD4D2CEF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C919-4A76-7D16-4FC7-045192C7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5B54-6F34-4887-BE72-A7D6DC94E40C}" type="datetime3">
              <a:rPr lang="en-US" smtClean="0"/>
              <a:t>23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61A5-4AF6-6CC0-AD4F-4F0910E0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B7FA-6A0D-6AF2-CB0A-D58A2724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DDBB-0095-BB0F-7EAE-765FFAE3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A912-AB60-B2FE-24F1-15436969D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7180A-D531-536D-90A8-BE2B34B25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5E960-8AAE-58A9-1B23-9E47B673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2E11-0478-495B-8FA6-6C2AC8BF713F}" type="datetime3">
              <a:rPr lang="en-US" smtClean="0"/>
              <a:t>23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633AE-D068-2289-E2B4-9CB4F50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C53AC-F243-4877-6F77-2A7B2907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9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E358-FA1A-3A5E-72EC-5D4A2CBC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42B57-CC4F-847C-FEF9-9BBDEC9AC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7E427-F449-A637-F22B-09AD44CA6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948E-15D1-5FBE-E304-3E5361359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8E0EB-9EDF-7815-3FE7-61C974EA8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AE126-F358-6C2E-3C19-5D1AE8E0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1A8C-459C-4BE5-80A1-8C8E9F4B78BC}" type="datetime3">
              <a:rPr lang="en-US" smtClean="0"/>
              <a:t>23 August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E8AFB-DD75-CB63-36BC-4870509D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4FE37-9EFE-EB98-8163-7FE94A3A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6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3F2F-48AB-A790-2113-A8BBB5C1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C1694-B2B0-C511-60B4-F9EE6D83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985A-DEC8-4D11-B5FD-CA821C2FF2CB}" type="datetime3">
              <a:rPr lang="en-US" smtClean="0"/>
              <a:t>23 August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D42A7-186D-3B16-D509-9868983F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57E1E-0AA9-D816-E7F8-A91ABD52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FA218-F18B-AF7A-BDAF-33BB36EE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35716-F6DE-8FF1-2C0A-C824527C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345A3-9AD5-5F4B-FF6D-6218C4A7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276A-4EBD-5942-64E6-CE8AD0DE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3601-6D36-A388-867A-4B2F01345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0A716-4ECA-3B3E-7672-947BBF471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710F5-0ECE-6EC9-6C42-86CBCA6B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A6A3-D46B-4607-A781-4711CA1DDA58}" type="datetime3">
              <a:rPr lang="en-US" smtClean="0"/>
              <a:t>23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D212D-9D3E-E23F-F1CA-875E4E93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7B789-0320-450E-349A-1E7364F8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9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7ED9-3C4A-6BA1-B9E6-94CD1995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62AA2-3DC1-B426-D630-B0667B752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743A1-5F94-BA9A-2350-5DC4278EE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B427-0CFC-C6A1-F515-B0AFD22F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D8C3-B60E-405C-A9B1-8B2BA32C0508}" type="datetime3">
              <a:rPr lang="en-US" smtClean="0"/>
              <a:t>23 August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75BB8-B733-2F18-A8DB-724FCDBE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30E76-F8BC-40AC-D764-9528A7C1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28335-91AD-8F3C-A41C-4095C75E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1C88F-C0BB-09B4-A1EC-7661102B3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C07D5-9B7F-5854-2566-57AFE89F5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032E1-0EFF-4BCB-AE71-F69628C3652C}" type="datetime3">
              <a:rPr lang="en-US" smtClean="0"/>
              <a:t>23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3872F-F3BE-B649-4D38-265A8AE43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5412-8B32-78F5-B9D9-C46F66A03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ED764-E405-4A91-A8D1-87BA7CCAD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19B47-D98B-9590-2768-506A2E0A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473A8-D084-C899-9AB4-D6898404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1AB77-0D0A-1FD3-88C3-93A0F0EF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1B847-BF3B-EFEB-92D4-FC155854FDEB}"/>
              </a:ext>
            </a:extLst>
          </p:cNvPr>
          <p:cNvSpPr txBox="1"/>
          <p:nvPr/>
        </p:nvSpPr>
        <p:spPr>
          <a:xfrm>
            <a:off x="3928174" y="2077339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Tampines Regional Library</a:t>
            </a:r>
          </a:p>
          <a:p>
            <a:pPr algn="ctr"/>
            <a:r>
              <a:rPr lang="en-SG" dirty="0" err="1"/>
              <a:t>LearnX</a:t>
            </a:r>
            <a:r>
              <a:rPr lang="en-SG" dirty="0"/>
              <a:t> Community</a:t>
            </a:r>
          </a:p>
          <a:p>
            <a:pPr algn="ctr"/>
            <a:r>
              <a:rPr lang="en-SG" dirty="0"/>
              <a:t>Pi Python Introductory Course</a:t>
            </a:r>
          </a:p>
          <a:p>
            <a:pPr algn="ctr"/>
            <a:r>
              <a:rPr lang="en-SG" dirty="0"/>
              <a:t>Course Material</a:t>
            </a:r>
          </a:p>
          <a:p>
            <a:pPr algn="ctr"/>
            <a:r>
              <a:rPr lang="en-SG" dirty="0"/>
              <a:t>By</a:t>
            </a:r>
          </a:p>
          <a:p>
            <a:pPr algn="ctr"/>
            <a:r>
              <a:rPr lang="en-SG"/>
              <a:t>Goh Soon </a:t>
            </a:r>
            <a:r>
              <a:rPr lang="en-SG" dirty="0"/>
              <a:t>Seng</a:t>
            </a:r>
          </a:p>
          <a:p>
            <a:pPr algn="ctr"/>
            <a:endParaRPr lang="en-SG" dirty="0"/>
          </a:p>
          <a:p>
            <a:endParaRPr lang="en-SG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8AA9E-7CD1-4538-FAF2-9502ABBDBEC7}"/>
              </a:ext>
            </a:extLst>
          </p:cNvPr>
          <p:cNvSpPr txBox="1"/>
          <p:nvPr/>
        </p:nvSpPr>
        <p:spPr>
          <a:xfrm>
            <a:off x="3869451" y="4456143"/>
            <a:ext cx="503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PLEASE DO NOT WRITE ANYTHING ON THE PAGES OF THIS BOOKLET. 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1DEE9-5CD6-B0D3-9F06-D9A4CB32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731EB-C508-4B73-95C4-B5E607E3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2C819-FCD9-7E14-064E-5A3AD275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107BC-B108-9752-8177-578CE20E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43" y="1234973"/>
            <a:ext cx="3162300" cy="3381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1E3C55-EDD2-EC47-8B4E-291FDAFDB09F}"/>
              </a:ext>
            </a:extLst>
          </p:cNvPr>
          <p:cNvSpPr txBox="1"/>
          <p:nvPr/>
        </p:nvSpPr>
        <p:spPr>
          <a:xfrm>
            <a:off x="1167643" y="487516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Runs once</a:t>
            </a:r>
            <a:endParaRPr lang="en-S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0C81E2-BAD6-5A0F-0440-D866B7457D83}"/>
              </a:ext>
            </a:extLst>
          </p:cNvPr>
          <p:cNvGrpSpPr/>
          <p:nvPr/>
        </p:nvGrpSpPr>
        <p:grpSpPr>
          <a:xfrm>
            <a:off x="5001674" y="2441028"/>
            <a:ext cx="1372427" cy="853964"/>
            <a:chOff x="5001674" y="2441028"/>
            <a:chExt cx="1372427" cy="853964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0B9A2CA-AF9F-BE93-E63C-E8973363E731}"/>
                </a:ext>
              </a:extLst>
            </p:cNvPr>
            <p:cNvSpPr/>
            <p:nvPr/>
          </p:nvSpPr>
          <p:spPr>
            <a:xfrm>
              <a:off x="5117591" y="2441028"/>
              <a:ext cx="1140595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convert</a:t>
              </a:r>
              <a:endParaRPr lang="en-S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5843B3-0A7D-08E7-3AC0-291550C3B673}"/>
                </a:ext>
              </a:extLst>
            </p:cNvPr>
            <p:cNvSpPr txBox="1"/>
            <p:nvPr/>
          </p:nvSpPr>
          <p:spPr>
            <a:xfrm>
              <a:off x="5001674" y="2925660"/>
              <a:ext cx="1372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Runs forever</a:t>
              </a:r>
              <a:endParaRPr lang="en-SG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0C02FDD-0DE8-19E9-C806-02A2C46F2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497" y="1115910"/>
            <a:ext cx="3228975" cy="3619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27E5CF-95C4-F98C-8379-A877C0AB1839}"/>
              </a:ext>
            </a:extLst>
          </p:cNvPr>
          <p:cNvSpPr txBox="1"/>
          <p:nvPr/>
        </p:nvSpPr>
        <p:spPr>
          <a:xfrm>
            <a:off x="7826072" y="5065550"/>
            <a:ext cx="183627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Run the Program</a:t>
            </a:r>
          </a:p>
          <a:p>
            <a:r>
              <a:rPr lang="en-US" dirty="0"/>
              <a:t>Save it as ex2d.py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3F8FE-01EB-D38F-4E94-28B92044CBC3}"/>
              </a:ext>
            </a:extLst>
          </p:cNvPr>
          <p:cNvSpPr txBox="1"/>
          <p:nvPr/>
        </p:nvSpPr>
        <p:spPr>
          <a:xfrm>
            <a:off x="1073885" y="74657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ex2c.py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70781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778AA-8D95-069D-6EAF-62AEABB2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08501-EFDE-7F37-DE48-73548651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686DE-8535-9725-F20D-5EF0968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03650-5A17-17FD-A5A9-4C5E5C1949B1}"/>
              </a:ext>
            </a:extLst>
          </p:cNvPr>
          <p:cNvSpPr txBox="1"/>
          <p:nvPr/>
        </p:nvSpPr>
        <p:spPr>
          <a:xfrm>
            <a:off x="4557105" y="1704249"/>
            <a:ext cx="58162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 Lesson – Session # 2</a:t>
            </a:r>
          </a:p>
          <a:p>
            <a:endParaRPr lang="en-US" dirty="0"/>
          </a:p>
          <a:p>
            <a:r>
              <a:rPr lang="en-US" b="1" u="sng" dirty="0"/>
              <a:t>FUNCTIONS</a:t>
            </a:r>
          </a:p>
          <a:p>
            <a:endParaRPr lang="en-US" b="1" u="sng" dirty="0"/>
          </a:p>
          <a:p>
            <a:r>
              <a:rPr lang="en-US" b="1" u="sng" dirty="0"/>
              <a:t>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if else</a:t>
            </a:r>
          </a:p>
          <a:p>
            <a:endParaRPr lang="en-US" b="1" u="sng" dirty="0"/>
          </a:p>
          <a:p>
            <a:r>
              <a:rPr lang="en-US" b="1" u="sng" dirty="0"/>
              <a:t>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True: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</a:p>
          <a:p>
            <a:endParaRPr lang="en-US" b="1" u="sng" dirty="0"/>
          </a:p>
          <a:p>
            <a:r>
              <a:rPr lang="en-US" b="1" u="sng" dirty="0"/>
              <a:t>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humans and machine communicate with each other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812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0ECF893-1273-917B-0883-28CA1AA66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47" y="1655312"/>
            <a:ext cx="3228975" cy="36195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E8D33-94B9-C7E2-957C-C0480CB8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BA831-3E1D-C93A-4378-9BC49435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55BDE-FAC7-B0F7-E1C5-57924348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04FB0-7678-782F-EE5C-655B6500B42D}"/>
              </a:ext>
            </a:extLst>
          </p:cNvPr>
          <p:cNvSpPr txBox="1"/>
          <p:nvPr/>
        </p:nvSpPr>
        <p:spPr>
          <a:xfrm>
            <a:off x="1150684" y="753473"/>
            <a:ext cx="438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– A SET OF CODES WITH A NAME</a:t>
            </a:r>
            <a:endParaRPr lang="en-SG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4883E-5ADF-47C1-CC09-C9FC46CC7F42}"/>
              </a:ext>
            </a:extLst>
          </p:cNvPr>
          <p:cNvSpPr/>
          <p:nvPr/>
        </p:nvSpPr>
        <p:spPr>
          <a:xfrm>
            <a:off x="1797706" y="3015953"/>
            <a:ext cx="1875455" cy="19907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854300-E678-41B9-300C-3B317B2FCA9A}"/>
              </a:ext>
            </a:extLst>
          </p:cNvPr>
          <p:cNvSpPr txBox="1"/>
          <p:nvPr/>
        </p:nvSpPr>
        <p:spPr>
          <a:xfrm>
            <a:off x="1120947" y="12405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ex2d.py</a:t>
            </a:r>
            <a:endParaRPr lang="en-SG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1DAC0D-86B8-EE64-5429-10BCA75D456C}"/>
              </a:ext>
            </a:extLst>
          </p:cNvPr>
          <p:cNvGrpSpPr/>
          <p:nvPr/>
        </p:nvGrpSpPr>
        <p:grpSpPr>
          <a:xfrm>
            <a:off x="3806560" y="1619250"/>
            <a:ext cx="4909592" cy="3619500"/>
            <a:chOff x="3806560" y="1619250"/>
            <a:chExt cx="4909592" cy="36195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3E7ACE-22E5-16BF-40D7-95784D65A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0002" y="1619250"/>
              <a:ext cx="3486150" cy="3619500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5621C14-E236-16AE-AD28-D3EE847C58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6560" y="2864498"/>
              <a:ext cx="1922436" cy="11468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2A3F8E89-EC08-F8B2-A00B-F75EAA013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683" y="5129537"/>
            <a:ext cx="2819400" cy="67627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B4F4505-010E-A623-C30F-E086BED99EC0}"/>
              </a:ext>
            </a:extLst>
          </p:cNvPr>
          <p:cNvSpPr/>
          <p:nvPr/>
        </p:nvSpPr>
        <p:spPr>
          <a:xfrm>
            <a:off x="5728996" y="2740804"/>
            <a:ext cx="2164702" cy="2473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0A3F83-E571-5D59-A71E-E574A59D96D6}"/>
              </a:ext>
            </a:extLst>
          </p:cNvPr>
          <p:cNvSpPr txBox="1"/>
          <p:nvPr/>
        </p:nvSpPr>
        <p:spPr>
          <a:xfrm>
            <a:off x="9006844" y="4951646"/>
            <a:ext cx="183627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Run the Program</a:t>
            </a:r>
          </a:p>
          <a:p>
            <a:r>
              <a:rPr lang="en-US" dirty="0"/>
              <a:t>Save it as ex2e.py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589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>
            <a:extLst>
              <a:ext uri="{FF2B5EF4-FFF2-40B4-BE49-F238E27FC236}">
                <a16:creationId xmlns:a16="http://schemas.microsoft.com/office/drawing/2014/main" id="{627BE65B-1E73-C6B5-A740-BDD2DD4D08FE}"/>
              </a:ext>
            </a:extLst>
          </p:cNvPr>
          <p:cNvSpPr txBox="1"/>
          <p:nvPr/>
        </p:nvSpPr>
        <p:spPr>
          <a:xfrm>
            <a:off x="4934725" y="5001208"/>
            <a:ext cx="657225" cy="223379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15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36B3C0C-EFFD-8B57-110D-5B21EEA35103}"/>
              </a:ext>
            </a:extLst>
          </p:cNvPr>
          <p:cNvSpPr txBox="1"/>
          <p:nvPr/>
        </p:nvSpPr>
        <p:spPr>
          <a:xfrm>
            <a:off x="9554251" y="5493794"/>
            <a:ext cx="657225" cy="203444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12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C3AFA3CD-C531-AD44-223A-9C750B7A3F90}"/>
              </a:ext>
            </a:extLst>
          </p:cNvPr>
          <p:cNvSpPr txBox="1"/>
          <p:nvPr/>
        </p:nvSpPr>
        <p:spPr>
          <a:xfrm>
            <a:off x="10166324" y="2149741"/>
            <a:ext cx="752475" cy="2571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SG" sz="11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UZZER</a:t>
            </a:r>
            <a:endParaRPr lang="en-US" sz="11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AE2904CB-3094-72C0-43D0-365A35A856B3}"/>
              </a:ext>
            </a:extLst>
          </p:cNvPr>
          <p:cNvSpPr txBox="1"/>
          <p:nvPr/>
        </p:nvSpPr>
        <p:spPr>
          <a:xfrm>
            <a:off x="8060456" y="5338341"/>
            <a:ext cx="584835" cy="203444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13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EEC92040-2609-3CB5-1792-64853593342A}"/>
              </a:ext>
            </a:extLst>
          </p:cNvPr>
          <p:cNvSpPr txBox="1"/>
          <p:nvPr/>
        </p:nvSpPr>
        <p:spPr>
          <a:xfrm>
            <a:off x="10415468" y="2976466"/>
            <a:ext cx="388620" cy="358264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2BF54534-4B20-3D3D-706C-E9F4C14FBBBC}"/>
              </a:ext>
            </a:extLst>
          </p:cNvPr>
          <p:cNvSpPr txBox="1"/>
          <p:nvPr/>
        </p:nvSpPr>
        <p:spPr>
          <a:xfrm>
            <a:off x="6515746" y="5166628"/>
            <a:ext cx="657225" cy="203444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14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B85CC-8348-6CEB-2044-A13E0274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670A-C6C0-46FE-A886-5458822698F7}" type="datetime3">
              <a:rPr lang="en-US" smtClean="0"/>
              <a:t>23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D4D8-C85D-7EB1-A570-837BD072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Tampines Regional Library - </a:t>
            </a:r>
            <a:r>
              <a:rPr lang="en-SG" dirty="0" err="1"/>
              <a:t>Learnx</a:t>
            </a:r>
            <a:r>
              <a:rPr lang="en-SG" dirty="0"/>
              <a:t> Community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D9E9-E659-AE88-0F0A-3E3999CE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EC59D5-BC65-11A4-77AD-B0C49FE7A1D8}"/>
              </a:ext>
            </a:extLst>
          </p:cNvPr>
          <p:cNvGrpSpPr/>
          <p:nvPr/>
        </p:nvGrpSpPr>
        <p:grpSpPr>
          <a:xfrm>
            <a:off x="414337" y="938212"/>
            <a:ext cx="11363325" cy="4981575"/>
            <a:chOff x="414337" y="938212"/>
            <a:chExt cx="11363325" cy="498157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4A968E-6FE1-9F50-DB4E-5BA207EA22CE}"/>
                </a:ext>
              </a:extLst>
            </p:cNvPr>
            <p:cNvGrpSpPr/>
            <p:nvPr/>
          </p:nvGrpSpPr>
          <p:grpSpPr>
            <a:xfrm>
              <a:off x="414337" y="938212"/>
              <a:ext cx="11363325" cy="4981575"/>
              <a:chOff x="414337" y="938212"/>
              <a:chExt cx="11363325" cy="498157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1E485AF-21E2-18F0-BFE7-A267665BB3AC}"/>
                  </a:ext>
                </a:extLst>
              </p:cNvPr>
              <p:cNvGrpSpPr/>
              <p:nvPr/>
            </p:nvGrpSpPr>
            <p:grpSpPr>
              <a:xfrm>
                <a:off x="414337" y="938212"/>
                <a:ext cx="11363325" cy="4981575"/>
                <a:chOff x="414337" y="938212"/>
                <a:chExt cx="11363325" cy="4981575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9DAA5D43-EC11-853F-BDF4-63EF2C0F5C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14337" y="938212"/>
                  <a:ext cx="11363325" cy="4981575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2BCB8C15-969C-2B50-71DA-C625B19E1D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6200000">
                  <a:off x="2256823" y="460825"/>
                  <a:ext cx="228206" cy="3385332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6B2B5544-15FE-3527-BA4D-6CF0CAEBF6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2244328" y="2796992"/>
                  <a:ext cx="228204" cy="3360340"/>
                </a:xfrm>
                <a:prstGeom prst="rect">
                  <a:avLst/>
                </a:prstGeom>
              </p:spPr>
            </p:pic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51ABFC-7BBB-26C5-3B6D-050665628694}"/>
                  </a:ext>
                </a:extLst>
              </p:cNvPr>
              <p:cNvSpPr txBox="1"/>
              <p:nvPr/>
            </p:nvSpPr>
            <p:spPr>
              <a:xfrm>
                <a:off x="10427677" y="2843479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+</a:t>
                </a:r>
                <a:endParaRPr lang="en-SG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1CE68C-1270-2BCD-8E4A-8179B42574D8}"/>
                  </a:ext>
                </a:extLst>
              </p:cNvPr>
              <p:cNvSpPr txBox="1"/>
              <p:nvPr/>
            </p:nvSpPr>
            <p:spPr>
              <a:xfrm>
                <a:off x="10108687" y="273583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_</a:t>
                </a:r>
                <a:endParaRPr lang="en-SG" sz="2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B03083-9145-106B-8113-8F932D5BAFE4}"/>
                </a:ext>
              </a:extLst>
            </p:cNvPr>
            <p:cNvCxnSpPr>
              <a:cxnSpLocks/>
            </p:cNvCxnSpPr>
            <p:nvPr/>
          </p:nvCxnSpPr>
          <p:spPr>
            <a:xfrm>
              <a:off x="8669097" y="1661384"/>
              <a:ext cx="0" cy="745532"/>
            </a:xfrm>
            <a:prstGeom prst="line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73F7AA9-1656-F196-BCA1-8624BA6DC93A}"/>
              </a:ext>
            </a:extLst>
          </p:cNvPr>
          <p:cNvSpPr txBox="1"/>
          <p:nvPr/>
        </p:nvSpPr>
        <p:spPr>
          <a:xfrm>
            <a:off x="9246938" y="1704729"/>
            <a:ext cx="286419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Look for + sign on the Buzzer 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6E6FC-0BAA-9734-DBF5-3B335FD9AF18}"/>
              </a:ext>
            </a:extLst>
          </p:cNvPr>
          <p:cNvSpPr txBox="1"/>
          <p:nvPr/>
        </p:nvSpPr>
        <p:spPr>
          <a:xfrm>
            <a:off x="421243" y="689266"/>
            <a:ext cx="45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Exercise 3 – Wiring a Pedestrian Crossing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183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23E1B7-D3CF-085C-1580-07BE7F05E232}"/>
              </a:ext>
            </a:extLst>
          </p:cNvPr>
          <p:cNvSpPr txBox="1"/>
          <p:nvPr/>
        </p:nvSpPr>
        <p:spPr>
          <a:xfrm>
            <a:off x="1233182" y="612396"/>
            <a:ext cx="439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TESTING OUR CIRCUIT USING THONNY SHELL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0F7243-B825-CFEC-1CDD-DFAC9026402F}"/>
              </a:ext>
            </a:extLst>
          </p:cNvPr>
          <p:cNvSpPr txBox="1"/>
          <p:nvPr/>
        </p:nvSpPr>
        <p:spPr>
          <a:xfrm>
            <a:off x="1324947" y="1455576"/>
            <a:ext cx="6736702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from </a:t>
            </a:r>
            <a:r>
              <a:rPr lang="en-SG" dirty="0" err="1"/>
              <a:t>picozero</a:t>
            </a:r>
            <a:r>
              <a:rPr lang="en-SG" dirty="0"/>
              <a:t> import Buzzer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buzzer= Buzzer(12)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buzzer.on</a:t>
            </a:r>
            <a:r>
              <a:rPr lang="en-SG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00718-3F48-5EF9-0757-7482CA1F455E}"/>
              </a:ext>
            </a:extLst>
          </p:cNvPr>
          <p:cNvSpPr txBox="1"/>
          <p:nvPr/>
        </p:nvSpPr>
        <p:spPr>
          <a:xfrm>
            <a:off x="1233182" y="1166394"/>
            <a:ext cx="34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3a. Turning our Buzzer on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A87EDA-C0EA-7B26-4A76-757103EB4EB1}"/>
              </a:ext>
            </a:extLst>
          </p:cNvPr>
          <p:cNvGrpSpPr/>
          <p:nvPr/>
        </p:nvGrpSpPr>
        <p:grpSpPr>
          <a:xfrm>
            <a:off x="1233182" y="2373512"/>
            <a:ext cx="6828465" cy="647818"/>
            <a:chOff x="1233182" y="2746751"/>
            <a:chExt cx="6828465" cy="64781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E926C4-CB44-E300-2DA4-CF6BBC270CD0}"/>
                </a:ext>
              </a:extLst>
            </p:cNvPr>
            <p:cNvSpPr txBox="1"/>
            <p:nvPr/>
          </p:nvSpPr>
          <p:spPr>
            <a:xfrm>
              <a:off x="1324945" y="3025237"/>
              <a:ext cx="6736702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&gt;&gt;&gt; </a:t>
              </a:r>
              <a:r>
                <a:rPr lang="en-SG" dirty="0" err="1"/>
                <a:t>buzzer.off</a:t>
              </a:r>
              <a:r>
                <a:rPr lang="en-SG" dirty="0"/>
                <a:t>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2DCEEF-7B2A-761F-456B-5EED97C4C8A4}"/>
                </a:ext>
              </a:extLst>
            </p:cNvPr>
            <p:cNvSpPr txBox="1"/>
            <p:nvPr/>
          </p:nvSpPr>
          <p:spPr>
            <a:xfrm>
              <a:off x="1233182" y="2746751"/>
              <a:ext cx="270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1"/>
                  </a:solidFill>
                </a:rPr>
                <a:t>Ex 3b. Turning it off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EE66-8040-818F-04F3-8A11F6E2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2A6269-53FB-6E5F-33C6-84374869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0FAA-9F14-452D-B9DD-6906FA34391F}" type="datetime3">
              <a:rPr lang="en-US" smtClean="0"/>
              <a:t>23 August 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26F062-1206-00B2-61AA-E50EFB2F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95E43-017F-90A5-02F3-09D66F61A64B}"/>
              </a:ext>
            </a:extLst>
          </p:cNvPr>
          <p:cNvSpPr txBox="1"/>
          <p:nvPr/>
        </p:nvSpPr>
        <p:spPr>
          <a:xfrm>
            <a:off x="1262715" y="3469250"/>
            <a:ext cx="6736702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from </a:t>
            </a:r>
            <a:r>
              <a:rPr lang="en-SG" dirty="0" err="1"/>
              <a:t>picozero</a:t>
            </a:r>
            <a:r>
              <a:rPr lang="en-SG" dirty="0"/>
              <a:t> import Buzzer, Button, LED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buzzer= Buzzer(12)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</a:t>
            </a:r>
            <a:r>
              <a:rPr lang="en-SG" dirty="0"/>
              <a:t> button=Button(13)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</a:t>
            </a:r>
            <a:r>
              <a:rPr lang="en-SG" dirty="0"/>
              <a:t> </a:t>
            </a:r>
            <a:r>
              <a:rPr lang="en-SG" dirty="0" err="1"/>
              <a:t>red_led</a:t>
            </a:r>
            <a:r>
              <a:rPr lang="en-SG" dirty="0"/>
              <a:t>=LED(15)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4A59A-8EBA-B41E-E7AD-7AC984CC5A08}"/>
              </a:ext>
            </a:extLst>
          </p:cNvPr>
          <p:cNvSpPr txBox="1"/>
          <p:nvPr/>
        </p:nvSpPr>
        <p:spPr>
          <a:xfrm>
            <a:off x="1262714" y="3095421"/>
            <a:ext cx="7000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3c. Setting up multiple sensors : our circuit has Buzzer, Button, LED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038915-6F7D-47E9-70A3-AAE853B66334}"/>
              </a:ext>
            </a:extLst>
          </p:cNvPr>
          <p:cNvSpPr txBox="1"/>
          <p:nvPr/>
        </p:nvSpPr>
        <p:spPr>
          <a:xfrm>
            <a:off x="1251844" y="5261202"/>
            <a:ext cx="674757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button.when_pressed</a:t>
            </a:r>
            <a:r>
              <a:rPr lang="en-SG" dirty="0"/>
              <a:t> = </a:t>
            </a:r>
            <a:r>
              <a:rPr lang="en-SG" dirty="0" err="1"/>
              <a:t>buzzer.on</a:t>
            </a:r>
            <a:endParaRPr lang="en-SG" dirty="0"/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button.when_released</a:t>
            </a:r>
            <a:r>
              <a:rPr lang="en-SG" dirty="0"/>
              <a:t> = </a:t>
            </a:r>
            <a:r>
              <a:rPr lang="en-SG" dirty="0" err="1"/>
              <a:t>buzzer.off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761ED-7202-828B-7DBA-885B93CAD677}"/>
              </a:ext>
            </a:extLst>
          </p:cNvPr>
          <p:cNvSpPr txBox="1"/>
          <p:nvPr/>
        </p:nvSpPr>
        <p:spPr>
          <a:xfrm>
            <a:off x="1251844" y="4619245"/>
            <a:ext cx="674757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button.when_pressed</a:t>
            </a:r>
            <a:r>
              <a:rPr lang="en-SG" dirty="0"/>
              <a:t> = </a:t>
            </a:r>
            <a:r>
              <a:rPr lang="en-SG" dirty="0" err="1"/>
              <a:t>red_led.on</a:t>
            </a:r>
            <a:endParaRPr lang="en-SG" dirty="0"/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button.when_released</a:t>
            </a:r>
            <a:r>
              <a:rPr lang="en-SG" dirty="0"/>
              <a:t> = </a:t>
            </a:r>
            <a:r>
              <a:rPr lang="en-SG" dirty="0" err="1"/>
              <a:t>red_led.off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D30D2A-8408-2EA9-0C78-FC3BB6F57312}"/>
              </a:ext>
            </a:extLst>
          </p:cNvPr>
          <p:cNvSpPr txBox="1"/>
          <p:nvPr/>
        </p:nvSpPr>
        <p:spPr>
          <a:xfrm>
            <a:off x="5344887" y="3784253"/>
            <a:ext cx="367004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Let’s say we want the LED</a:t>
            </a:r>
          </a:p>
          <a:p>
            <a:r>
              <a:rPr lang="en-US" dirty="0"/>
              <a:t>To light up when we press the button</a:t>
            </a:r>
          </a:p>
          <a:p>
            <a:r>
              <a:rPr lang="en-US" dirty="0"/>
              <a:t>And off when we release the button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086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5" grpId="0" animBg="1"/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7B703-2686-EC05-A40B-658B13D1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C06FF-877B-3E48-86D3-0C9ED97B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711E6-A4B5-9D80-CC09-92E051E5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09445-3F71-DBA8-D82B-A427C9C9736D}"/>
              </a:ext>
            </a:extLst>
          </p:cNvPr>
          <p:cNvSpPr txBox="1"/>
          <p:nvPr/>
        </p:nvSpPr>
        <p:spPr>
          <a:xfrm>
            <a:off x="506270" y="3512307"/>
            <a:ext cx="4044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HOW DOES A PEDESTRAIN CROSSING WORK?</a:t>
            </a:r>
            <a:endParaRPr lang="en-SG" sz="16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316322-176B-182F-903D-3B66C1AAD39F}"/>
              </a:ext>
            </a:extLst>
          </p:cNvPr>
          <p:cNvGrpSpPr/>
          <p:nvPr/>
        </p:nvGrpSpPr>
        <p:grpSpPr>
          <a:xfrm>
            <a:off x="506270" y="3859935"/>
            <a:ext cx="3688485" cy="2062103"/>
            <a:chOff x="6365897" y="1392567"/>
            <a:chExt cx="3688485" cy="20621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A7F75-E0F1-FD0C-A728-751B30AFA81B}"/>
                </a:ext>
              </a:extLst>
            </p:cNvPr>
            <p:cNvSpPr txBox="1"/>
            <p:nvPr/>
          </p:nvSpPr>
          <p:spPr>
            <a:xfrm>
              <a:off x="6379028" y="1392567"/>
              <a:ext cx="3662221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RED LED IS ON / GREEN LED IS OFF</a:t>
              </a:r>
            </a:p>
            <a:p>
              <a:r>
                <a:rPr lang="en-US" sz="1600" b="1" dirty="0"/>
                <a:t>WAIT FOR 10 SECONDS</a:t>
              </a:r>
            </a:p>
            <a:p>
              <a:r>
                <a:rPr lang="en-US" sz="1600" b="1" dirty="0"/>
                <a:t>RED LED GOES OFF</a:t>
              </a:r>
            </a:p>
            <a:p>
              <a:r>
                <a:rPr lang="en-US" sz="1600" b="1" dirty="0"/>
                <a:t>GREEN LED GOES ON</a:t>
              </a:r>
            </a:p>
            <a:p>
              <a:r>
                <a:rPr lang="en-US" sz="1600" b="1" dirty="0"/>
                <a:t>GIVE 10 SECONDS FOR PEOPLE TO CROSS</a:t>
              </a:r>
            </a:p>
            <a:p>
              <a:r>
                <a:rPr lang="en-US" sz="1600" b="1" dirty="0"/>
                <a:t>GREEN LED GOES OFF</a:t>
              </a:r>
            </a:p>
            <a:p>
              <a:r>
                <a:rPr lang="en-US" sz="1600" b="1" dirty="0"/>
                <a:t>RED LED TURNS ON</a:t>
              </a:r>
            </a:p>
            <a:p>
              <a:endParaRPr lang="en-SG" sz="16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435C45-592A-3F04-AF12-F82FD3C99E0F}"/>
                </a:ext>
              </a:extLst>
            </p:cNvPr>
            <p:cNvSpPr/>
            <p:nvPr/>
          </p:nvSpPr>
          <p:spPr>
            <a:xfrm>
              <a:off x="6365897" y="1392567"/>
              <a:ext cx="3688485" cy="183582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B05B873-103D-C00B-BA9C-50E29CF4F4C6}"/>
              </a:ext>
            </a:extLst>
          </p:cNvPr>
          <p:cNvSpPr txBox="1"/>
          <p:nvPr/>
        </p:nvSpPr>
        <p:spPr>
          <a:xfrm>
            <a:off x="1567698" y="595265"/>
            <a:ext cx="690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Exercise 3 – Turning the circuit into a pedestrian crossing with code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4BBC24-4EBA-4C5F-0844-A8B88DE06ACE}"/>
              </a:ext>
            </a:extLst>
          </p:cNvPr>
          <p:cNvGrpSpPr/>
          <p:nvPr/>
        </p:nvGrpSpPr>
        <p:grpSpPr>
          <a:xfrm>
            <a:off x="6287936" y="1231812"/>
            <a:ext cx="4083363" cy="624369"/>
            <a:chOff x="6287936" y="1563263"/>
            <a:chExt cx="4083363" cy="62436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E3C9DA-329B-DFEB-8D58-B5606B981AE6}"/>
                </a:ext>
              </a:extLst>
            </p:cNvPr>
            <p:cNvSpPr txBox="1"/>
            <p:nvPr/>
          </p:nvSpPr>
          <p:spPr>
            <a:xfrm>
              <a:off x="6287937" y="1563263"/>
              <a:ext cx="4083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picozero</a:t>
              </a:r>
              <a:r>
                <a:rPr lang="en-US" dirty="0"/>
                <a:t> import  LED, Buzzer, Button</a:t>
              </a:r>
              <a:endParaRPr lang="en-SG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CDF73D-1EEE-6CEA-7BB3-8D8482FCCA03}"/>
                </a:ext>
              </a:extLst>
            </p:cNvPr>
            <p:cNvSpPr txBox="1"/>
            <p:nvPr/>
          </p:nvSpPr>
          <p:spPr>
            <a:xfrm>
              <a:off x="6287936" y="1818300"/>
              <a:ext cx="235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time import sleep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D6DE454-79C9-06C7-7E63-7B804E249639}"/>
              </a:ext>
            </a:extLst>
          </p:cNvPr>
          <p:cNvSpPr txBox="1"/>
          <p:nvPr/>
        </p:nvSpPr>
        <p:spPr>
          <a:xfrm>
            <a:off x="6304377" y="1778268"/>
            <a:ext cx="1972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red_led</a:t>
            </a:r>
            <a:r>
              <a:rPr lang="en-US" dirty="0"/>
              <a:t> = LED(15)</a:t>
            </a:r>
          </a:p>
          <a:p>
            <a:r>
              <a:rPr lang="en-US" dirty="0" err="1"/>
              <a:t>green_led</a:t>
            </a:r>
            <a:r>
              <a:rPr lang="en-US" dirty="0"/>
              <a:t>=LED(14)</a:t>
            </a:r>
          </a:p>
          <a:p>
            <a:r>
              <a:rPr lang="en-US" dirty="0"/>
              <a:t>buzzer=Buzzer(12)</a:t>
            </a:r>
          </a:p>
          <a:p>
            <a:r>
              <a:rPr lang="en-SG" dirty="0"/>
              <a:t>button=Button(13)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CA7607-6C08-506F-990D-8FC97C4695D7}"/>
              </a:ext>
            </a:extLst>
          </p:cNvPr>
          <p:cNvSpPr txBox="1"/>
          <p:nvPr/>
        </p:nvSpPr>
        <p:spPr>
          <a:xfrm>
            <a:off x="6307537" y="2881732"/>
            <a:ext cx="158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red_led.on</a:t>
            </a:r>
            <a:r>
              <a:rPr lang="en-US" dirty="0"/>
              <a:t>()</a:t>
            </a:r>
          </a:p>
          <a:p>
            <a:r>
              <a:rPr lang="en-US" dirty="0" err="1"/>
              <a:t>green_led.off</a:t>
            </a:r>
            <a:r>
              <a:rPr lang="en-US" dirty="0"/>
              <a:t>()</a:t>
            </a:r>
            <a:endParaRPr lang="en-SG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B33F91-67E3-AB7B-EC04-4AD24AE6107E}"/>
              </a:ext>
            </a:extLst>
          </p:cNvPr>
          <p:cNvGrpSpPr/>
          <p:nvPr/>
        </p:nvGrpSpPr>
        <p:grpSpPr>
          <a:xfrm>
            <a:off x="4591974" y="4132157"/>
            <a:ext cx="1153728" cy="810049"/>
            <a:chOff x="5104458" y="2441028"/>
            <a:chExt cx="1153728" cy="810049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7E25486-4D47-C650-06CB-A13FA1B82D79}"/>
                </a:ext>
              </a:extLst>
            </p:cNvPr>
            <p:cNvSpPr/>
            <p:nvPr/>
          </p:nvSpPr>
          <p:spPr>
            <a:xfrm>
              <a:off x="5117591" y="2441028"/>
              <a:ext cx="1140595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convert</a:t>
              </a:r>
              <a:endParaRPr lang="en-SG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C0CA14-F44C-4AF1-A4DC-EFBFB3270CC8}"/>
                </a:ext>
              </a:extLst>
            </p:cNvPr>
            <p:cNvSpPr txBox="1"/>
            <p:nvPr/>
          </p:nvSpPr>
          <p:spPr>
            <a:xfrm>
              <a:off x="5104458" y="2881745"/>
              <a:ext cx="1024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 CODE</a:t>
              </a:r>
              <a:endParaRPr lang="en-SG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0E6ED17-2F5C-0D60-7C92-6A3F6B56E8D7}"/>
              </a:ext>
            </a:extLst>
          </p:cNvPr>
          <p:cNvSpPr txBox="1"/>
          <p:nvPr/>
        </p:nvSpPr>
        <p:spPr>
          <a:xfrm>
            <a:off x="6310757" y="342242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sleep(10)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37373-EEA0-59B3-DC6A-9EB42B2B9A60}"/>
              </a:ext>
            </a:extLst>
          </p:cNvPr>
          <p:cNvSpPr txBox="1"/>
          <p:nvPr/>
        </p:nvSpPr>
        <p:spPr>
          <a:xfrm>
            <a:off x="6310757" y="3670309"/>
            <a:ext cx="136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red_led.off</a:t>
            </a:r>
            <a:r>
              <a:rPr lang="en-US" dirty="0"/>
              <a:t>()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FE0E2-9A3A-27E5-C362-7D23D27919D1}"/>
              </a:ext>
            </a:extLst>
          </p:cNvPr>
          <p:cNvSpPr txBox="1"/>
          <p:nvPr/>
        </p:nvSpPr>
        <p:spPr>
          <a:xfrm>
            <a:off x="6310757" y="3941925"/>
            <a:ext cx="157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green_led.on</a:t>
            </a:r>
            <a:r>
              <a:rPr lang="en-US" dirty="0"/>
              <a:t>()</a:t>
            </a:r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96D3B-98AB-8CCF-B5DB-EC8EF6D31A40}"/>
              </a:ext>
            </a:extLst>
          </p:cNvPr>
          <p:cNvSpPr txBox="1"/>
          <p:nvPr/>
        </p:nvSpPr>
        <p:spPr>
          <a:xfrm>
            <a:off x="6333346" y="418880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sleep(10)</a:t>
            </a:r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0866A-8F4C-E669-81DB-5AF7CC8E5258}"/>
              </a:ext>
            </a:extLst>
          </p:cNvPr>
          <p:cNvSpPr txBox="1"/>
          <p:nvPr/>
        </p:nvSpPr>
        <p:spPr>
          <a:xfrm>
            <a:off x="6333346" y="4409978"/>
            <a:ext cx="15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green_led.off</a:t>
            </a:r>
            <a:r>
              <a:rPr lang="en-US" dirty="0"/>
              <a:t>()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1E75F7-9A47-89D8-8FEF-E5F328C1D6DE}"/>
              </a:ext>
            </a:extLst>
          </p:cNvPr>
          <p:cNvSpPr txBox="1"/>
          <p:nvPr/>
        </p:nvSpPr>
        <p:spPr>
          <a:xfrm>
            <a:off x="6333346" y="4643050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red_led.on</a:t>
            </a:r>
            <a:r>
              <a:rPr lang="en-US" dirty="0"/>
              <a:t>()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A82F21-4716-6CA7-26CC-0726739F1840}"/>
              </a:ext>
            </a:extLst>
          </p:cNvPr>
          <p:cNvGrpSpPr/>
          <p:nvPr/>
        </p:nvGrpSpPr>
        <p:grpSpPr>
          <a:xfrm>
            <a:off x="594273" y="955207"/>
            <a:ext cx="5601479" cy="2375566"/>
            <a:chOff x="594273" y="955207"/>
            <a:chExt cx="5601479" cy="237556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0497B24-0475-726A-831D-3BA534C32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273" y="955207"/>
              <a:ext cx="5601479" cy="237556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46DC0C-F51B-8787-057B-6DC357E77010}"/>
                </a:ext>
              </a:extLst>
            </p:cNvPr>
            <p:cNvCxnSpPr>
              <a:cxnSpLocks/>
            </p:cNvCxnSpPr>
            <p:nvPr/>
          </p:nvCxnSpPr>
          <p:spPr>
            <a:xfrm>
              <a:off x="4656933" y="1114160"/>
              <a:ext cx="0" cy="372689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110A8AF-F790-6548-A1EE-9FB82C7DC7A9}"/>
              </a:ext>
            </a:extLst>
          </p:cNvPr>
          <p:cNvSpPr txBox="1"/>
          <p:nvPr/>
        </p:nvSpPr>
        <p:spPr>
          <a:xfrm>
            <a:off x="8647364" y="4311257"/>
            <a:ext cx="287617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RUN and </a:t>
            </a:r>
          </a:p>
          <a:p>
            <a:r>
              <a:rPr lang="en-US" dirty="0"/>
              <a:t>Save this program as ex3c.py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3841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7B703-2686-EC05-A40B-658B13D1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C06FF-877B-3E48-86D3-0C9ED97B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711E6-A4B5-9D80-CC09-92E051E5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16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05B873-103D-C00B-BA9C-50E29CF4F4C6}"/>
              </a:ext>
            </a:extLst>
          </p:cNvPr>
          <p:cNvSpPr txBox="1"/>
          <p:nvPr/>
        </p:nvSpPr>
        <p:spPr>
          <a:xfrm>
            <a:off x="1209864" y="616276"/>
            <a:ext cx="690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Exercise 3 – Turning the circuit into a pedestrian crossing with code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2953A5-E07C-FBAF-ED87-A3C6BA783281}"/>
              </a:ext>
            </a:extLst>
          </p:cNvPr>
          <p:cNvGrpSpPr/>
          <p:nvPr/>
        </p:nvGrpSpPr>
        <p:grpSpPr>
          <a:xfrm>
            <a:off x="1209863" y="1322312"/>
            <a:ext cx="4083363" cy="3706158"/>
            <a:chOff x="1741709" y="1306224"/>
            <a:chExt cx="4083363" cy="370615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4BBC24-4EBA-4C5F-0844-A8B88DE06ACE}"/>
                </a:ext>
              </a:extLst>
            </p:cNvPr>
            <p:cNvGrpSpPr/>
            <p:nvPr/>
          </p:nvGrpSpPr>
          <p:grpSpPr>
            <a:xfrm>
              <a:off x="1741709" y="1306224"/>
              <a:ext cx="4083363" cy="624369"/>
              <a:chOff x="6287936" y="1563263"/>
              <a:chExt cx="4083363" cy="62436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E3C9DA-329B-DFEB-8D58-B5606B981AE6}"/>
                  </a:ext>
                </a:extLst>
              </p:cNvPr>
              <p:cNvSpPr txBox="1"/>
              <p:nvPr/>
            </p:nvSpPr>
            <p:spPr>
              <a:xfrm>
                <a:off x="6287937" y="1563263"/>
                <a:ext cx="408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from </a:t>
                </a:r>
                <a:r>
                  <a:rPr lang="en-US" dirty="0" err="1"/>
                  <a:t>picozero</a:t>
                </a:r>
                <a:r>
                  <a:rPr lang="en-US" dirty="0"/>
                  <a:t> import  LED, Buzzer, Button</a:t>
                </a:r>
                <a:endParaRPr lang="en-SG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CDF73D-1EEE-6CEA-7BB3-8D8482FCCA03}"/>
                  </a:ext>
                </a:extLst>
              </p:cNvPr>
              <p:cNvSpPr txBox="1"/>
              <p:nvPr/>
            </p:nvSpPr>
            <p:spPr>
              <a:xfrm>
                <a:off x="6287936" y="1818300"/>
                <a:ext cx="2359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from time import sleep</a:t>
                </a:r>
                <a:endParaRPr lang="en-SG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6DE454-79C9-06C7-7E63-7B804E249639}"/>
                </a:ext>
              </a:extLst>
            </p:cNvPr>
            <p:cNvSpPr txBox="1"/>
            <p:nvPr/>
          </p:nvSpPr>
          <p:spPr>
            <a:xfrm>
              <a:off x="1741709" y="1778268"/>
              <a:ext cx="19722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red_led</a:t>
              </a:r>
              <a:r>
                <a:rPr lang="en-US" dirty="0"/>
                <a:t> = LED(15)</a:t>
              </a:r>
            </a:p>
            <a:p>
              <a:r>
                <a:rPr lang="en-US" dirty="0" err="1"/>
                <a:t>green_led</a:t>
              </a:r>
              <a:r>
                <a:rPr lang="en-US" dirty="0"/>
                <a:t>=LED(14)</a:t>
              </a:r>
            </a:p>
            <a:p>
              <a:r>
                <a:rPr lang="en-US" dirty="0"/>
                <a:t>buzzer=Buzzer(12)</a:t>
              </a:r>
            </a:p>
            <a:p>
              <a:r>
                <a:rPr lang="en-SG" dirty="0"/>
                <a:t>button=Button(13)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CA7607-6C08-506F-990D-8FC97C4695D7}"/>
                </a:ext>
              </a:extLst>
            </p:cNvPr>
            <p:cNvSpPr txBox="1"/>
            <p:nvPr/>
          </p:nvSpPr>
          <p:spPr>
            <a:xfrm>
              <a:off x="1744869" y="2881732"/>
              <a:ext cx="15884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red_led.on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green_led.off</a:t>
              </a:r>
              <a:r>
                <a:rPr lang="en-US" dirty="0"/>
                <a:t>()</a:t>
              </a:r>
              <a:endParaRPr lang="en-SG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6ED17-2F5C-0D60-7C92-6A3F6B56E8D7}"/>
                </a:ext>
              </a:extLst>
            </p:cNvPr>
            <p:cNvSpPr txBox="1"/>
            <p:nvPr/>
          </p:nvSpPr>
          <p:spPr>
            <a:xfrm>
              <a:off x="1748089" y="3422421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sleep(10)</a:t>
              </a:r>
              <a:endParaRPr lang="en-S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137373-EEA0-59B3-DC6A-9EB42B2B9A60}"/>
                </a:ext>
              </a:extLst>
            </p:cNvPr>
            <p:cNvSpPr txBox="1"/>
            <p:nvPr/>
          </p:nvSpPr>
          <p:spPr>
            <a:xfrm>
              <a:off x="1748089" y="3670309"/>
              <a:ext cx="1364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red_led.off</a:t>
              </a:r>
              <a:r>
                <a:rPr lang="en-US" dirty="0"/>
                <a:t>()</a:t>
              </a:r>
              <a:endParaRPr lang="en-SG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2FE0E2-9A3A-27E5-C362-7D23D27919D1}"/>
                </a:ext>
              </a:extLst>
            </p:cNvPr>
            <p:cNvSpPr txBox="1"/>
            <p:nvPr/>
          </p:nvSpPr>
          <p:spPr>
            <a:xfrm>
              <a:off x="1748089" y="3941925"/>
              <a:ext cx="1571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green_led.on</a:t>
              </a:r>
              <a:r>
                <a:rPr lang="en-US" dirty="0"/>
                <a:t>()</a:t>
              </a:r>
              <a:endParaRPr lang="en-SG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996D3B-98AB-8CCF-B5DB-EC8EF6D31A40}"/>
                </a:ext>
              </a:extLst>
            </p:cNvPr>
            <p:cNvSpPr txBox="1"/>
            <p:nvPr/>
          </p:nvSpPr>
          <p:spPr>
            <a:xfrm>
              <a:off x="1770678" y="4188807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sleep(10)</a:t>
              </a:r>
              <a:endParaRPr lang="en-SG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60866A-8F4C-E669-81DB-5AF7CC8E5258}"/>
                </a:ext>
              </a:extLst>
            </p:cNvPr>
            <p:cNvSpPr txBox="1"/>
            <p:nvPr/>
          </p:nvSpPr>
          <p:spPr>
            <a:xfrm>
              <a:off x="1770678" y="4409978"/>
              <a:ext cx="1588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green_led.off</a:t>
              </a:r>
              <a:r>
                <a:rPr lang="en-US" dirty="0"/>
                <a:t>()</a:t>
              </a:r>
              <a:endParaRPr lang="en-SG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1E75F7-9A47-89D8-8FEF-E5F328C1D6DE}"/>
                </a:ext>
              </a:extLst>
            </p:cNvPr>
            <p:cNvSpPr txBox="1"/>
            <p:nvPr/>
          </p:nvSpPr>
          <p:spPr>
            <a:xfrm>
              <a:off x="1770678" y="4643050"/>
              <a:ext cx="1347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red_led.on</a:t>
              </a:r>
              <a:r>
                <a:rPr lang="en-US" dirty="0"/>
                <a:t>()</a:t>
              </a:r>
              <a:endParaRPr lang="en-SG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03E12C0-666F-1BC0-2ED6-A8833BCCC7B1}"/>
              </a:ext>
            </a:extLst>
          </p:cNvPr>
          <p:cNvSpPr txBox="1"/>
          <p:nvPr/>
        </p:nvSpPr>
        <p:spPr>
          <a:xfrm>
            <a:off x="1300177" y="5368639"/>
            <a:ext cx="11961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RUN ONCE</a:t>
            </a:r>
            <a:endParaRPr lang="en-S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7C59CE-78F5-DB2E-FE43-10FBFABA8B56}"/>
              </a:ext>
            </a:extLst>
          </p:cNvPr>
          <p:cNvGrpSpPr/>
          <p:nvPr/>
        </p:nvGrpSpPr>
        <p:grpSpPr>
          <a:xfrm>
            <a:off x="4722929" y="5253339"/>
            <a:ext cx="4567595" cy="484632"/>
            <a:chOff x="4722929" y="5253339"/>
            <a:chExt cx="4567595" cy="48463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7E25486-4D47-C650-06CB-A13FA1B82D79}"/>
                </a:ext>
              </a:extLst>
            </p:cNvPr>
            <p:cNvSpPr/>
            <p:nvPr/>
          </p:nvSpPr>
          <p:spPr>
            <a:xfrm>
              <a:off x="4722929" y="5253339"/>
              <a:ext cx="1140595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convert</a:t>
              </a:r>
              <a:endParaRPr lang="en-S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214021-969E-B2CB-F560-EBD9A2362B39}"/>
                </a:ext>
              </a:extLst>
            </p:cNvPr>
            <p:cNvSpPr txBox="1"/>
            <p:nvPr/>
          </p:nvSpPr>
          <p:spPr>
            <a:xfrm>
              <a:off x="7769402" y="5310989"/>
              <a:ext cx="152112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RUN FOREVER</a:t>
              </a:r>
              <a:endParaRPr lang="en-SG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6A75D9-C424-2E21-E654-A688477FEA2B}"/>
              </a:ext>
            </a:extLst>
          </p:cNvPr>
          <p:cNvGrpSpPr/>
          <p:nvPr/>
        </p:nvGrpSpPr>
        <p:grpSpPr>
          <a:xfrm>
            <a:off x="6742761" y="1255114"/>
            <a:ext cx="2743200" cy="3693319"/>
            <a:chOff x="6742761" y="1255114"/>
            <a:chExt cx="2743200" cy="36933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86AA47-7FFC-B100-6081-D5C3F6809C2D}"/>
                </a:ext>
              </a:extLst>
            </p:cNvPr>
            <p:cNvSpPr txBox="1"/>
            <p:nvPr/>
          </p:nvSpPr>
          <p:spPr>
            <a:xfrm>
              <a:off x="6742761" y="1255114"/>
              <a:ext cx="2743200" cy="369331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00363C-8FFE-CB04-F6F6-1EC7AA6D843A}"/>
                </a:ext>
              </a:extLst>
            </p:cNvPr>
            <p:cNvSpPr txBox="1"/>
            <p:nvPr/>
          </p:nvSpPr>
          <p:spPr>
            <a:xfrm>
              <a:off x="6964823" y="1411971"/>
              <a:ext cx="2243884" cy="2585323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CONVERT THE</a:t>
              </a:r>
            </a:p>
            <a:p>
              <a:r>
                <a:rPr lang="en-US" dirty="0"/>
                <a:t>RUN ONCE PROGRAM</a:t>
              </a:r>
            </a:p>
            <a:p>
              <a:r>
                <a:rPr lang="en-US" dirty="0"/>
                <a:t>TO RUN FOREVER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RUN AND SAVE</a:t>
              </a:r>
            </a:p>
            <a:p>
              <a:r>
                <a:rPr lang="en-US" dirty="0"/>
                <a:t>PROGRAM AS</a:t>
              </a:r>
            </a:p>
            <a:p>
              <a:r>
                <a:rPr lang="en-US" dirty="0"/>
                <a:t>ex3d.py</a:t>
              </a:r>
            </a:p>
            <a:p>
              <a:endParaRPr lang="en-SG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6556FE8-8253-4F3E-040B-40BE9FB63B1B}"/>
              </a:ext>
            </a:extLst>
          </p:cNvPr>
          <p:cNvSpPr txBox="1"/>
          <p:nvPr/>
        </p:nvSpPr>
        <p:spPr>
          <a:xfrm>
            <a:off x="1216243" y="97190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ex3c.py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6412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B95C7-CB6F-1340-B5F0-6EC2BF8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8FB5F-C240-E67C-CA80-948AFCCC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6ADB6-EFA4-6C20-5C3C-F552E9C1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F0545E-9A69-D19F-659A-E4BF3C29A831}"/>
              </a:ext>
            </a:extLst>
          </p:cNvPr>
          <p:cNvGrpSpPr/>
          <p:nvPr/>
        </p:nvGrpSpPr>
        <p:grpSpPr>
          <a:xfrm>
            <a:off x="838200" y="649251"/>
            <a:ext cx="4030463" cy="4288488"/>
            <a:chOff x="6633169" y="845194"/>
            <a:chExt cx="4030463" cy="42884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28DCC2-4D2C-18F3-9FBC-9AE7DE14562A}"/>
                </a:ext>
              </a:extLst>
            </p:cNvPr>
            <p:cNvSpPr txBox="1"/>
            <p:nvPr/>
          </p:nvSpPr>
          <p:spPr>
            <a:xfrm>
              <a:off x="6633170" y="845194"/>
              <a:ext cx="4030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picozero</a:t>
              </a:r>
              <a:r>
                <a:rPr lang="en-US" dirty="0"/>
                <a:t> import LED, Buzzer, Button</a:t>
              </a:r>
              <a:endParaRPr lang="en-SG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C45AF2-7120-173A-0E03-288DE7067568}"/>
                </a:ext>
              </a:extLst>
            </p:cNvPr>
            <p:cNvSpPr txBox="1"/>
            <p:nvPr/>
          </p:nvSpPr>
          <p:spPr>
            <a:xfrm>
              <a:off x="6633169" y="1100231"/>
              <a:ext cx="235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time import sleep</a:t>
              </a:r>
              <a:endParaRPr lang="en-SG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483E67-ABC2-55D0-8026-EB40E9FDFAB8}"/>
                </a:ext>
              </a:extLst>
            </p:cNvPr>
            <p:cNvSpPr txBox="1"/>
            <p:nvPr/>
          </p:nvSpPr>
          <p:spPr>
            <a:xfrm>
              <a:off x="6633169" y="1355268"/>
              <a:ext cx="19722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red_led</a:t>
              </a:r>
              <a:r>
                <a:rPr lang="en-US" dirty="0"/>
                <a:t> = LED(15)</a:t>
              </a:r>
            </a:p>
            <a:p>
              <a:r>
                <a:rPr lang="en-US" dirty="0" err="1"/>
                <a:t>green_led</a:t>
              </a:r>
              <a:r>
                <a:rPr lang="en-US" dirty="0"/>
                <a:t>=LED(14)</a:t>
              </a:r>
            </a:p>
            <a:p>
              <a:r>
                <a:rPr lang="en-US" dirty="0"/>
                <a:t>buzzer=Buzzer(12)</a:t>
              </a:r>
            </a:p>
            <a:p>
              <a:r>
                <a:rPr lang="en-SG" dirty="0"/>
                <a:t>button=Button(13)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28C954-E874-5ADF-68DC-20B484606378}"/>
                </a:ext>
              </a:extLst>
            </p:cNvPr>
            <p:cNvSpPr txBox="1"/>
            <p:nvPr/>
          </p:nvSpPr>
          <p:spPr>
            <a:xfrm>
              <a:off x="6633169" y="2625774"/>
              <a:ext cx="15884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red_led.on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green_led.off</a:t>
              </a:r>
              <a:r>
                <a:rPr lang="en-US" dirty="0"/>
                <a:t>()</a:t>
              </a:r>
              <a:endParaRPr lang="en-SG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9015D8-2CF1-512C-3588-BD63D2025A12}"/>
                </a:ext>
              </a:extLst>
            </p:cNvPr>
            <p:cNvSpPr txBox="1"/>
            <p:nvPr/>
          </p:nvSpPr>
          <p:spPr>
            <a:xfrm>
              <a:off x="6633169" y="3272105"/>
              <a:ext cx="1263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while True:</a:t>
              </a:r>
              <a:endParaRPr lang="en-SG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60DE18-345C-1BC0-C0F4-F94F0E5F1E95}"/>
                </a:ext>
              </a:extLst>
            </p:cNvPr>
            <p:cNvSpPr txBox="1"/>
            <p:nvPr/>
          </p:nvSpPr>
          <p:spPr>
            <a:xfrm>
              <a:off x="7038545" y="3543721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sleep(10)</a:t>
              </a:r>
              <a:endParaRPr lang="en-SG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C5656A-B239-4F38-2FCF-19B2139EB9EB}"/>
                </a:ext>
              </a:extLst>
            </p:cNvPr>
            <p:cNvSpPr txBox="1"/>
            <p:nvPr/>
          </p:nvSpPr>
          <p:spPr>
            <a:xfrm>
              <a:off x="7038545" y="3791609"/>
              <a:ext cx="1364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red_led.off</a:t>
              </a:r>
              <a:r>
                <a:rPr lang="en-US" dirty="0"/>
                <a:t>()</a:t>
              </a:r>
              <a:endParaRPr lang="en-S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E9E793-5B04-5BA2-D60D-0477A7E2AC80}"/>
                </a:ext>
              </a:extLst>
            </p:cNvPr>
            <p:cNvSpPr txBox="1"/>
            <p:nvPr/>
          </p:nvSpPr>
          <p:spPr>
            <a:xfrm>
              <a:off x="7038545" y="4063225"/>
              <a:ext cx="1571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green_led.on</a:t>
              </a:r>
              <a:r>
                <a:rPr lang="en-US" dirty="0"/>
                <a:t>()</a:t>
              </a:r>
              <a:endParaRPr lang="en-SG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1537CB-FB6C-19C6-D40E-81CFD7ACF667}"/>
                </a:ext>
              </a:extLst>
            </p:cNvPr>
            <p:cNvSpPr txBox="1"/>
            <p:nvPr/>
          </p:nvSpPr>
          <p:spPr>
            <a:xfrm>
              <a:off x="7061134" y="4310107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sleep(10)</a:t>
              </a:r>
              <a:endParaRPr lang="en-SG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9F4B11-2AA5-2646-9D06-161E2754C113}"/>
                </a:ext>
              </a:extLst>
            </p:cNvPr>
            <p:cNvSpPr txBox="1"/>
            <p:nvPr/>
          </p:nvSpPr>
          <p:spPr>
            <a:xfrm>
              <a:off x="7061134" y="4531278"/>
              <a:ext cx="1588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green_led.off</a:t>
              </a:r>
              <a:r>
                <a:rPr lang="en-US" dirty="0"/>
                <a:t>()</a:t>
              </a:r>
              <a:endParaRPr lang="en-S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4E999C-E426-F809-131C-093895317AA3}"/>
                </a:ext>
              </a:extLst>
            </p:cNvPr>
            <p:cNvSpPr txBox="1"/>
            <p:nvPr/>
          </p:nvSpPr>
          <p:spPr>
            <a:xfrm>
              <a:off x="7061134" y="4764350"/>
              <a:ext cx="1347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red_led.on</a:t>
              </a:r>
              <a:r>
                <a:rPr lang="en-US" dirty="0"/>
                <a:t>()</a:t>
              </a:r>
              <a:endParaRPr lang="en-SG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63176-EC92-0C95-614D-372D750B46E5}"/>
              </a:ext>
            </a:extLst>
          </p:cNvPr>
          <p:cNvSpPr/>
          <p:nvPr/>
        </p:nvSpPr>
        <p:spPr>
          <a:xfrm>
            <a:off x="1266164" y="3393356"/>
            <a:ext cx="1784945" cy="1605538"/>
          </a:xfrm>
          <a:prstGeom prst="rect">
            <a:avLst/>
          </a:prstGeom>
          <a:noFill/>
          <a:ln w="603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69F41D-68B0-9B8C-AAE0-2242E87C06AA}"/>
              </a:ext>
            </a:extLst>
          </p:cNvPr>
          <p:cNvGrpSpPr/>
          <p:nvPr/>
        </p:nvGrpSpPr>
        <p:grpSpPr>
          <a:xfrm>
            <a:off x="2806670" y="2691839"/>
            <a:ext cx="3582345" cy="1020269"/>
            <a:chOff x="2806670" y="2691839"/>
            <a:chExt cx="3582345" cy="10202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014F58-3462-B191-8D96-A993B313DB1F}"/>
                </a:ext>
              </a:extLst>
            </p:cNvPr>
            <p:cNvSpPr txBox="1"/>
            <p:nvPr/>
          </p:nvSpPr>
          <p:spPr>
            <a:xfrm>
              <a:off x="2998471" y="2691839"/>
              <a:ext cx="3390544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How to convert this into a </a:t>
              </a:r>
              <a:r>
                <a:rPr lang="en-US" dirty="0" err="1"/>
                <a:t>functon</a:t>
              </a:r>
              <a:endParaRPr lang="en-SG" dirty="0"/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C2DFE108-5229-0ED3-0037-23010176E1E4}"/>
                </a:ext>
              </a:extLst>
            </p:cNvPr>
            <p:cNvSpPr/>
            <p:nvPr/>
          </p:nvSpPr>
          <p:spPr>
            <a:xfrm rot="2983952">
              <a:off x="3053558" y="2980588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A373C51-B866-101B-D2A0-0EB0AA2F9921}"/>
              </a:ext>
            </a:extLst>
          </p:cNvPr>
          <p:cNvSpPr txBox="1"/>
          <p:nvPr/>
        </p:nvSpPr>
        <p:spPr>
          <a:xfrm>
            <a:off x="9596441" y="3393944"/>
            <a:ext cx="200968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 program  </a:t>
            </a:r>
          </a:p>
          <a:p>
            <a:r>
              <a:rPr lang="en-US" dirty="0"/>
              <a:t>Save it as ex3e.py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BBA62B-A62F-3A93-EFC7-F917771EA4D1}"/>
              </a:ext>
            </a:extLst>
          </p:cNvPr>
          <p:cNvSpPr txBox="1"/>
          <p:nvPr/>
        </p:nvSpPr>
        <p:spPr>
          <a:xfrm>
            <a:off x="846448" y="217762"/>
            <a:ext cx="9174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ex3d.py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8A4939-8026-5294-0795-E4EDA72CCFCD}"/>
              </a:ext>
            </a:extLst>
          </p:cNvPr>
          <p:cNvGrpSpPr/>
          <p:nvPr/>
        </p:nvGrpSpPr>
        <p:grpSpPr>
          <a:xfrm>
            <a:off x="3379334" y="3552744"/>
            <a:ext cx="2952690" cy="1200329"/>
            <a:chOff x="3379334" y="3552744"/>
            <a:chExt cx="2952690" cy="120032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67A7E44-D1FC-2902-8D86-6277F66E9746}"/>
                </a:ext>
              </a:extLst>
            </p:cNvPr>
            <p:cNvGrpSpPr/>
            <p:nvPr/>
          </p:nvGrpSpPr>
          <p:grpSpPr>
            <a:xfrm>
              <a:off x="4659531" y="3552744"/>
              <a:ext cx="1672493" cy="1200329"/>
              <a:chOff x="9639776" y="1768509"/>
              <a:chExt cx="1672493" cy="120032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AA8840-02C9-614B-95D7-1A721C663E13}"/>
                  </a:ext>
                </a:extLst>
              </p:cNvPr>
              <p:cNvSpPr txBox="1"/>
              <p:nvPr/>
            </p:nvSpPr>
            <p:spPr>
              <a:xfrm>
                <a:off x="9639776" y="1768509"/>
                <a:ext cx="1672493" cy="120032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 a name for your function. Let’s call it</a:t>
                </a:r>
              </a:p>
              <a:p>
                <a:r>
                  <a:rPr lang="en-US" dirty="0" err="1"/>
                  <a:t>greenman</a:t>
                </a:r>
                <a:r>
                  <a:rPr lang="en-US" dirty="0"/>
                  <a:t>()</a:t>
                </a:r>
                <a:endParaRPr lang="en-SG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740E66-1809-0E49-840B-6FCB75DE7152}"/>
                  </a:ext>
                </a:extLst>
              </p:cNvPr>
              <p:cNvSpPr txBox="1"/>
              <p:nvPr/>
            </p:nvSpPr>
            <p:spPr>
              <a:xfrm>
                <a:off x="9666212" y="2689927"/>
                <a:ext cx="1530523" cy="278769"/>
              </a:xfrm>
              <a:prstGeom prst="rect">
                <a:avLst/>
              </a:prstGeom>
              <a:noFill/>
              <a:ln w="53975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SG" dirty="0"/>
              </a:p>
            </p:txBody>
          </p:sp>
        </p:grp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9BD81B2B-7346-7E88-8AB7-7187E991F511}"/>
                </a:ext>
              </a:extLst>
            </p:cNvPr>
            <p:cNvSpPr/>
            <p:nvPr/>
          </p:nvSpPr>
          <p:spPr>
            <a:xfrm rot="10800000">
              <a:off x="3379334" y="401133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C45A33E-6B55-427F-2765-FE550EC2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215" y="544170"/>
            <a:ext cx="4303356" cy="1740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C74C08-4456-0FF0-1EE4-18E378A26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85" y="2318309"/>
            <a:ext cx="3537080" cy="5577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13F1DE-24BC-3224-8217-AE3659568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931" y="3154481"/>
            <a:ext cx="2009681" cy="164739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6106B18-699D-4C51-A1E5-DA2BA96C5B5A}"/>
              </a:ext>
            </a:extLst>
          </p:cNvPr>
          <p:cNvSpPr txBox="1"/>
          <p:nvPr/>
        </p:nvSpPr>
        <p:spPr>
          <a:xfrm>
            <a:off x="6929860" y="2830614"/>
            <a:ext cx="17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 </a:t>
            </a:r>
            <a:r>
              <a:rPr lang="en-US" b="1" dirty="0" err="1">
                <a:solidFill>
                  <a:srgbClr val="FF0000"/>
                </a:solidFill>
              </a:rPr>
              <a:t>greenman</a:t>
            </a:r>
            <a:r>
              <a:rPr lang="en-US" b="1" dirty="0">
                <a:solidFill>
                  <a:srgbClr val="FF0000"/>
                </a:solidFill>
              </a:rPr>
              <a:t>():</a:t>
            </a:r>
            <a:endParaRPr lang="en-SG" b="1" dirty="0">
              <a:solidFill>
                <a:srgbClr val="FF000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3FD825D-F07C-23B1-98CB-717A432FF00B}"/>
              </a:ext>
            </a:extLst>
          </p:cNvPr>
          <p:cNvGrpSpPr/>
          <p:nvPr/>
        </p:nvGrpSpPr>
        <p:grpSpPr>
          <a:xfrm>
            <a:off x="6948285" y="4712692"/>
            <a:ext cx="6549438" cy="595366"/>
            <a:chOff x="6984704" y="4710942"/>
            <a:chExt cx="6549438" cy="59536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040AE7-2C71-99E5-A1FC-A58BEA9C17B2}"/>
                </a:ext>
              </a:extLst>
            </p:cNvPr>
            <p:cNvSpPr txBox="1"/>
            <p:nvPr/>
          </p:nvSpPr>
          <p:spPr>
            <a:xfrm>
              <a:off x="6984704" y="4710942"/>
              <a:ext cx="1263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while True:</a:t>
              </a:r>
              <a:endParaRPr lang="en-SG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639429-DF6D-AE3E-F1E7-8BDB65FB5CB0}"/>
                </a:ext>
              </a:extLst>
            </p:cNvPr>
            <p:cNvSpPr txBox="1"/>
            <p:nvPr/>
          </p:nvSpPr>
          <p:spPr>
            <a:xfrm>
              <a:off x="7436588" y="4936976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</a:rPr>
                <a:t>greenman</a:t>
              </a:r>
              <a:r>
                <a:rPr lang="en-US" b="1" dirty="0">
                  <a:solidFill>
                    <a:srgbClr val="FF0000"/>
                  </a:solidFill>
                </a:rPr>
                <a:t>()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7499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31AA7-BF52-E795-0F68-2C21DC5B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CF82C-AC75-B02A-838B-AB845868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3346" y="6356350"/>
            <a:ext cx="4114800" cy="365125"/>
          </a:xfrm>
        </p:spPr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9DD1E-9DE2-5104-3096-14BE4BCF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6C681-F39F-D689-B4F3-C69A25628C28}"/>
              </a:ext>
            </a:extLst>
          </p:cNvPr>
          <p:cNvSpPr txBox="1"/>
          <p:nvPr/>
        </p:nvSpPr>
        <p:spPr>
          <a:xfrm>
            <a:off x="5218247" y="411740"/>
            <a:ext cx="4702042" cy="206210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WAIT FOR 10 SECONDS</a:t>
            </a:r>
          </a:p>
          <a:p>
            <a:r>
              <a:rPr lang="en-US" sz="1600" dirty="0"/>
              <a:t>RED LED GOES OFF</a:t>
            </a:r>
          </a:p>
          <a:p>
            <a:r>
              <a:rPr lang="en-US" sz="1600" dirty="0"/>
              <a:t>GREEN LED GOES ON</a:t>
            </a:r>
          </a:p>
          <a:p>
            <a:r>
              <a:rPr lang="en-US" sz="1600" dirty="0"/>
              <a:t>GIVE 10 SECONDS FOR PEOPLE TO CROSS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GREEN LED STARTS TO BLINK 10 TIMES (10 SECONDS)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BUZZER ALSO BLINKS 10 TIMES  (10 SECONDS)</a:t>
            </a:r>
          </a:p>
          <a:p>
            <a:r>
              <a:rPr lang="en-US" sz="1600" dirty="0"/>
              <a:t>GREEN LED GOES OFF</a:t>
            </a:r>
          </a:p>
          <a:p>
            <a:r>
              <a:rPr lang="en-US" sz="1600" dirty="0"/>
              <a:t>RED LED TURNS ON</a:t>
            </a:r>
            <a:endParaRPr lang="en-SG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0D594-E82D-9C71-3367-0B943588C587}"/>
              </a:ext>
            </a:extLst>
          </p:cNvPr>
          <p:cNvSpPr/>
          <p:nvPr/>
        </p:nvSpPr>
        <p:spPr>
          <a:xfrm>
            <a:off x="5296486" y="1443155"/>
            <a:ext cx="4545563" cy="48721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C3E5B5-93CD-C568-1469-67A33424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083" y="3853865"/>
            <a:ext cx="1819275" cy="13906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D2E421-58E6-1D0B-FF6D-DB596EF83DE5}"/>
              </a:ext>
            </a:extLst>
          </p:cNvPr>
          <p:cNvSpPr txBox="1"/>
          <p:nvPr/>
        </p:nvSpPr>
        <p:spPr>
          <a:xfrm>
            <a:off x="10505268" y="4226024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10 X</a:t>
            </a:r>
            <a:endParaRPr lang="en-SG" sz="3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AA8D6D-8C0A-C1FF-A8C7-421490CC0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047" y="3585678"/>
            <a:ext cx="2609850" cy="2762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5D1C76-12A6-76CF-97F1-23CFC2FCD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3298873"/>
            <a:ext cx="1866900" cy="2667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C86A4B9-5CD5-A978-B31D-BFE54E99B1F2}"/>
              </a:ext>
            </a:extLst>
          </p:cNvPr>
          <p:cNvGrpSpPr/>
          <p:nvPr/>
        </p:nvGrpSpPr>
        <p:grpSpPr>
          <a:xfrm>
            <a:off x="563969" y="914246"/>
            <a:ext cx="6508842" cy="4734883"/>
            <a:chOff x="561977" y="772785"/>
            <a:chExt cx="6508842" cy="473488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60500A3-5F4B-2544-7FCE-3D464698F65D}"/>
                </a:ext>
              </a:extLst>
            </p:cNvPr>
            <p:cNvGrpSpPr/>
            <p:nvPr/>
          </p:nvGrpSpPr>
          <p:grpSpPr>
            <a:xfrm>
              <a:off x="561977" y="772785"/>
              <a:ext cx="4364266" cy="4540020"/>
              <a:chOff x="611375" y="478855"/>
              <a:chExt cx="4364266" cy="454002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E4B4166-5BF4-F62A-729A-6DC65ED4D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285" y="478855"/>
                <a:ext cx="4303356" cy="1740529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C1E8B25-5E97-BE68-7B38-2AD668E2F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355" y="2252994"/>
                <a:ext cx="3537080" cy="55777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6457BF0-B93B-3CF4-88AC-2E1B689BE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4001" y="3089166"/>
                <a:ext cx="2009681" cy="164739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17B1A6-1C64-EF0C-2612-F961D1C1B346}"/>
                  </a:ext>
                </a:extLst>
              </p:cNvPr>
              <p:cNvSpPr txBox="1"/>
              <p:nvPr/>
            </p:nvSpPr>
            <p:spPr>
              <a:xfrm>
                <a:off x="612930" y="2765299"/>
                <a:ext cx="172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def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greenman</a:t>
                </a:r>
                <a:r>
                  <a:rPr lang="en-US" b="1" dirty="0">
                    <a:solidFill>
                      <a:srgbClr val="FF0000"/>
                    </a:solidFill>
                  </a:rPr>
                  <a:t>():</a:t>
                </a:r>
                <a:endParaRPr lang="en-SG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E1BB1A-083C-FAFE-FFF5-1064387744AD}"/>
                  </a:ext>
                </a:extLst>
              </p:cNvPr>
              <p:cNvSpPr txBox="1"/>
              <p:nvPr/>
            </p:nvSpPr>
            <p:spPr>
              <a:xfrm>
                <a:off x="611375" y="4649543"/>
                <a:ext cx="1263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while True:</a:t>
                </a:r>
                <a:endParaRPr lang="en-SG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853718-33C1-E305-CE46-5B835EF83EA6}"/>
                </a:ext>
              </a:extLst>
            </p:cNvPr>
            <p:cNvSpPr txBox="1"/>
            <p:nvPr/>
          </p:nvSpPr>
          <p:spPr>
            <a:xfrm>
              <a:off x="973265" y="5138336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</a:rPr>
                <a:t>greenman</a:t>
              </a:r>
              <a:r>
                <a:rPr lang="en-US" b="1" dirty="0">
                  <a:solidFill>
                    <a:srgbClr val="FF0000"/>
                  </a:solidFill>
                </a:rPr>
                <a:t>()</a:t>
              </a:r>
              <a:endParaRPr lang="en-SG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4C40C74-A02C-B733-E450-E6E28755FED9}"/>
              </a:ext>
            </a:extLst>
          </p:cNvPr>
          <p:cNvSpPr txBox="1"/>
          <p:nvPr/>
        </p:nvSpPr>
        <p:spPr>
          <a:xfrm>
            <a:off x="563969" y="473467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ex3e.py</a:t>
            </a:r>
            <a:endParaRPr lang="en-SG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280F57-1014-85A0-BC0D-7093A2DD4CCE}"/>
              </a:ext>
            </a:extLst>
          </p:cNvPr>
          <p:cNvGrpSpPr/>
          <p:nvPr/>
        </p:nvGrpSpPr>
        <p:grpSpPr>
          <a:xfrm>
            <a:off x="2029483" y="1667463"/>
            <a:ext cx="3188763" cy="2974155"/>
            <a:chOff x="2029483" y="1667463"/>
            <a:chExt cx="3188763" cy="297415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84D2E7-2E96-8CD3-88D6-463800BED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9483" y="4641618"/>
              <a:ext cx="12567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9B25D1-7D1E-8E08-CB42-E76958BA94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22" y="1667463"/>
              <a:ext cx="1408630" cy="2974155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5965FC-C41D-A31F-195D-3047097B9283}"/>
                </a:ext>
              </a:extLst>
            </p:cNvPr>
            <p:cNvCxnSpPr>
              <a:cxnSpLocks/>
            </p:cNvCxnSpPr>
            <p:nvPr/>
          </p:nvCxnSpPr>
          <p:spPr>
            <a:xfrm>
              <a:off x="4694852" y="1667463"/>
              <a:ext cx="52339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ECF6415-570A-2425-4E56-57A9E6F29758}"/>
              </a:ext>
            </a:extLst>
          </p:cNvPr>
          <p:cNvGrpSpPr/>
          <p:nvPr/>
        </p:nvGrpSpPr>
        <p:grpSpPr>
          <a:xfrm>
            <a:off x="4055600" y="3184547"/>
            <a:ext cx="4150292" cy="2565920"/>
            <a:chOff x="3990537" y="3407992"/>
            <a:chExt cx="4150292" cy="256592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45F989-6B62-5F74-17F5-05221E5E5475}"/>
                </a:ext>
              </a:extLst>
            </p:cNvPr>
            <p:cNvSpPr txBox="1"/>
            <p:nvPr/>
          </p:nvSpPr>
          <p:spPr>
            <a:xfrm>
              <a:off x="3990537" y="3407992"/>
              <a:ext cx="415029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GREEN LED STARTS TO BLINK 10 TIMES (10 SECONDS)</a:t>
              </a:r>
            </a:p>
            <a:p>
              <a:r>
                <a:rPr lang="en-US" sz="1200" b="1" dirty="0">
                  <a:solidFill>
                    <a:srgbClr val="FF0000"/>
                  </a:solidFill>
                </a:rPr>
                <a:t>BUZZER ALSO BLINKS 10 TIMES  (10 SECONDS)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C6D87B9-E121-A1D4-D17C-591FF6E04FAD}"/>
                </a:ext>
              </a:extLst>
            </p:cNvPr>
            <p:cNvGrpSpPr/>
            <p:nvPr/>
          </p:nvGrpSpPr>
          <p:grpSpPr>
            <a:xfrm>
              <a:off x="4057293" y="3901171"/>
              <a:ext cx="2205407" cy="2072741"/>
              <a:chOff x="1240910" y="3217219"/>
              <a:chExt cx="2205407" cy="2072741"/>
            </a:xfrm>
          </p:grpSpPr>
          <p:sp>
            <p:nvSpPr>
              <p:cNvPr id="43" name="Speech Bubble: Oval 42">
                <a:extLst>
                  <a:ext uri="{FF2B5EF4-FFF2-40B4-BE49-F238E27FC236}">
                    <a16:creationId xmlns:a16="http://schemas.microsoft.com/office/drawing/2014/main" id="{DF243693-5681-A7A2-1F6D-67D58A6612EC}"/>
                  </a:ext>
                </a:extLst>
              </p:cNvPr>
              <p:cNvSpPr/>
              <p:nvPr/>
            </p:nvSpPr>
            <p:spPr>
              <a:xfrm rot="2594643">
                <a:off x="2531917" y="3268381"/>
                <a:ext cx="914400" cy="1070297"/>
              </a:xfrm>
              <a:prstGeom prst="wedgeEllipseCallou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C97ECE4-2B00-4034-96E8-7E87181903CC}"/>
                  </a:ext>
                </a:extLst>
              </p:cNvPr>
              <p:cNvGrpSpPr/>
              <p:nvPr/>
            </p:nvGrpSpPr>
            <p:grpSpPr>
              <a:xfrm>
                <a:off x="1240910" y="3217219"/>
                <a:ext cx="2063767" cy="2072741"/>
                <a:chOff x="1332675" y="3254213"/>
                <a:chExt cx="2063767" cy="2072741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38812237-4EBA-4D33-A6F9-7C8893EEAC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32675" y="3254213"/>
                  <a:ext cx="1015286" cy="2072741"/>
                </a:xfrm>
                <a:prstGeom prst="rect">
                  <a:avLst/>
                </a:prstGeom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D197668-A7D5-2820-82CC-81203200089E}"/>
                    </a:ext>
                  </a:extLst>
                </p:cNvPr>
                <p:cNvSpPr txBox="1"/>
                <p:nvPr/>
              </p:nvSpPr>
              <p:spPr>
                <a:xfrm>
                  <a:off x="2674065" y="3660687"/>
                  <a:ext cx="722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How?</a:t>
                  </a:r>
                  <a:endParaRPr lang="en-SG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41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/>
      <p:bldP spid="1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31AA7-BF52-E795-0F68-2C21DC5B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CF82C-AC75-B02A-838B-AB845868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9DD1E-9DE2-5104-3096-14BE4BCF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86B9A6-6F77-D067-4E4B-74DE52F7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26" y="432073"/>
            <a:ext cx="4332074" cy="54903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6FFDD-9D83-5A52-4AD4-E4672C921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23" y="355600"/>
            <a:ext cx="5248275" cy="600075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27E4995B-BAEF-0556-354B-AF6CA3BE7EC4}"/>
              </a:ext>
            </a:extLst>
          </p:cNvPr>
          <p:cNvSpPr/>
          <p:nvPr/>
        </p:nvSpPr>
        <p:spPr>
          <a:xfrm rot="10800000">
            <a:off x="2882256" y="26290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C92B1AC-2036-D512-FECD-4CF25BBF3350}"/>
              </a:ext>
            </a:extLst>
          </p:cNvPr>
          <p:cNvSpPr/>
          <p:nvPr/>
        </p:nvSpPr>
        <p:spPr>
          <a:xfrm rot="10800000">
            <a:off x="4189757" y="26290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84CDCE-2BC9-9AE1-64FE-02AD420667BB}"/>
              </a:ext>
            </a:extLst>
          </p:cNvPr>
          <p:cNvGrpSpPr/>
          <p:nvPr/>
        </p:nvGrpSpPr>
        <p:grpSpPr>
          <a:xfrm>
            <a:off x="5606887" y="1984375"/>
            <a:ext cx="4488835" cy="1682556"/>
            <a:chOff x="5606887" y="1984375"/>
            <a:chExt cx="4488835" cy="16825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620100-8A46-5A43-6E59-4E4AE92A9B68}"/>
                </a:ext>
              </a:extLst>
            </p:cNvPr>
            <p:cNvSpPr/>
            <p:nvPr/>
          </p:nvSpPr>
          <p:spPr>
            <a:xfrm>
              <a:off x="7239000" y="1984375"/>
              <a:ext cx="2856722" cy="168255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5F083F5-0588-E89E-93E8-BB1740001210}"/>
                </a:ext>
              </a:extLst>
            </p:cNvPr>
            <p:cNvSpPr/>
            <p:nvPr/>
          </p:nvSpPr>
          <p:spPr>
            <a:xfrm rot="10800000">
              <a:off x="5606887" y="262902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37DF23-FF4C-E204-7D25-96B0003CBA07}"/>
              </a:ext>
            </a:extLst>
          </p:cNvPr>
          <p:cNvGrpSpPr/>
          <p:nvPr/>
        </p:nvGrpSpPr>
        <p:grpSpPr>
          <a:xfrm>
            <a:off x="5676103" y="4346733"/>
            <a:ext cx="4419619" cy="559722"/>
            <a:chOff x="5707200" y="4348527"/>
            <a:chExt cx="4419619" cy="55972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2B5389-8D0A-8972-D6D7-7D7C2B2F0A98}"/>
                </a:ext>
              </a:extLst>
            </p:cNvPr>
            <p:cNvSpPr/>
            <p:nvPr/>
          </p:nvSpPr>
          <p:spPr>
            <a:xfrm>
              <a:off x="7270097" y="4702628"/>
              <a:ext cx="2856722" cy="20562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6A7026A1-B147-D61C-0131-E88E9DA7EEFB}"/>
                </a:ext>
              </a:extLst>
            </p:cNvPr>
            <p:cNvSpPr/>
            <p:nvPr/>
          </p:nvSpPr>
          <p:spPr>
            <a:xfrm rot="10800000">
              <a:off x="5707200" y="434852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4B82198-C9A2-CA64-6F07-49E03EA39162}"/>
              </a:ext>
            </a:extLst>
          </p:cNvPr>
          <p:cNvSpPr/>
          <p:nvPr/>
        </p:nvSpPr>
        <p:spPr>
          <a:xfrm rot="10800000">
            <a:off x="4215727" y="43349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5A6C466-2B17-70FE-2432-2321D217A21B}"/>
              </a:ext>
            </a:extLst>
          </p:cNvPr>
          <p:cNvSpPr/>
          <p:nvPr/>
        </p:nvSpPr>
        <p:spPr>
          <a:xfrm rot="10800000">
            <a:off x="2756572" y="43190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8A4EF2-CAD4-78F0-8EB9-229003ED9B40}"/>
              </a:ext>
            </a:extLst>
          </p:cNvPr>
          <p:cNvSpPr txBox="1"/>
          <p:nvPr/>
        </p:nvSpPr>
        <p:spPr>
          <a:xfrm>
            <a:off x="9621905" y="5169906"/>
            <a:ext cx="200968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 program  </a:t>
            </a:r>
          </a:p>
          <a:p>
            <a:r>
              <a:rPr lang="en-US" dirty="0"/>
              <a:t>Save it as ex3f.py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77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9" grpId="0" animBg="1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778AA-8D95-069D-6EAF-62AEABB2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08501-EFDE-7F37-DE48-73548651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686DE-8535-9725-F20D-5EF0968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9913DB-9BAC-C0B0-37A9-E5ED4D70FDBE}"/>
              </a:ext>
            </a:extLst>
          </p:cNvPr>
          <p:cNvGrpSpPr/>
          <p:nvPr/>
        </p:nvGrpSpPr>
        <p:grpSpPr>
          <a:xfrm>
            <a:off x="1654515" y="1726088"/>
            <a:ext cx="7521174" cy="3874123"/>
            <a:chOff x="1654515" y="1189192"/>
            <a:chExt cx="7521174" cy="38741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E03650-5A17-17FD-A5A9-4C5E5C1949B1}"/>
                </a:ext>
              </a:extLst>
            </p:cNvPr>
            <p:cNvSpPr txBox="1"/>
            <p:nvPr/>
          </p:nvSpPr>
          <p:spPr>
            <a:xfrm>
              <a:off x="1654515" y="1189192"/>
              <a:ext cx="2835648" cy="2423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Python Lesson – Session # 1</a:t>
              </a:r>
            </a:p>
            <a:p>
              <a:r>
                <a:rPr lang="en-US" sz="1050" b="1" u="sng" dirty="0"/>
                <a:t>LIBRARIES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/>
                <a:t>Machine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 err="1"/>
                <a:t>picozero</a:t>
              </a:r>
              <a:endParaRPr lang="en-US" sz="105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/>
                <a:t>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/>
                <a:t>tm1637</a:t>
              </a:r>
            </a:p>
            <a:p>
              <a:r>
                <a:rPr lang="en-US" sz="1050" b="1" u="sng" dirty="0"/>
                <a:t>VARIABLES</a:t>
              </a:r>
            </a:p>
            <a:p>
              <a:r>
                <a:rPr lang="en-US" sz="1050" b="1" u="sng" dirty="0"/>
                <a:t>LOOPS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/>
                <a:t>while True: </a:t>
              </a:r>
            </a:p>
            <a:p>
              <a:r>
                <a:rPr lang="en-US" sz="1050" b="1" u="sng" dirty="0"/>
                <a:t>PYTHON RULE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/>
                <a:t>Indentation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/>
                <a:t>Character casing</a:t>
              </a:r>
            </a:p>
            <a:p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ECE9AD-C037-D160-F3F3-75D58426655E}"/>
                </a:ext>
              </a:extLst>
            </p:cNvPr>
            <p:cNvSpPr txBox="1"/>
            <p:nvPr/>
          </p:nvSpPr>
          <p:spPr>
            <a:xfrm>
              <a:off x="1654515" y="3289767"/>
              <a:ext cx="3583032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Python Lesson – Session # 2</a:t>
              </a:r>
            </a:p>
            <a:p>
              <a:r>
                <a:rPr lang="en-US" sz="1050" b="1" u="sng" dirty="0"/>
                <a:t>FUNCTIONS</a:t>
              </a:r>
            </a:p>
            <a:p>
              <a:r>
                <a:rPr lang="en-US" sz="1050" b="1" u="sng" dirty="0"/>
                <a:t>CONDITIONAL STATEMENTS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b="1" dirty="0"/>
                <a:t>if else</a:t>
              </a:r>
            </a:p>
            <a:p>
              <a:r>
                <a:rPr lang="en-US" sz="1050" b="1" u="sng" dirty="0"/>
                <a:t>LOOPS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/>
                <a:t>while True: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/>
                <a:t>for </a:t>
              </a:r>
            </a:p>
            <a:p>
              <a:r>
                <a:rPr lang="en-US" sz="1050" b="1" u="sng" dirty="0"/>
                <a:t>MESSAGING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/>
                <a:t>how humans and machine communicate with each other</a:t>
              </a:r>
              <a:endParaRPr lang="en-SG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B3FE6D-1ABD-EBD9-740F-EDD27621E86C}"/>
                </a:ext>
              </a:extLst>
            </p:cNvPr>
            <p:cNvSpPr txBox="1"/>
            <p:nvPr/>
          </p:nvSpPr>
          <p:spPr>
            <a:xfrm>
              <a:off x="6096000" y="3285905"/>
              <a:ext cx="3079689" cy="177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Python Lesson – Session # 4</a:t>
              </a:r>
            </a:p>
            <a:p>
              <a:r>
                <a:rPr lang="en-US" sz="1050" b="1" u="sng" dirty="0"/>
                <a:t>REVISION &amp; TEST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/>
                <a:t>programming the lights and siren of a patrol car</a:t>
              </a:r>
            </a:p>
            <a:p>
              <a:endParaRPr lang="en-US" sz="1050" b="1" dirty="0"/>
            </a:p>
            <a:p>
              <a:r>
                <a:rPr lang="en-US" sz="1050" b="1" u="sng" dirty="0"/>
                <a:t>INTRODUCTION TO CHATGPT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/>
                <a:t>How to login to ChatGPT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/>
                <a:t>Getting ChatGPT to help us code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50" dirty="0"/>
                <a:t>Learning using ChatGPT</a:t>
              </a:r>
            </a:p>
            <a:p>
              <a:endParaRPr lang="en-US" b="1" u="sn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476B6F-67B3-1376-BF0D-7B9A53A854A7}"/>
                </a:ext>
              </a:extLst>
            </p:cNvPr>
            <p:cNvSpPr txBox="1"/>
            <p:nvPr/>
          </p:nvSpPr>
          <p:spPr>
            <a:xfrm>
              <a:off x="6033567" y="1203925"/>
              <a:ext cx="2835648" cy="177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Python Lesson – Session # 3</a:t>
              </a:r>
            </a:p>
            <a:p>
              <a:r>
                <a:rPr lang="en-US" sz="1050" b="1" u="sng" dirty="0"/>
                <a:t>TROUBLESHOOTING</a:t>
              </a:r>
            </a:p>
            <a:p>
              <a:endParaRPr lang="en-US" sz="1050" b="1" u="sng" dirty="0"/>
            </a:p>
            <a:p>
              <a:r>
                <a:rPr lang="en-US" sz="1050" b="1" u="sng" dirty="0"/>
                <a:t>MORE PYTHON CODING</a:t>
              </a:r>
            </a:p>
            <a:p>
              <a:endParaRPr lang="en-US" sz="1050" b="1" u="sng" dirty="0"/>
            </a:p>
            <a:p>
              <a:r>
                <a:rPr lang="en-US" sz="1050" b="1" u="sng" dirty="0"/>
                <a:t>PASSWORD</a:t>
              </a:r>
            </a:p>
            <a:p>
              <a:endParaRPr lang="en-US" sz="1050" b="1" u="sng" dirty="0"/>
            </a:p>
            <a:p>
              <a:r>
                <a:rPr lang="en-US" sz="1050" b="1" u="sng"/>
                <a:t>INPUT STATEMENT</a:t>
              </a:r>
              <a:endParaRPr lang="en-US" sz="1050" b="1" u="sng" dirty="0"/>
            </a:p>
            <a:p>
              <a:endParaRPr lang="en-US" b="1" u="sng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DD4462-7AE2-EB8C-6263-E9644BBAD915}"/>
              </a:ext>
            </a:extLst>
          </p:cNvPr>
          <p:cNvSpPr txBox="1"/>
          <p:nvPr/>
        </p:nvSpPr>
        <p:spPr>
          <a:xfrm>
            <a:off x="2376182" y="107368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Programme</a:t>
            </a:r>
          </a:p>
        </p:txBody>
      </p:sp>
    </p:spTree>
    <p:extLst>
      <p:ext uri="{BB962C8B-B14F-4D97-AF65-F5344CB8AC3E}">
        <p14:creationId xmlns:p14="http://schemas.microsoft.com/office/powerpoint/2010/main" val="2450507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26ADE-BC4A-7DC3-F840-436BC509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667D8-D442-D95E-543D-C218F78E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20BB9-CF83-3A22-F5D6-310B594F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FB86A-B4BE-7676-B15F-609A873B8D13}"/>
              </a:ext>
            </a:extLst>
          </p:cNvPr>
          <p:cNvSpPr txBox="1"/>
          <p:nvPr/>
        </p:nvSpPr>
        <p:spPr>
          <a:xfrm>
            <a:off x="5438192" y="492539"/>
            <a:ext cx="454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works fine.</a:t>
            </a:r>
          </a:p>
          <a:p>
            <a:r>
              <a:rPr lang="en-US" dirty="0"/>
              <a:t>But in the real world, it’s not practical.</a:t>
            </a:r>
          </a:p>
          <a:p>
            <a:r>
              <a:rPr lang="en-US" dirty="0"/>
              <a:t>Why?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4F37A-1CEA-1862-6803-9F45EA872607}"/>
              </a:ext>
            </a:extLst>
          </p:cNvPr>
          <p:cNvSpPr txBox="1"/>
          <p:nvPr/>
        </p:nvSpPr>
        <p:spPr>
          <a:xfrm>
            <a:off x="5511201" y="1654354"/>
            <a:ext cx="6092116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want this program to run only</a:t>
            </a:r>
          </a:p>
          <a:p>
            <a:r>
              <a:rPr lang="en-US" dirty="0">
                <a:solidFill>
                  <a:srgbClr val="FF0000"/>
                </a:solidFill>
              </a:rPr>
              <a:t>when someone presses the button.  How can we make use of the button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3EB55-6DA9-1FC4-BCF5-59C77157EDB8}"/>
              </a:ext>
            </a:extLst>
          </p:cNvPr>
          <p:cNvSpPr txBox="1"/>
          <p:nvPr/>
        </p:nvSpPr>
        <p:spPr>
          <a:xfrm>
            <a:off x="5511201" y="1336954"/>
            <a:ext cx="60921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no one wants to cross, the program will still continue to work</a:t>
            </a:r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5DE40C-E644-949C-4040-A541CCEF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4" y="892065"/>
            <a:ext cx="4310062" cy="50738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953972-0535-3DCC-ABF1-9CE173532002}"/>
              </a:ext>
            </a:extLst>
          </p:cNvPr>
          <p:cNvSpPr txBox="1"/>
          <p:nvPr/>
        </p:nvSpPr>
        <p:spPr>
          <a:xfrm>
            <a:off x="220064" y="492539"/>
            <a:ext cx="85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ex3f.py</a:t>
            </a:r>
            <a:endParaRPr lang="en-S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2C1ACE6-AE4A-D9DB-9446-7A0D8C660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283" y="3835141"/>
            <a:ext cx="4219575" cy="514350"/>
          </a:xfrm>
          <a:prstGeom prst="rect">
            <a:avLst/>
          </a:prstGeom>
        </p:spPr>
      </p:pic>
      <p:sp>
        <p:nvSpPr>
          <p:cNvPr id="25" name="Arrow: Down 24">
            <a:extLst>
              <a:ext uri="{FF2B5EF4-FFF2-40B4-BE49-F238E27FC236}">
                <a16:creationId xmlns:a16="http://schemas.microsoft.com/office/drawing/2014/main" id="{C3502FF5-6D6D-E7CC-3495-9D927C121774}"/>
              </a:ext>
            </a:extLst>
          </p:cNvPr>
          <p:cNvSpPr/>
          <p:nvPr/>
        </p:nvSpPr>
        <p:spPr>
          <a:xfrm>
            <a:off x="6607443" y="3248228"/>
            <a:ext cx="484632" cy="6348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B7E27C-9C86-559D-7231-1BC65148832D}"/>
              </a:ext>
            </a:extLst>
          </p:cNvPr>
          <p:cNvSpPr txBox="1"/>
          <p:nvPr/>
        </p:nvSpPr>
        <p:spPr>
          <a:xfrm>
            <a:off x="6500229" y="4660744"/>
            <a:ext cx="2009681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this change</a:t>
            </a:r>
          </a:p>
          <a:p>
            <a:r>
              <a:rPr lang="en-US" dirty="0"/>
              <a:t>Run program  </a:t>
            </a:r>
          </a:p>
          <a:p>
            <a:r>
              <a:rPr lang="en-US" dirty="0"/>
              <a:t>Save it as ex3g.py</a:t>
            </a:r>
            <a:endParaRPr lang="en-SG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2F2594-52C1-7644-4A8C-2F9CAB452429}"/>
              </a:ext>
            </a:extLst>
          </p:cNvPr>
          <p:cNvGrpSpPr/>
          <p:nvPr/>
        </p:nvGrpSpPr>
        <p:grpSpPr>
          <a:xfrm>
            <a:off x="2099388" y="2613847"/>
            <a:ext cx="5924795" cy="3227121"/>
            <a:chOff x="2099388" y="2501875"/>
            <a:chExt cx="5924795" cy="322712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A86ACD-2D49-0F75-FD91-3341D916E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5283" y="2501875"/>
              <a:ext cx="2628900" cy="609600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DBD4CB-E40B-8D43-45AD-41FE7CFD7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9388" y="3080277"/>
              <a:ext cx="3184713" cy="2648719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29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3E6E5-B404-D8B1-5A29-52C7E1A1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76C66-10A7-00D5-3171-CA2889FA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8FA69-AA62-78EC-BA83-5E8742AB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21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3D0A2-F077-072E-6936-A1B4F5CC7FCE}"/>
              </a:ext>
            </a:extLst>
          </p:cNvPr>
          <p:cNvSpPr txBox="1"/>
          <p:nvPr/>
        </p:nvSpPr>
        <p:spPr>
          <a:xfrm>
            <a:off x="856311" y="660473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Exercise 4 – Full Fledge Pedestrian Crossing</a:t>
            </a:r>
            <a:endParaRPr lang="en-SG" sz="24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E9DBDF-CEA8-6F9B-5B78-F1689B40B186}"/>
              </a:ext>
            </a:extLst>
          </p:cNvPr>
          <p:cNvGrpSpPr/>
          <p:nvPr/>
        </p:nvGrpSpPr>
        <p:grpSpPr>
          <a:xfrm>
            <a:off x="9244006" y="3765415"/>
            <a:ext cx="2698175" cy="2083944"/>
            <a:chOff x="9244006" y="3149593"/>
            <a:chExt cx="2698175" cy="20839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CA249C-317F-B4C9-D80B-822F80D7D478}"/>
                </a:ext>
              </a:extLst>
            </p:cNvPr>
            <p:cNvSpPr txBox="1"/>
            <p:nvPr/>
          </p:nvSpPr>
          <p:spPr>
            <a:xfrm>
              <a:off x="9244006" y="4033208"/>
              <a:ext cx="2698175" cy="1200329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We need another Library</a:t>
              </a:r>
            </a:p>
            <a:p>
              <a:r>
                <a:rPr lang="en-US" dirty="0"/>
                <a:t>to work with this device,</a:t>
              </a:r>
            </a:p>
            <a:p>
              <a:r>
                <a:rPr lang="en-US" dirty="0"/>
                <a:t>called a 7 Segment Display</a:t>
              </a:r>
            </a:p>
            <a:p>
              <a:r>
                <a:rPr lang="en-US" dirty="0"/>
                <a:t>Library:  </a:t>
              </a:r>
              <a:r>
                <a:rPr lang="en-US" dirty="0">
                  <a:solidFill>
                    <a:srgbClr val="FF0000"/>
                  </a:solidFill>
                </a:rPr>
                <a:t>tm1637.py</a:t>
              </a:r>
              <a:endParaRPr lang="en-SG" dirty="0">
                <a:solidFill>
                  <a:srgbClr val="FF0000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06EDCDF-487F-B950-8D81-33A11CD01557}"/>
                </a:ext>
              </a:extLst>
            </p:cNvPr>
            <p:cNvSpPr/>
            <p:nvPr/>
          </p:nvSpPr>
          <p:spPr>
            <a:xfrm rot="16200000">
              <a:off x="10113670" y="3396481"/>
              <a:ext cx="978408" cy="484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39CE1D-77F0-B091-EBFA-6C080D8C3145}"/>
              </a:ext>
            </a:extLst>
          </p:cNvPr>
          <p:cNvGrpSpPr/>
          <p:nvPr/>
        </p:nvGrpSpPr>
        <p:grpSpPr>
          <a:xfrm>
            <a:off x="927416" y="1295740"/>
            <a:ext cx="10595171" cy="4317057"/>
            <a:chOff x="927416" y="1295740"/>
            <a:chExt cx="10595171" cy="431705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E7D08BA-6E59-3CB0-5E9B-960A3959B541}"/>
                </a:ext>
              </a:extLst>
            </p:cNvPr>
            <p:cNvGrpSpPr/>
            <p:nvPr/>
          </p:nvGrpSpPr>
          <p:grpSpPr>
            <a:xfrm>
              <a:off x="927416" y="1295740"/>
              <a:ext cx="10595171" cy="4317057"/>
              <a:chOff x="927416" y="679918"/>
              <a:chExt cx="10595171" cy="431705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8087995-A979-7754-D5EA-50A87D03EB5E}"/>
                  </a:ext>
                </a:extLst>
              </p:cNvPr>
              <p:cNvGrpSpPr/>
              <p:nvPr/>
            </p:nvGrpSpPr>
            <p:grpSpPr>
              <a:xfrm>
                <a:off x="927416" y="679918"/>
                <a:ext cx="10595171" cy="4317057"/>
                <a:chOff x="1160685" y="679918"/>
                <a:chExt cx="10595171" cy="431705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B62CDF0-CE0C-7CF0-5782-8BC9E75449AD}"/>
                    </a:ext>
                  </a:extLst>
                </p:cNvPr>
                <p:cNvGrpSpPr/>
                <p:nvPr/>
              </p:nvGrpSpPr>
              <p:grpSpPr>
                <a:xfrm>
                  <a:off x="1160685" y="679918"/>
                  <a:ext cx="10595171" cy="4251740"/>
                  <a:chOff x="1114037" y="651925"/>
                  <a:chExt cx="10595171" cy="4251740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A688535B-D328-6A7F-C517-4D8775A0E97A}"/>
                      </a:ext>
                    </a:extLst>
                  </p:cNvPr>
                  <p:cNvGrpSpPr/>
                  <p:nvPr/>
                </p:nvGrpSpPr>
                <p:grpSpPr>
                  <a:xfrm>
                    <a:off x="1114037" y="651925"/>
                    <a:ext cx="10595171" cy="4251740"/>
                    <a:chOff x="1129004" y="684154"/>
                    <a:chExt cx="10595171" cy="4251740"/>
                  </a:xfrm>
                </p:grpSpPr>
                <p:pic>
                  <p:nvPicPr>
                    <p:cNvPr id="8" name="Picture 7">
                      <a:extLst>
                        <a:ext uri="{FF2B5EF4-FFF2-40B4-BE49-F238E27FC236}">
                          <a16:creationId xmlns:a16="http://schemas.microsoft.com/office/drawing/2014/main" id="{7AC02D59-E46A-4B46-C626-512ECF5AC2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1129004" y="684154"/>
                      <a:ext cx="10595171" cy="425174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FCA3772D-FE91-819A-BDBA-05ADF7D2E9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790029" y="2337422"/>
                      <a:ext cx="199947" cy="47260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4B063FE-5551-6594-8E27-61364CF007A1}"/>
                      </a:ext>
                    </a:extLst>
                  </p:cNvPr>
                  <p:cNvSpPr txBox="1"/>
                  <p:nvPr/>
                </p:nvSpPr>
                <p:spPr>
                  <a:xfrm>
                    <a:off x="9447784" y="1071942"/>
                    <a:ext cx="1218127" cy="30777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CLK – Pin 19</a:t>
                    </a:r>
                    <a:endParaRPr lang="en-SG" sz="1400" b="1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E209F5B-6D6A-BBDB-8088-E822D8870422}"/>
                      </a:ext>
                    </a:extLst>
                  </p:cNvPr>
                  <p:cNvSpPr txBox="1"/>
                  <p:nvPr/>
                </p:nvSpPr>
                <p:spPr>
                  <a:xfrm>
                    <a:off x="7908228" y="1071942"/>
                    <a:ext cx="1292772" cy="307777"/>
                  </a:xfrm>
                  <a:prstGeom prst="rect">
                    <a:avLst/>
                  </a:prstGeom>
                  <a:solidFill>
                    <a:srgbClr val="34FFC5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DIO – Pin 18</a:t>
                    </a:r>
                    <a:endParaRPr lang="en-SG" sz="1400" b="1" dirty="0"/>
                  </a:p>
                </p:txBody>
              </p:sp>
            </p:grpSp>
            <p:sp>
              <p:nvSpPr>
                <p:cNvPr id="9" name="Text Box 3">
                  <a:extLst>
                    <a:ext uri="{FF2B5EF4-FFF2-40B4-BE49-F238E27FC236}">
                      <a16:creationId xmlns:a16="http://schemas.microsoft.com/office/drawing/2014/main" id="{5B7A931F-9EF9-103F-C58B-5D817A660FA7}"/>
                    </a:ext>
                  </a:extLst>
                </p:cNvPr>
                <p:cNvSpPr txBox="1"/>
                <p:nvPr/>
              </p:nvSpPr>
              <p:spPr>
                <a:xfrm>
                  <a:off x="3884154" y="3849555"/>
                  <a:ext cx="657225" cy="223379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SG" sz="1100" b="1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PIN 15</a:t>
                  </a:r>
                  <a:endPara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Text Box 4">
                  <a:extLst>
                    <a:ext uri="{FF2B5EF4-FFF2-40B4-BE49-F238E27FC236}">
                      <a16:creationId xmlns:a16="http://schemas.microsoft.com/office/drawing/2014/main" id="{22DACBD1-7193-8986-E670-126EB318330B}"/>
                    </a:ext>
                  </a:extLst>
                </p:cNvPr>
                <p:cNvSpPr txBox="1"/>
                <p:nvPr/>
              </p:nvSpPr>
              <p:spPr>
                <a:xfrm>
                  <a:off x="7305574" y="4248385"/>
                  <a:ext cx="584835" cy="203444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SG" sz="1100" b="1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PIN 12</a:t>
                  </a:r>
                  <a:endPara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Text Box 7">
                  <a:extLst>
                    <a:ext uri="{FF2B5EF4-FFF2-40B4-BE49-F238E27FC236}">
                      <a16:creationId xmlns:a16="http://schemas.microsoft.com/office/drawing/2014/main" id="{A58313ED-5834-0401-7C11-FA0DB7212943}"/>
                    </a:ext>
                  </a:extLst>
                </p:cNvPr>
                <p:cNvSpPr txBox="1"/>
                <p:nvPr/>
              </p:nvSpPr>
              <p:spPr>
                <a:xfrm>
                  <a:off x="6162063" y="4128001"/>
                  <a:ext cx="584835" cy="203444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SG" sz="1100" b="1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PIN 13</a:t>
                  </a:r>
                  <a:endPara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Text Box 17">
                  <a:extLst>
                    <a:ext uri="{FF2B5EF4-FFF2-40B4-BE49-F238E27FC236}">
                      <a16:creationId xmlns:a16="http://schemas.microsoft.com/office/drawing/2014/main" id="{56CE94A4-EC07-EC6E-97B0-5CF6701BE22E}"/>
                    </a:ext>
                  </a:extLst>
                </p:cNvPr>
                <p:cNvSpPr txBox="1"/>
                <p:nvPr/>
              </p:nvSpPr>
              <p:spPr>
                <a:xfrm>
                  <a:off x="4948919" y="4026279"/>
                  <a:ext cx="584835" cy="203445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SG" sz="1100" b="1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PIN 14</a:t>
                  </a:r>
                  <a:endPara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Text Box 4">
                  <a:extLst>
                    <a:ext uri="{FF2B5EF4-FFF2-40B4-BE49-F238E27FC236}">
                      <a16:creationId xmlns:a16="http://schemas.microsoft.com/office/drawing/2014/main" id="{D23DAD92-CAF5-C745-D22B-21A92992B8FE}"/>
                    </a:ext>
                  </a:extLst>
                </p:cNvPr>
                <p:cNvSpPr txBox="1"/>
                <p:nvPr/>
              </p:nvSpPr>
              <p:spPr>
                <a:xfrm>
                  <a:off x="6458270" y="4793531"/>
                  <a:ext cx="584835" cy="203444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SG" sz="1100" b="1" dirty="0">
                      <a:effectLst/>
                      <a:latin typeface="Calibri" panose="020F0502020204030204" pitchFamily="34" charset="0"/>
                      <a:ea typeface="DengXian" panose="02010600030101010101" pitchFamily="2" charset="-122"/>
                      <a:cs typeface="Times New Roman" panose="02020603050405020304" pitchFamily="18" charset="0"/>
                    </a:rPr>
                    <a:t>PIN 11</a:t>
                  </a:r>
                  <a:endPara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E5206F1F-F0F7-5C3E-A08B-48A8CF65A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2208446" y="611018"/>
                <a:ext cx="228206" cy="2517702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3D178BC-3EA4-CE32-12FC-16AA4B0CB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2217740" y="2324495"/>
                <a:ext cx="228204" cy="2499115"/>
              </a:xfrm>
              <a:prstGeom prst="rect">
                <a:avLst/>
              </a:prstGeom>
            </p:spPr>
          </p:pic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1CC2C7-D871-F147-FA97-B4F56DB131DE}"/>
                </a:ext>
              </a:extLst>
            </p:cNvPr>
            <p:cNvCxnSpPr>
              <a:cxnSpLocks/>
            </p:cNvCxnSpPr>
            <p:nvPr/>
          </p:nvCxnSpPr>
          <p:spPr>
            <a:xfrm>
              <a:off x="5617986" y="2151468"/>
              <a:ext cx="0" cy="76954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32916B-E77B-43E2-640F-206EF48E70E8}"/>
              </a:ext>
            </a:extLst>
          </p:cNvPr>
          <p:cNvGrpSpPr/>
          <p:nvPr/>
        </p:nvGrpSpPr>
        <p:grpSpPr>
          <a:xfrm>
            <a:off x="9782625" y="1884364"/>
            <a:ext cx="2275824" cy="1005877"/>
            <a:chOff x="9782625" y="1268542"/>
            <a:chExt cx="2275824" cy="1005877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6E9CF3FE-950E-A9CE-CABA-4E06446C6AD3}"/>
                </a:ext>
              </a:extLst>
            </p:cNvPr>
            <p:cNvSpPr/>
            <p:nvPr/>
          </p:nvSpPr>
          <p:spPr>
            <a:xfrm rot="3516330">
              <a:off x="10029513" y="1542899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029299-B7F5-8083-BC69-6505C6041869}"/>
                </a:ext>
              </a:extLst>
            </p:cNvPr>
            <p:cNvSpPr txBox="1"/>
            <p:nvPr/>
          </p:nvSpPr>
          <p:spPr>
            <a:xfrm>
              <a:off x="10602874" y="1268542"/>
              <a:ext cx="1455575" cy="646331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Markings on reverse side</a:t>
              </a:r>
              <a:endParaRPr lang="en-S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99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96C2-B073-F512-D8C1-4F969318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08668">
            <a:off x="6620333" y="-56257"/>
            <a:ext cx="2057400" cy="141922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92E45-CB6D-B495-E1E3-6F4ED482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1B63A-2CAE-519A-B8E8-396A4576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800E-FCC4-AC3B-F57C-31302034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8F3FA-14E9-B13A-A68F-6CB039159F85}"/>
              </a:ext>
            </a:extLst>
          </p:cNvPr>
          <p:cNvSpPr txBox="1"/>
          <p:nvPr/>
        </p:nvSpPr>
        <p:spPr>
          <a:xfrm>
            <a:off x="1416697" y="1147666"/>
            <a:ext cx="8651033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US" dirty="0"/>
              <a:t>from machine import Pin</a:t>
            </a:r>
            <a:endParaRPr lang="en-SG" dirty="0"/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US" dirty="0"/>
              <a:t>import tm1637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US" dirty="0"/>
              <a:t>tm = tm1637.TM1637(</a:t>
            </a:r>
            <a:r>
              <a:rPr lang="en-US" dirty="0" err="1"/>
              <a:t>clk</a:t>
            </a:r>
            <a:r>
              <a:rPr lang="en-US" dirty="0"/>
              <a:t>=Pin(19), </a:t>
            </a:r>
            <a:r>
              <a:rPr lang="en-US" dirty="0" err="1"/>
              <a:t>dio</a:t>
            </a:r>
            <a:r>
              <a:rPr lang="en-US" dirty="0"/>
              <a:t>=Pin(18))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1ADEF-E817-CFE1-85EE-10ED08D2A5F9}"/>
              </a:ext>
            </a:extLst>
          </p:cNvPr>
          <p:cNvSpPr txBox="1"/>
          <p:nvPr/>
        </p:nvSpPr>
        <p:spPr>
          <a:xfrm>
            <a:off x="1416698" y="2270450"/>
            <a:ext cx="673670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US" dirty="0" err="1"/>
              <a:t>tm.show</a:t>
            </a:r>
            <a:r>
              <a:rPr lang="en-US" dirty="0"/>
              <a:t>(“help”)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F2A8B-6061-1E9F-D455-D5E52C572CC8}"/>
              </a:ext>
            </a:extLst>
          </p:cNvPr>
          <p:cNvSpPr txBox="1"/>
          <p:nvPr/>
        </p:nvSpPr>
        <p:spPr>
          <a:xfrm>
            <a:off x="1416698" y="2770800"/>
            <a:ext cx="673670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US" dirty="0" err="1"/>
              <a:t>tm.number</a:t>
            </a:r>
            <a:r>
              <a:rPr lang="en-US" dirty="0"/>
              <a:t>(1234)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27956-6B37-E57E-75E9-C53243D55E7A}"/>
              </a:ext>
            </a:extLst>
          </p:cNvPr>
          <p:cNvSpPr txBox="1"/>
          <p:nvPr/>
        </p:nvSpPr>
        <p:spPr>
          <a:xfrm>
            <a:off x="1416698" y="3339586"/>
            <a:ext cx="673670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US" dirty="0" err="1"/>
              <a:t>tm.temperature</a:t>
            </a:r>
            <a:r>
              <a:rPr lang="en-US" dirty="0"/>
              <a:t>(24)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66334-BE61-4290-9608-3F8F90E02438}"/>
              </a:ext>
            </a:extLst>
          </p:cNvPr>
          <p:cNvSpPr txBox="1"/>
          <p:nvPr/>
        </p:nvSpPr>
        <p:spPr>
          <a:xfrm>
            <a:off x="1384041" y="4433929"/>
            <a:ext cx="4394718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Exercise 4a.  Display the following</a:t>
            </a:r>
          </a:p>
          <a:p>
            <a:r>
              <a:rPr lang="en-US" dirty="0"/>
              <a:t>PICO</a:t>
            </a:r>
          </a:p>
          <a:p>
            <a:r>
              <a:rPr lang="en-US" dirty="0"/>
              <a:t>95</a:t>
            </a:r>
          </a:p>
          <a:p>
            <a:r>
              <a:rPr lang="en-US" dirty="0"/>
              <a:t>70 Degrees </a:t>
            </a:r>
            <a:r>
              <a:rPr lang="en-US" dirty="0" err="1"/>
              <a:t>Celcius</a:t>
            </a:r>
            <a:endParaRPr lang="en-US" dirty="0"/>
          </a:p>
          <a:p>
            <a:r>
              <a:rPr lang="en-US" dirty="0"/>
              <a:t>Clear the display</a:t>
            </a:r>
          </a:p>
          <a:p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7AD3D-E02D-B6EE-3616-7F41FA416CBD}"/>
              </a:ext>
            </a:extLst>
          </p:cNvPr>
          <p:cNvSpPr txBox="1"/>
          <p:nvPr/>
        </p:nvSpPr>
        <p:spPr>
          <a:xfrm>
            <a:off x="1416698" y="3889027"/>
            <a:ext cx="673670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US" dirty="0" err="1"/>
              <a:t>tm.show</a:t>
            </a:r>
            <a:r>
              <a:rPr lang="en-US" dirty="0"/>
              <a:t>(" " * 4)</a:t>
            </a:r>
            <a:endParaRPr lang="en-S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12139B-F872-DCB9-0FDB-EDF6C9E4D5CE}"/>
              </a:ext>
            </a:extLst>
          </p:cNvPr>
          <p:cNvGrpSpPr/>
          <p:nvPr/>
        </p:nvGrpSpPr>
        <p:grpSpPr>
          <a:xfrm>
            <a:off x="4095307" y="2664814"/>
            <a:ext cx="5429834" cy="1461989"/>
            <a:chOff x="4095307" y="2384896"/>
            <a:chExt cx="5429834" cy="14619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A80A60-D676-AF78-A39F-94EFEF1CDC66}"/>
                </a:ext>
              </a:extLst>
            </p:cNvPr>
            <p:cNvSpPr txBox="1"/>
            <p:nvPr/>
          </p:nvSpPr>
          <p:spPr>
            <a:xfrm>
              <a:off x="5130423" y="2384896"/>
              <a:ext cx="4394718" cy="1200329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python " " * 4  means 4 SPACES</a:t>
              </a:r>
            </a:p>
            <a:p>
              <a:r>
                <a:rPr lang="en-US" dirty="0"/>
                <a:t>This will clear the display.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Make sure there is a SPACE in between the quotation marks</a:t>
              </a: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0E44C52-CDA2-67E9-0ED1-AE1CB12397E0}"/>
                </a:ext>
              </a:extLst>
            </p:cNvPr>
            <p:cNvSpPr/>
            <p:nvPr/>
          </p:nvSpPr>
          <p:spPr>
            <a:xfrm rot="3845938">
              <a:off x="4342195" y="3115365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00B2AB-A796-8DB5-1699-E880EA22270B}"/>
              </a:ext>
            </a:extLst>
          </p:cNvPr>
          <p:cNvSpPr txBox="1"/>
          <p:nvPr/>
        </p:nvSpPr>
        <p:spPr>
          <a:xfrm>
            <a:off x="1284473" y="396282"/>
            <a:ext cx="5139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EXERCISE 4a – THE 7 SEGMENT DISPLAY</a:t>
            </a:r>
            <a:endParaRPr lang="en-SG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C3B401-3B53-090B-B095-C67D6A319D81}"/>
              </a:ext>
            </a:extLst>
          </p:cNvPr>
          <p:cNvGrpSpPr/>
          <p:nvPr/>
        </p:nvGrpSpPr>
        <p:grpSpPr>
          <a:xfrm>
            <a:off x="8792449" y="731483"/>
            <a:ext cx="2981511" cy="1636422"/>
            <a:chOff x="8792449" y="731483"/>
            <a:chExt cx="2981511" cy="163642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305D02-F352-511D-2D4B-E73DBAA4C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92449" y="731483"/>
              <a:ext cx="2981511" cy="163642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83BE42-4A2B-E3DB-AA61-F328760542B5}"/>
                </a:ext>
              </a:extLst>
            </p:cNvPr>
            <p:cNvSpPr/>
            <p:nvPr/>
          </p:nvSpPr>
          <p:spPr>
            <a:xfrm>
              <a:off x="9147787" y="1181628"/>
              <a:ext cx="444082" cy="914400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4032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92E45-CB6D-B495-E1E3-6F4ED482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1B63A-2CAE-519A-B8E8-396A4576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800E-FCC4-AC3B-F57C-31302034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F66334-BE61-4290-9608-3F8F90E02438}"/>
              </a:ext>
            </a:extLst>
          </p:cNvPr>
          <p:cNvSpPr txBox="1"/>
          <p:nvPr/>
        </p:nvSpPr>
        <p:spPr>
          <a:xfrm>
            <a:off x="1307295" y="3603923"/>
            <a:ext cx="439471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 program </a:t>
            </a:r>
          </a:p>
          <a:p>
            <a:r>
              <a:rPr lang="en-US" dirty="0"/>
              <a:t>Save as ex4b.py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B70A7-BB4B-9E17-0547-7E3B9178E178}"/>
              </a:ext>
            </a:extLst>
          </p:cNvPr>
          <p:cNvSpPr txBox="1"/>
          <p:nvPr/>
        </p:nvSpPr>
        <p:spPr>
          <a:xfrm>
            <a:off x="1307295" y="618486"/>
            <a:ext cx="3162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COUNT DOWN DISPLAY</a:t>
            </a:r>
            <a:endParaRPr lang="en-SG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25C87-C77D-58A6-7E66-91D95EA200BF}"/>
              </a:ext>
            </a:extLst>
          </p:cNvPr>
          <p:cNvSpPr txBox="1"/>
          <p:nvPr/>
        </p:nvSpPr>
        <p:spPr>
          <a:xfrm>
            <a:off x="1416698" y="1203956"/>
            <a:ext cx="4585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machine import Pin</a:t>
            </a:r>
          </a:p>
          <a:p>
            <a:r>
              <a:rPr lang="en-US" dirty="0"/>
              <a:t>from time import sleep</a:t>
            </a:r>
          </a:p>
          <a:p>
            <a:r>
              <a:rPr lang="en-US" dirty="0"/>
              <a:t>import tm1637</a:t>
            </a:r>
          </a:p>
          <a:p>
            <a:r>
              <a:rPr lang="en-US" dirty="0"/>
              <a:t>tm = tm1637.TM1637(</a:t>
            </a:r>
            <a:r>
              <a:rPr lang="en-US" dirty="0" err="1"/>
              <a:t>clk</a:t>
            </a:r>
            <a:r>
              <a:rPr lang="en-US" dirty="0"/>
              <a:t>=Pin(19), </a:t>
            </a:r>
            <a:r>
              <a:rPr lang="en-US" dirty="0" err="1"/>
              <a:t>dio</a:t>
            </a:r>
            <a:r>
              <a:rPr lang="en-US" dirty="0"/>
              <a:t>=Pin(18))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36C955-870B-60E4-77ED-333A3DC966B6}"/>
              </a:ext>
            </a:extLst>
          </p:cNvPr>
          <p:cNvSpPr txBox="1"/>
          <p:nvPr/>
        </p:nvSpPr>
        <p:spPr>
          <a:xfrm>
            <a:off x="1416698" y="2387412"/>
            <a:ext cx="2343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x in range(10,-1,-1):</a:t>
            </a:r>
          </a:p>
          <a:p>
            <a:r>
              <a:rPr lang="en-US" dirty="0"/>
              <a:t>       </a:t>
            </a:r>
            <a:r>
              <a:rPr lang="en-US" dirty="0" err="1"/>
              <a:t>tm.number</a:t>
            </a:r>
            <a:r>
              <a:rPr lang="en-US" dirty="0"/>
              <a:t>(x)</a:t>
            </a:r>
          </a:p>
          <a:p>
            <a:r>
              <a:rPr lang="en-US" dirty="0"/>
              <a:t>       sleep(1)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E9A10F-FB6C-8B19-BBF3-82462CEE5D4D}"/>
              </a:ext>
            </a:extLst>
          </p:cNvPr>
          <p:cNvSpPr txBox="1"/>
          <p:nvPr/>
        </p:nvSpPr>
        <p:spPr>
          <a:xfrm>
            <a:off x="1307295" y="4407560"/>
            <a:ext cx="4394718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Try Counting from 0 to 20.</a:t>
            </a:r>
          </a:p>
          <a:p>
            <a:r>
              <a:rPr lang="en-SG" dirty="0"/>
              <a:t>Refer </a:t>
            </a:r>
            <a:r>
              <a:rPr lang="en-SG"/>
              <a:t>to ex3f.</a:t>
            </a:r>
            <a:r>
              <a:rPr lang="en-SG" dirty="0"/>
              <a:t>py if you are not sure how to count upwards</a:t>
            </a:r>
          </a:p>
        </p:txBody>
      </p:sp>
    </p:spTree>
    <p:extLst>
      <p:ext uri="{BB962C8B-B14F-4D97-AF65-F5344CB8AC3E}">
        <p14:creationId xmlns:p14="http://schemas.microsoft.com/office/powerpoint/2010/main" val="197583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42E6AD-2145-9A16-396B-946418CB4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30" y="126844"/>
            <a:ext cx="4622167" cy="597541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9CC29-3BE6-772D-D68F-7CDACDAF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C0C6E-12A5-7E45-55F2-98D47F16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F1989-2D69-D7D2-7B96-36E337D2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5C1F9-76CB-AB4F-7153-5CAAD2E1D103}"/>
              </a:ext>
            </a:extLst>
          </p:cNvPr>
          <p:cNvSpPr txBox="1"/>
          <p:nvPr/>
        </p:nvSpPr>
        <p:spPr>
          <a:xfrm>
            <a:off x="275974" y="1469361"/>
            <a:ext cx="1928285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ADDING COUNTER</a:t>
            </a:r>
          </a:p>
          <a:p>
            <a:r>
              <a:rPr lang="en-US" dirty="0"/>
              <a:t>TO PEDESTRIAN</a:t>
            </a:r>
          </a:p>
          <a:p>
            <a:r>
              <a:rPr lang="en-US" dirty="0"/>
              <a:t>CROSSING</a:t>
            </a:r>
          </a:p>
          <a:p>
            <a:r>
              <a:rPr lang="en-US" dirty="0" err="1"/>
              <a:t>blinkblink</a:t>
            </a:r>
            <a:r>
              <a:rPr lang="en-US" dirty="0"/>
              <a:t>()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9FF4B-C69E-AE85-346E-20FE119E5B83}"/>
              </a:ext>
            </a:extLst>
          </p:cNvPr>
          <p:cNvSpPr txBox="1"/>
          <p:nvPr/>
        </p:nvSpPr>
        <p:spPr>
          <a:xfrm>
            <a:off x="263245" y="2795648"/>
            <a:ext cx="2393219" cy="175432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Besides the green man</a:t>
            </a:r>
          </a:p>
          <a:p>
            <a:r>
              <a:rPr lang="en-US" dirty="0"/>
              <a:t>flashing and the buzzer</a:t>
            </a:r>
          </a:p>
          <a:p>
            <a:r>
              <a:rPr lang="en-US" dirty="0"/>
              <a:t>beeping</a:t>
            </a:r>
          </a:p>
          <a:p>
            <a:r>
              <a:rPr lang="en-US" dirty="0"/>
              <a:t>the counter will show</a:t>
            </a:r>
          </a:p>
          <a:p>
            <a:r>
              <a:rPr lang="en-US" dirty="0"/>
              <a:t>how much time left</a:t>
            </a:r>
          </a:p>
          <a:p>
            <a:r>
              <a:rPr lang="en-US" dirty="0"/>
              <a:t>for crossing</a:t>
            </a:r>
            <a:endParaRPr lang="en-S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2E0A8E-533F-702A-5CEF-3C261E7F0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444" y="2682557"/>
            <a:ext cx="1371620" cy="2212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99853B-FBBB-C32D-0A3E-F556D6A44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148" y="562482"/>
            <a:ext cx="1246029" cy="1780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69FBF7C-0E5A-A15A-8A7B-174DC688F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418" y="1718566"/>
            <a:ext cx="4622167" cy="2450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0149559-6251-06AA-3737-6E04BDAB5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2452630"/>
            <a:ext cx="2352298" cy="2450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5DE04F1-3E79-1E1C-8C0A-EA017D8FC060}"/>
              </a:ext>
            </a:extLst>
          </p:cNvPr>
          <p:cNvSpPr txBox="1"/>
          <p:nvPr/>
        </p:nvSpPr>
        <p:spPr>
          <a:xfrm>
            <a:off x="7623528" y="4571238"/>
            <a:ext cx="279711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Run this amended program </a:t>
            </a:r>
          </a:p>
          <a:p>
            <a:r>
              <a:rPr lang="en-US" dirty="0"/>
              <a:t>Save as ex4a.py  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6560B3-1B1D-E8E5-C787-1308E3243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0694" y="351937"/>
            <a:ext cx="2203158" cy="2294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96AABB-DDF3-86A6-96CD-A6D8FDF4EB6E}"/>
              </a:ext>
            </a:extLst>
          </p:cNvPr>
          <p:cNvSpPr txBox="1"/>
          <p:nvPr/>
        </p:nvSpPr>
        <p:spPr>
          <a:xfrm>
            <a:off x="269017" y="335117"/>
            <a:ext cx="2272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ex3c.py to add</a:t>
            </a:r>
          </a:p>
          <a:p>
            <a:r>
              <a:rPr lang="en-US" dirty="0"/>
              <a:t>Count down in</a:t>
            </a:r>
          </a:p>
          <a:p>
            <a:r>
              <a:rPr lang="en-US" dirty="0" err="1"/>
              <a:t>blinkblink</a:t>
            </a:r>
            <a:r>
              <a:rPr lang="en-US" dirty="0"/>
              <a:t>()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1D634-C370-C163-C61A-28B611CE789F}"/>
              </a:ext>
            </a:extLst>
          </p:cNvPr>
          <p:cNvSpPr/>
          <p:nvPr/>
        </p:nvSpPr>
        <p:spPr>
          <a:xfrm>
            <a:off x="3124199" y="1718565"/>
            <a:ext cx="4534949" cy="2186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D6175-36D9-7BF1-1095-911ABA855743}"/>
              </a:ext>
            </a:extLst>
          </p:cNvPr>
          <p:cNvSpPr/>
          <p:nvPr/>
        </p:nvSpPr>
        <p:spPr>
          <a:xfrm>
            <a:off x="3124200" y="570867"/>
            <a:ext cx="2395756" cy="380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C431E5-59AB-11C5-EB2A-8A4EF804A831}"/>
              </a:ext>
            </a:extLst>
          </p:cNvPr>
          <p:cNvSpPr/>
          <p:nvPr/>
        </p:nvSpPr>
        <p:spPr>
          <a:xfrm>
            <a:off x="3947444" y="2669690"/>
            <a:ext cx="1304064" cy="221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9A5F0E-609A-59B1-9B61-A9E3472AB915}"/>
              </a:ext>
            </a:extLst>
          </p:cNvPr>
          <p:cNvSpPr/>
          <p:nvPr/>
        </p:nvSpPr>
        <p:spPr>
          <a:xfrm>
            <a:off x="3525294" y="2452630"/>
            <a:ext cx="2408403" cy="2170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26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A6AAF-EA16-4779-0DDD-544E3BD2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950CF-D061-1D17-D7B7-3F3A7930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80DA1-6D6E-2AE0-9FB8-2C38986F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25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DBEBBA-43C6-3D50-0A31-948D72F7EE75}"/>
              </a:ext>
            </a:extLst>
          </p:cNvPr>
          <p:cNvSpPr txBox="1"/>
          <p:nvPr/>
        </p:nvSpPr>
        <p:spPr>
          <a:xfrm>
            <a:off x="7063654" y="3222424"/>
            <a:ext cx="1897217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 Program</a:t>
            </a:r>
          </a:p>
          <a:p>
            <a:r>
              <a:rPr lang="en-US" dirty="0"/>
              <a:t>Save as ex4b.py </a:t>
            </a:r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8F3204-56F9-0D4D-5674-2A1EAF1B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07" y="325375"/>
            <a:ext cx="3887985" cy="21014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0DBCCE-51C3-B237-1600-092BB337C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26" y="504512"/>
            <a:ext cx="4560727" cy="4155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B12E4-3419-DC7E-03F8-76FACAE3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60" y="4485239"/>
            <a:ext cx="3172861" cy="11353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B6CF0B-4B02-C627-406E-F893345A9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60" y="2125143"/>
            <a:ext cx="2807427" cy="3975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B5D4F9-5736-AE68-370F-B41B24E53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629" y="1840099"/>
            <a:ext cx="2632589" cy="1907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425DFE-9ADA-B760-5629-07ACDB28A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0684" y="2219113"/>
            <a:ext cx="3723158" cy="2331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D76A00B-6A79-FDAD-67B1-7B3B328D1DE7}"/>
              </a:ext>
            </a:extLst>
          </p:cNvPr>
          <p:cNvSpPr txBox="1"/>
          <p:nvPr/>
        </p:nvSpPr>
        <p:spPr>
          <a:xfrm>
            <a:off x="612397" y="162559"/>
            <a:ext cx="400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Modify ex4a.py to add antispam control</a:t>
            </a:r>
            <a:endParaRPr lang="en-SG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1BE2A-C188-685D-9A5E-01B2441F014B}"/>
              </a:ext>
            </a:extLst>
          </p:cNvPr>
          <p:cNvSpPr/>
          <p:nvPr/>
        </p:nvSpPr>
        <p:spPr>
          <a:xfrm>
            <a:off x="1165307" y="2149303"/>
            <a:ext cx="2408403" cy="345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E0BA14-C5DA-B4E0-0B42-D6306E9710D2}"/>
              </a:ext>
            </a:extLst>
          </p:cNvPr>
          <p:cNvSpPr/>
          <p:nvPr/>
        </p:nvSpPr>
        <p:spPr>
          <a:xfrm>
            <a:off x="1106584" y="4485239"/>
            <a:ext cx="2408403" cy="1263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32E393-1D22-23DE-0645-86BA401ECA2C}"/>
              </a:ext>
            </a:extLst>
          </p:cNvPr>
          <p:cNvSpPr/>
          <p:nvPr/>
        </p:nvSpPr>
        <p:spPr>
          <a:xfrm>
            <a:off x="6607289" y="2213359"/>
            <a:ext cx="3006494" cy="2170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02DC4-0A9D-F13C-9ABF-09DF6A794AC7}"/>
              </a:ext>
            </a:extLst>
          </p:cNvPr>
          <p:cNvSpPr/>
          <p:nvPr/>
        </p:nvSpPr>
        <p:spPr>
          <a:xfrm>
            <a:off x="6808060" y="1834025"/>
            <a:ext cx="2408403" cy="2170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90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778AA-8D95-069D-6EAF-62AEABB2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08501-EFDE-7F37-DE48-73548651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686DE-8535-9725-F20D-5EF0968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03650-5A17-17FD-A5A9-4C5E5C1949B1}"/>
              </a:ext>
            </a:extLst>
          </p:cNvPr>
          <p:cNvSpPr txBox="1"/>
          <p:nvPr/>
        </p:nvSpPr>
        <p:spPr>
          <a:xfrm>
            <a:off x="4557105" y="2136338"/>
            <a:ext cx="396326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 Lesson – Session # 3</a:t>
            </a:r>
          </a:p>
          <a:p>
            <a:endParaRPr lang="en-US" dirty="0"/>
          </a:p>
          <a:p>
            <a:r>
              <a:rPr lang="en-US" b="1" u="sng" dirty="0"/>
              <a:t>TROUBLESHOTTING – 4 BASIC ERRORS</a:t>
            </a:r>
          </a:p>
          <a:p>
            <a:endParaRPr lang="en-US" b="1" u="sng" dirty="0"/>
          </a:p>
          <a:p>
            <a:r>
              <a:rPr lang="en-US" b="1" u="sng" dirty="0"/>
              <a:t>PUTTING PYTHON KNOWLEDGE TO USE</a:t>
            </a:r>
          </a:p>
          <a:p>
            <a:endParaRPr lang="en-US" b="1" u="sng" dirty="0"/>
          </a:p>
          <a:p>
            <a:r>
              <a:rPr lang="en-US" b="1" u="sng" dirty="0"/>
              <a:t>PASSWORD</a:t>
            </a:r>
          </a:p>
          <a:p>
            <a:endParaRPr lang="en-US" b="1" u="sng" dirty="0"/>
          </a:p>
          <a:p>
            <a:r>
              <a:rPr lang="en-US" b="1" u="sng" dirty="0"/>
              <a:t>INPUT STATEMENT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097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45BFACA-1063-D218-5ED6-FD5AFB471C82}"/>
              </a:ext>
            </a:extLst>
          </p:cNvPr>
          <p:cNvGrpSpPr/>
          <p:nvPr/>
        </p:nvGrpSpPr>
        <p:grpSpPr>
          <a:xfrm>
            <a:off x="0" y="324394"/>
            <a:ext cx="12192000" cy="6209211"/>
            <a:chOff x="0" y="324394"/>
            <a:chExt cx="12192000" cy="62092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20EB82-BC05-3EA1-3855-95F320456E77}"/>
                </a:ext>
              </a:extLst>
            </p:cNvPr>
            <p:cNvGrpSpPr/>
            <p:nvPr/>
          </p:nvGrpSpPr>
          <p:grpSpPr>
            <a:xfrm>
              <a:off x="0" y="324394"/>
              <a:ext cx="12192000" cy="6209211"/>
              <a:chOff x="0" y="324394"/>
              <a:chExt cx="12192000" cy="6209211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CFC8157-E45D-3546-313B-386FBAE9F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24394"/>
                <a:ext cx="12192000" cy="6209211"/>
              </a:xfrm>
              <a:prstGeom prst="rect">
                <a:avLst/>
              </a:prstGeom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472661-88A2-3633-4851-474CA7279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2980" y="2367633"/>
                <a:ext cx="0" cy="1812481"/>
              </a:xfrm>
              <a:prstGeom prst="line">
                <a:avLst/>
              </a:prstGeom>
              <a:ln w="133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10A3CE3-59E5-933B-EFC4-7F462CB557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2196" y="2367632"/>
                <a:ext cx="0" cy="1812481"/>
              </a:xfrm>
              <a:prstGeom prst="line">
                <a:avLst/>
              </a:prstGeom>
              <a:ln w="133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9B8FA0-2284-167C-7A0C-D43768FA03C5}"/>
                </a:ext>
              </a:extLst>
            </p:cNvPr>
            <p:cNvSpPr txBox="1"/>
            <p:nvPr/>
          </p:nvSpPr>
          <p:spPr>
            <a:xfrm>
              <a:off x="9197345" y="2024743"/>
              <a:ext cx="289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360279-4859-BD05-6427-06B20659FBAE}"/>
                </a:ext>
              </a:extLst>
            </p:cNvPr>
            <p:cNvSpPr txBox="1"/>
            <p:nvPr/>
          </p:nvSpPr>
          <p:spPr>
            <a:xfrm>
              <a:off x="6372836" y="1908685"/>
              <a:ext cx="289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02762-AB8B-ABD1-4958-55373B15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16ABE-349D-4168-9A70-1791BF9F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055D9-46D3-14BF-CE0F-CA5D04B3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12802-AFB5-209A-573B-4C850351A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271223" y="955776"/>
            <a:ext cx="228206" cy="3585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3C878E-6D13-BF14-F732-A842C0C8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300833" y="3363029"/>
            <a:ext cx="228204" cy="3526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BB7520-A9FB-1CC1-C045-C9568C089FE7}"/>
              </a:ext>
            </a:extLst>
          </p:cNvPr>
          <p:cNvSpPr txBox="1"/>
          <p:nvPr/>
        </p:nvSpPr>
        <p:spPr>
          <a:xfrm>
            <a:off x="553673" y="853976"/>
            <a:ext cx="4431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Exercise 5 – Simple Burglar Alarm</a:t>
            </a:r>
            <a:endParaRPr lang="en-SG" sz="2400" b="1" dirty="0"/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04DB4CBA-9AD0-94FD-F8F5-3271440EC2D2}"/>
              </a:ext>
            </a:extLst>
          </p:cNvPr>
          <p:cNvSpPr txBox="1"/>
          <p:nvPr/>
        </p:nvSpPr>
        <p:spPr>
          <a:xfrm>
            <a:off x="5830869" y="1047774"/>
            <a:ext cx="1083935" cy="5782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ASSIVE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INFRA-RED SENSOR - PIR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SG" sz="11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862A29AE-4455-B717-91E3-B1ED1D0D04F1}"/>
              </a:ext>
            </a:extLst>
          </p:cNvPr>
          <p:cNvSpPr txBox="1"/>
          <p:nvPr/>
        </p:nvSpPr>
        <p:spPr>
          <a:xfrm>
            <a:off x="8730820" y="6026512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12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99863D27-399A-DCE1-68CA-65436E921DE4}"/>
              </a:ext>
            </a:extLst>
          </p:cNvPr>
          <p:cNvSpPr txBox="1"/>
          <p:nvPr/>
        </p:nvSpPr>
        <p:spPr>
          <a:xfrm>
            <a:off x="7936234" y="5823067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13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50C46C50-F1DC-033F-600A-0D80197843F6}"/>
              </a:ext>
            </a:extLst>
          </p:cNvPr>
          <p:cNvSpPr txBox="1"/>
          <p:nvPr/>
        </p:nvSpPr>
        <p:spPr>
          <a:xfrm>
            <a:off x="5072357" y="5696674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15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90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6D292-D7DB-75A0-DE36-95CA0EF1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68B9D-AA34-437D-B722-F162F59D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8661-40EC-F8F8-D6D9-E177B7D3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5965267"/>
            <a:ext cx="2743200" cy="365125"/>
          </a:xfrm>
        </p:spPr>
        <p:txBody>
          <a:bodyPr/>
          <a:lstStyle/>
          <a:p>
            <a:fld id="{B99ED764-E405-4A91-A8D1-87BA7CCAD0D4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E037A8-42BD-DEE6-788F-3A09439F8E78}"/>
              </a:ext>
            </a:extLst>
          </p:cNvPr>
          <p:cNvSpPr txBox="1"/>
          <p:nvPr/>
        </p:nvSpPr>
        <p:spPr>
          <a:xfrm>
            <a:off x="577660" y="403565"/>
            <a:ext cx="260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A PIR WORK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996A2D-6DD9-36C6-0020-DD84FC22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746365"/>
            <a:ext cx="7077075" cy="2085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421C1-733D-E05D-BB59-6C50FEFDB47C}"/>
              </a:ext>
            </a:extLst>
          </p:cNvPr>
          <p:cNvSpPr txBox="1"/>
          <p:nvPr/>
        </p:nvSpPr>
        <p:spPr>
          <a:xfrm>
            <a:off x="594629" y="2764578"/>
            <a:ext cx="3598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Actually, it works like a Button</a:t>
            </a:r>
          </a:p>
          <a:p>
            <a:r>
              <a:rPr lang="en-US" sz="2000" dirty="0"/>
              <a:t>Remember what happens when</a:t>
            </a:r>
          </a:p>
          <a:p>
            <a:r>
              <a:rPr lang="en-US" sz="2000" dirty="0"/>
              <a:t>A button is pressed in the</a:t>
            </a:r>
          </a:p>
          <a:p>
            <a:r>
              <a:rPr lang="en-US" sz="2000" dirty="0"/>
              <a:t>Earlier example</a:t>
            </a:r>
            <a:endParaRPr lang="en-SG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43B697-AC99-C7E9-A526-840BB5F1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284" y="2764578"/>
            <a:ext cx="3448050" cy="3019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3D031F-0D41-5209-2999-DE404E905FF3}"/>
              </a:ext>
            </a:extLst>
          </p:cNvPr>
          <p:cNvSpPr txBox="1"/>
          <p:nvPr/>
        </p:nvSpPr>
        <p:spPr>
          <a:xfrm>
            <a:off x="500062" y="4263915"/>
            <a:ext cx="3570465" cy="175432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set the Burglar Alarm 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Night (ARM)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turn it off in the morning</a:t>
            </a:r>
          </a:p>
          <a:p>
            <a:pPr lvl="1"/>
            <a:r>
              <a:rPr lang="en-US" dirty="0"/>
              <a:t>(DISARM)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DISARM a password is needed</a:t>
            </a:r>
            <a:endParaRPr lang="en-SG" dirty="0"/>
          </a:p>
          <a:p>
            <a:pPr lvl="1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35928F9-9542-0A59-4618-C77CAAE3E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570385"/>
            <a:ext cx="3169644" cy="215953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B8720FD-1B77-5BCD-641D-29A1BB0BD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2360241"/>
            <a:ext cx="3645948" cy="121014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2A2E47F-1560-032C-4D05-AE72CA112747}"/>
              </a:ext>
            </a:extLst>
          </p:cNvPr>
          <p:cNvSpPr txBox="1"/>
          <p:nvPr/>
        </p:nvSpPr>
        <p:spPr>
          <a:xfrm>
            <a:off x="8044457" y="1520070"/>
            <a:ext cx="1706429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Run program </a:t>
            </a:r>
          </a:p>
          <a:p>
            <a:r>
              <a:rPr lang="en-US" dirty="0"/>
              <a:t>Save as ex5a.py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076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40A34-63E0-0025-083D-B1E86CCB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A03E-6727-43F2-BABF-E7DB49B8C679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5A58C-11D9-0A88-93D4-C97B40C4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Tampines Regional Library - </a:t>
            </a:r>
            <a:r>
              <a:rPr lang="en-SG" dirty="0" err="1"/>
              <a:t>Learnx</a:t>
            </a:r>
            <a:r>
              <a:rPr lang="en-SG" dirty="0"/>
              <a:t> Community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BFF11-ADEA-0192-6A38-6BE89BD0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29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80EE94-B333-8405-22C1-BFFC6455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49163" y="239270"/>
            <a:ext cx="228206" cy="3585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AACB88-65D2-1701-7FF2-3FC517664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78771" y="2685861"/>
            <a:ext cx="228204" cy="3526621"/>
          </a:xfrm>
          <a:prstGeom prst="rect">
            <a:avLst/>
          </a:prstGeom>
        </p:spPr>
      </p:pic>
      <p:sp>
        <p:nvSpPr>
          <p:cNvPr id="15" name="Text Box 17">
            <a:extLst>
              <a:ext uri="{FF2B5EF4-FFF2-40B4-BE49-F238E27FC236}">
                <a16:creationId xmlns:a16="http://schemas.microsoft.com/office/drawing/2014/main" id="{1FB76B89-E9FA-064E-0755-C040920F6F43}"/>
              </a:ext>
            </a:extLst>
          </p:cNvPr>
          <p:cNvSpPr txBox="1"/>
          <p:nvPr/>
        </p:nvSpPr>
        <p:spPr>
          <a:xfrm>
            <a:off x="10768965" y="5632947"/>
            <a:ext cx="584835" cy="203446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10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47F8A5D-5563-147E-9E66-B0A533535B64}"/>
              </a:ext>
            </a:extLst>
          </p:cNvPr>
          <p:cNvSpPr txBox="1"/>
          <p:nvPr/>
        </p:nvSpPr>
        <p:spPr>
          <a:xfrm>
            <a:off x="9587291" y="5421543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11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7AFA6864-8A95-E4DE-FA1C-8FF1CD9B2B24}"/>
              </a:ext>
            </a:extLst>
          </p:cNvPr>
          <p:cNvSpPr txBox="1"/>
          <p:nvPr/>
        </p:nvSpPr>
        <p:spPr>
          <a:xfrm>
            <a:off x="8521095" y="5310920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12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EAFAEED4-831A-D533-B0DB-25D7D8949DF3}"/>
              </a:ext>
            </a:extLst>
          </p:cNvPr>
          <p:cNvSpPr txBox="1"/>
          <p:nvPr/>
        </p:nvSpPr>
        <p:spPr>
          <a:xfrm>
            <a:off x="7768454" y="5165425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13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4E268086-4DC3-8C73-58C0-6B02462F7B25}"/>
              </a:ext>
            </a:extLst>
          </p:cNvPr>
          <p:cNvSpPr txBox="1"/>
          <p:nvPr/>
        </p:nvSpPr>
        <p:spPr>
          <a:xfrm>
            <a:off x="4038600" y="2312846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16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57FF6382-91F6-6D9D-122D-0DDE2CD6CE63}"/>
              </a:ext>
            </a:extLst>
          </p:cNvPr>
          <p:cNvSpPr txBox="1"/>
          <p:nvPr/>
        </p:nvSpPr>
        <p:spPr>
          <a:xfrm>
            <a:off x="9002456" y="1384725"/>
            <a:ext cx="584835" cy="22820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B3F105-A605-3A2C-0F52-52DB430EF490}"/>
              </a:ext>
            </a:extLst>
          </p:cNvPr>
          <p:cNvSpPr txBox="1"/>
          <p:nvPr/>
        </p:nvSpPr>
        <p:spPr>
          <a:xfrm>
            <a:off x="214604" y="501649"/>
            <a:ext cx="481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Exercise 5 – Enhanced Burglar Alarm</a:t>
            </a:r>
            <a:endParaRPr lang="en-SG" sz="2400" b="1" dirty="0"/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FC3368B4-FD54-252C-AACB-B2FF44039B75}"/>
              </a:ext>
            </a:extLst>
          </p:cNvPr>
          <p:cNvSpPr txBox="1"/>
          <p:nvPr/>
        </p:nvSpPr>
        <p:spPr>
          <a:xfrm>
            <a:off x="5349194" y="4983687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15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D8AC9C0E-FFC1-3B1E-C56C-15AD8080E27D}"/>
              </a:ext>
            </a:extLst>
          </p:cNvPr>
          <p:cNvSpPr txBox="1"/>
          <p:nvPr/>
        </p:nvSpPr>
        <p:spPr>
          <a:xfrm>
            <a:off x="5554032" y="385044"/>
            <a:ext cx="1083935" cy="5782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ASSIVE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INFRA-RED SENSOR - PIR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SG" sz="11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66271285-1FB5-B3AB-FCC5-A6AC85802729}"/>
              </a:ext>
            </a:extLst>
          </p:cNvPr>
          <p:cNvSpPr txBox="1"/>
          <p:nvPr/>
        </p:nvSpPr>
        <p:spPr>
          <a:xfrm>
            <a:off x="6176796" y="1238657"/>
            <a:ext cx="584835" cy="37695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</a:t>
            </a:r>
            <a:endParaRPr lang="en-US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CBF3EDE1-CEA0-B265-A526-AD516DAC6701}"/>
              </a:ext>
            </a:extLst>
          </p:cNvPr>
          <p:cNvSpPr txBox="1"/>
          <p:nvPr/>
        </p:nvSpPr>
        <p:spPr>
          <a:xfrm>
            <a:off x="5769429" y="1098582"/>
            <a:ext cx="584835" cy="37695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_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95D42F74-C175-19F0-04E6-6C8EDAD70014}"/>
              </a:ext>
            </a:extLst>
          </p:cNvPr>
          <p:cNvSpPr txBox="1"/>
          <p:nvPr/>
        </p:nvSpPr>
        <p:spPr>
          <a:xfrm>
            <a:off x="9430139" y="2689181"/>
            <a:ext cx="584835" cy="203445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RESET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3A70AB0C-46C9-2363-7CAB-408BE753F7D0}"/>
              </a:ext>
            </a:extLst>
          </p:cNvPr>
          <p:cNvSpPr txBox="1"/>
          <p:nvPr/>
        </p:nvSpPr>
        <p:spPr>
          <a:xfrm>
            <a:off x="4331017" y="3371388"/>
            <a:ext cx="584835" cy="203445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ARM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CAE228-DE88-06BD-F738-8ECC9AA4FE15}"/>
              </a:ext>
            </a:extLst>
          </p:cNvPr>
          <p:cNvGrpSpPr/>
          <p:nvPr/>
        </p:nvGrpSpPr>
        <p:grpSpPr>
          <a:xfrm>
            <a:off x="18662" y="-246843"/>
            <a:ext cx="12192000" cy="6444100"/>
            <a:chOff x="18662" y="-246843"/>
            <a:chExt cx="12192000" cy="64441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4B9903-2ED2-E0EC-ECB0-D05AB78EE139}"/>
                </a:ext>
              </a:extLst>
            </p:cNvPr>
            <p:cNvGrpSpPr/>
            <p:nvPr/>
          </p:nvGrpSpPr>
          <p:grpSpPr>
            <a:xfrm>
              <a:off x="18662" y="-246843"/>
              <a:ext cx="12192000" cy="6444100"/>
              <a:chOff x="18662" y="-246843"/>
              <a:chExt cx="12192000" cy="64441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557D127-BCCD-FF80-19EE-3EBB862A3D54}"/>
                  </a:ext>
                </a:extLst>
              </p:cNvPr>
              <p:cNvGrpSpPr/>
              <p:nvPr/>
            </p:nvGrpSpPr>
            <p:grpSpPr>
              <a:xfrm>
                <a:off x="18662" y="-246843"/>
                <a:ext cx="12192000" cy="6444100"/>
                <a:chOff x="18662" y="-246843"/>
                <a:chExt cx="12192000" cy="6444100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2C9CBB0-190A-4C5D-B260-5DAACF42BB98}"/>
                    </a:ext>
                  </a:extLst>
                </p:cNvPr>
                <p:cNvGrpSpPr/>
                <p:nvPr/>
              </p:nvGrpSpPr>
              <p:grpSpPr>
                <a:xfrm>
                  <a:off x="18662" y="-246843"/>
                  <a:ext cx="12192000" cy="6444100"/>
                  <a:chOff x="4394719" y="2194855"/>
                  <a:chExt cx="12192000" cy="6444100"/>
                </a:xfrm>
              </p:grpSpPr>
              <p:pic>
                <p:nvPicPr>
                  <p:cNvPr id="35" name="Picture 34">
                    <a:extLst>
                      <a:ext uri="{FF2B5EF4-FFF2-40B4-BE49-F238E27FC236}">
                        <a16:creationId xmlns:a16="http://schemas.microsoft.com/office/drawing/2014/main" id="{B46BF925-F98E-0164-892B-0A9775F2A8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394719" y="2194855"/>
                    <a:ext cx="12192000" cy="6444100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B02ECB2A-DBD3-183C-E7FC-71EB5248A1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631357" y="4054630"/>
                    <a:ext cx="142446" cy="1860179"/>
                  </a:xfrm>
                  <a:prstGeom prst="rect">
                    <a:avLst/>
                  </a:prstGeom>
                </p:spPr>
              </p:pic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97738D34-565C-2295-743F-3F66CFE11B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308322" y="4068443"/>
                    <a:ext cx="119981" cy="185971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592A77DB-78F1-56EB-9FA2-C300A8072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88895" y="1475538"/>
                  <a:ext cx="0" cy="792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E8E10A3-DD43-DE6A-AF00-3C7EB15A9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837" y="1475538"/>
                <a:ext cx="0" cy="7920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D26F41-10F4-081A-9FC7-30D602FBC7EF}"/>
                </a:ext>
              </a:extLst>
            </p:cNvPr>
            <p:cNvSpPr txBox="1"/>
            <p:nvPr/>
          </p:nvSpPr>
          <p:spPr>
            <a:xfrm>
              <a:off x="9038719" y="1296962"/>
              <a:ext cx="289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902C39-991F-CE90-1573-1C7DAA72B425}"/>
                </a:ext>
              </a:extLst>
            </p:cNvPr>
            <p:cNvSpPr txBox="1"/>
            <p:nvPr/>
          </p:nvSpPr>
          <p:spPr>
            <a:xfrm>
              <a:off x="6176891" y="1180904"/>
              <a:ext cx="289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DEF8D09-2A5A-A2F1-DEFE-A72D2E797EF0}"/>
              </a:ext>
            </a:extLst>
          </p:cNvPr>
          <p:cNvSpPr txBox="1"/>
          <p:nvPr/>
        </p:nvSpPr>
        <p:spPr>
          <a:xfrm>
            <a:off x="429562" y="316983"/>
            <a:ext cx="283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full fledged Burglar Alarm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09165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72AF66-2EB6-7BA5-D7D1-4BCD2984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" y="1491824"/>
            <a:ext cx="10803294" cy="411206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E0F3A-DEE1-E86B-55A8-411A5AE715FC}"/>
              </a:ext>
            </a:extLst>
          </p:cNvPr>
          <p:cNvGrpSpPr/>
          <p:nvPr/>
        </p:nvGrpSpPr>
        <p:grpSpPr>
          <a:xfrm>
            <a:off x="745630" y="417558"/>
            <a:ext cx="11220724" cy="5335878"/>
            <a:chOff x="-224755" y="417558"/>
            <a:chExt cx="11220724" cy="5335878"/>
          </a:xfrm>
        </p:grpSpPr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4EB152A5-5941-C488-98BB-775D1B99A344}"/>
                </a:ext>
              </a:extLst>
            </p:cNvPr>
            <p:cNvSpPr txBox="1"/>
            <p:nvPr/>
          </p:nvSpPr>
          <p:spPr>
            <a:xfrm>
              <a:off x="3819090" y="5486736"/>
              <a:ext cx="1162678" cy="266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2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SG" sz="1200" b="1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PIN 15</a:t>
              </a:r>
              <a:endParaRPr lang="en-US" sz="1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FCCBD4EA-DB4F-4FF5-8F99-1F910BA5F955}"/>
                </a:ext>
              </a:extLst>
            </p:cNvPr>
            <p:cNvSpPr txBox="1"/>
            <p:nvPr/>
          </p:nvSpPr>
          <p:spPr>
            <a:xfrm>
              <a:off x="10224444" y="1855547"/>
              <a:ext cx="771525" cy="24829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2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GROUND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AAF8BA3F-BA2E-39C5-F262-E089C7235653}"/>
                </a:ext>
              </a:extLst>
            </p:cNvPr>
            <p:cNvSpPr txBox="1"/>
            <p:nvPr/>
          </p:nvSpPr>
          <p:spPr>
            <a:xfrm>
              <a:off x="5306831" y="3045249"/>
              <a:ext cx="1431925" cy="266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2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200 OHM RESISTOR</a:t>
              </a:r>
              <a:endParaRPr lang="en-US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B461C1-FAE1-DB06-586D-ACE439E210B8}"/>
                </a:ext>
              </a:extLst>
            </p:cNvPr>
            <p:cNvSpPr txBox="1"/>
            <p:nvPr/>
          </p:nvSpPr>
          <p:spPr>
            <a:xfrm>
              <a:off x="-224755" y="417558"/>
              <a:ext cx="1336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0070C0"/>
                  </a:solidFill>
                </a:rPr>
                <a:t>EXERCISE #1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5F150E1-4FB7-6856-1A1A-3296365C9985}"/>
                </a:ext>
              </a:extLst>
            </p:cNvPr>
            <p:cNvSpPr txBox="1"/>
            <p:nvPr/>
          </p:nvSpPr>
          <p:spPr>
            <a:xfrm>
              <a:off x="1322524" y="424882"/>
              <a:ext cx="347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rgbClr val="0070C0"/>
                  </a:solidFill>
                </a:rPr>
                <a:t>Wiring a Light Emitting Diode (LED)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D26B5D41-AC43-AEB5-A78F-634E5D0D3A4E}"/>
                </a:ext>
              </a:extLst>
            </p:cNvPr>
            <p:cNvSpPr txBox="1"/>
            <p:nvPr/>
          </p:nvSpPr>
          <p:spPr>
            <a:xfrm>
              <a:off x="4852469" y="1381511"/>
              <a:ext cx="628650" cy="3333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8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LED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B44D5-1591-17F5-2F94-919CED65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B7EB-9B31-4E22-63BE-6FAAEB22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69E2-A868-4E2B-841E-E153D014D172}" type="datetime3">
              <a:rPr lang="en-US" smtClean="0"/>
              <a:t>23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6D2D-84DE-2883-070A-111F93AF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8BF620-A333-7042-043A-8606DBCE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476147" y="936725"/>
            <a:ext cx="237603" cy="32376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BC0012-F9D9-CD1F-E535-B015228CF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475584" y="3107509"/>
            <a:ext cx="229395" cy="3265635"/>
          </a:xfrm>
          <a:prstGeom prst="rect">
            <a:avLst/>
          </a:prstGeom>
        </p:spPr>
      </p:pic>
      <p:sp>
        <p:nvSpPr>
          <p:cNvPr id="28" name="Text Box 10">
            <a:extLst>
              <a:ext uri="{FF2B5EF4-FFF2-40B4-BE49-F238E27FC236}">
                <a16:creationId xmlns:a16="http://schemas.microsoft.com/office/drawing/2014/main" id="{2768EFFF-56DC-8FC5-0BAC-565B9F49E455}"/>
              </a:ext>
            </a:extLst>
          </p:cNvPr>
          <p:cNvSpPr txBox="1"/>
          <p:nvPr/>
        </p:nvSpPr>
        <p:spPr>
          <a:xfrm>
            <a:off x="11194827" y="4730878"/>
            <a:ext cx="771525" cy="2482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GROUND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A41A9B99-B7E1-F51B-6F35-713EBE903AFB}"/>
              </a:ext>
            </a:extLst>
          </p:cNvPr>
          <p:cNvSpPr txBox="1"/>
          <p:nvPr/>
        </p:nvSpPr>
        <p:spPr>
          <a:xfrm>
            <a:off x="11194830" y="2227983"/>
            <a:ext cx="771525" cy="2482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3.3V</a:t>
            </a:r>
            <a:endParaRPr lang="en-US" sz="1100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CCDF9F29-187E-FD45-4502-BDD8B83E5404}"/>
              </a:ext>
            </a:extLst>
          </p:cNvPr>
          <p:cNvSpPr txBox="1"/>
          <p:nvPr/>
        </p:nvSpPr>
        <p:spPr>
          <a:xfrm>
            <a:off x="11194828" y="5092126"/>
            <a:ext cx="771525" cy="2482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3.3V</a:t>
            </a:r>
            <a:endParaRPr lang="en-US" sz="1100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3D8FA80A-D140-C9EA-89A6-16B5CE97E80E}"/>
              </a:ext>
            </a:extLst>
          </p:cNvPr>
          <p:cNvSpPr txBox="1"/>
          <p:nvPr/>
        </p:nvSpPr>
        <p:spPr>
          <a:xfrm>
            <a:off x="5584783" y="2402932"/>
            <a:ext cx="422936" cy="2482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endParaRPr lang="en-US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DA052DC4-6A3C-658A-884A-2243AB28B35F}"/>
              </a:ext>
            </a:extLst>
          </p:cNvPr>
          <p:cNvSpPr txBox="1"/>
          <p:nvPr/>
        </p:nvSpPr>
        <p:spPr>
          <a:xfrm>
            <a:off x="5076923" y="2292805"/>
            <a:ext cx="422936" cy="3497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_</a:t>
            </a:r>
            <a:endParaRPr lang="en-US" sz="2000" dirty="0"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7">
            <a:extLst>
              <a:ext uri="{FF2B5EF4-FFF2-40B4-BE49-F238E27FC236}">
                <a16:creationId xmlns:a16="http://schemas.microsoft.com/office/drawing/2014/main" id="{308A02FC-669B-835A-EF22-E7F539ECA3BE}"/>
              </a:ext>
            </a:extLst>
          </p:cNvPr>
          <p:cNvSpPr txBox="1"/>
          <p:nvPr/>
        </p:nvSpPr>
        <p:spPr>
          <a:xfrm>
            <a:off x="4600476" y="2824542"/>
            <a:ext cx="1162678" cy="22070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GROUND</a:t>
            </a:r>
            <a:endParaRPr lang="en-US" sz="1100" dirty="0"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98FBE0-7C0E-DCA6-820D-ED90E8686A77}"/>
              </a:ext>
            </a:extLst>
          </p:cNvPr>
          <p:cNvSpPr txBox="1"/>
          <p:nvPr/>
        </p:nvSpPr>
        <p:spPr>
          <a:xfrm>
            <a:off x="742609" y="736037"/>
            <a:ext cx="346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Please wire up the following circuit</a:t>
            </a:r>
            <a:endParaRPr lang="en-S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15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27C9D-BC38-82C3-64A9-88B2FC2EF88E}"/>
              </a:ext>
            </a:extLst>
          </p:cNvPr>
          <p:cNvSpPr txBox="1"/>
          <p:nvPr/>
        </p:nvSpPr>
        <p:spPr>
          <a:xfrm>
            <a:off x="2851627" y="426660"/>
            <a:ext cx="5453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 5b.  A full fledged Burglar Alarm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Burglar alarm should work only when it is activated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should be deactivated when it is not required</a:t>
            </a:r>
            <a:endParaRPr lang="en-SG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73AF45-5CBD-CD70-E042-EE4BA2AB49A1}"/>
              </a:ext>
            </a:extLst>
          </p:cNvPr>
          <p:cNvGrpSpPr/>
          <p:nvPr/>
        </p:nvGrpSpPr>
        <p:grpSpPr>
          <a:xfrm>
            <a:off x="8161698" y="1382763"/>
            <a:ext cx="3533886" cy="4572421"/>
            <a:chOff x="6854688" y="1877244"/>
            <a:chExt cx="3533886" cy="45724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CBFE4A-0115-5273-7FF2-B2469A81DA60}"/>
                </a:ext>
              </a:extLst>
            </p:cNvPr>
            <p:cNvSpPr/>
            <p:nvPr/>
          </p:nvSpPr>
          <p:spPr>
            <a:xfrm>
              <a:off x="6988999" y="1877244"/>
              <a:ext cx="1511575" cy="5799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RESET BUTTON PRESSED</a:t>
              </a:r>
              <a:endParaRPr lang="en-SG" sz="1100" dirty="0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81DFFAC9-C22D-2617-D37A-461F45F41786}"/>
                </a:ext>
              </a:extLst>
            </p:cNvPr>
            <p:cNvSpPr/>
            <p:nvPr/>
          </p:nvSpPr>
          <p:spPr>
            <a:xfrm>
              <a:off x="7136574" y="2826346"/>
              <a:ext cx="1315677" cy="5983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ARMEDLED ON?</a:t>
              </a:r>
              <a:endParaRPr lang="en-SG" sz="12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2DC26E-1B8F-24E7-8D35-3BA153235A0B}"/>
                </a:ext>
              </a:extLst>
            </p:cNvPr>
            <p:cNvCxnSpPr>
              <a:cxnSpLocks/>
            </p:cNvCxnSpPr>
            <p:nvPr/>
          </p:nvCxnSpPr>
          <p:spPr>
            <a:xfrm>
              <a:off x="8500574" y="3125496"/>
              <a:ext cx="981512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B6577D-96AC-5A1E-9E1B-7B4FA91322E0}"/>
                </a:ext>
              </a:extLst>
            </p:cNvPr>
            <p:cNvSpPr txBox="1"/>
            <p:nvPr/>
          </p:nvSpPr>
          <p:spPr>
            <a:xfrm>
              <a:off x="8700901" y="2790343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  <a:endParaRPr lang="en-SG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EA4129-8511-CB75-29D4-CC3501BC5855}"/>
                </a:ext>
              </a:extLst>
            </p:cNvPr>
            <p:cNvSpPr/>
            <p:nvPr/>
          </p:nvSpPr>
          <p:spPr>
            <a:xfrm>
              <a:off x="9567018" y="2831011"/>
              <a:ext cx="821556" cy="598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PASS</a:t>
              </a:r>
              <a:endParaRPr lang="en-SG" sz="1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083990-B9D0-6631-DCEF-6994702164CE}"/>
                </a:ext>
              </a:extLst>
            </p:cNvPr>
            <p:cNvCxnSpPr>
              <a:cxnSpLocks/>
            </p:cNvCxnSpPr>
            <p:nvPr/>
          </p:nvCxnSpPr>
          <p:spPr>
            <a:xfrm>
              <a:off x="7794412" y="3396650"/>
              <a:ext cx="0" cy="48487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4AE993-F487-794F-F372-1EE289A89D02}"/>
                </a:ext>
              </a:extLst>
            </p:cNvPr>
            <p:cNvSpPr/>
            <p:nvPr/>
          </p:nvSpPr>
          <p:spPr>
            <a:xfrm>
              <a:off x="7222476" y="3881527"/>
              <a:ext cx="1143871" cy="598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ENTER PASSWORD</a:t>
              </a:r>
              <a:endParaRPr lang="en-SG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BE52B-AF09-E1CC-BA22-2D3D9D554452}"/>
                </a:ext>
              </a:extLst>
            </p:cNvPr>
            <p:cNvSpPr txBox="1"/>
            <p:nvPr/>
          </p:nvSpPr>
          <p:spPr>
            <a:xfrm>
              <a:off x="7856655" y="3528083"/>
              <a:ext cx="404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  <a:endParaRPr lang="en-SG" sz="1200" dirty="0"/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AF198E69-874A-E245-AB9A-DECD69A1CEE0}"/>
                </a:ext>
              </a:extLst>
            </p:cNvPr>
            <p:cNvSpPr/>
            <p:nvPr/>
          </p:nvSpPr>
          <p:spPr>
            <a:xfrm>
              <a:off x="6854688" y="4787581"/>
              <a:ext cx="1905209" cy="822806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PASSWORD CORRECT?</a:t>
              </a:r>
              <a:endParaRPr lang="en-SG" sz="12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586DCE0-0968-5606-EC3A-FBB7826B6049}"/>
                </a:ext>
              </a:extLst>
            </p:cNvPr>
            <p:cNvCxnSpPr>
              <a:cxnSpLocks/>
            </p:cNvCxnSpPr>
            <p:nvPr/>
          </p:nvCxnSpPr>
          <p:spPr>
            <a:xfrm>
              <a:off x="7794412" y="2437888"/>
              <a:ext cx="12880" cy="38928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94B10EF-A3B0-BD15-1EE8-7C28939F11CC}"/>
                </a:ext>
              </a:extLst>
            </p:cNvPr>
            <p:cNvCxnSpPr>
              <a:cxnSpLocks/>
            </p:cNvCxnSpPr>
            <p:nvPr/>
          </p:nvCxnSpPr>
          <p:spPr>
            <a:xfrm>
              <a:off x="7797762" y="4479828"/>
              <a:ext cx="0" cy="307753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B281EC3-F2E6-93CE-2274-D20180480385}"/>
                </a:ext>
              </a:extLst>
            </p:cNvPr>
            <p:cNvCxnSpPr>
              <a:cxnSpLocks/>
            </p:cNvCxnSpPr>
            <p:nvPr/>
          </p:nvCxnSpPr>
          <p:spPr>
            <a:xfrm>
              <a:off x="8759897" y="5198984"/>
              <a:ext cx="123475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66267B-C410-EDB7-C75D-572DEA91DB1C}"/>
                </a:ext>
              </a:extLst>
            </p:cNvPr>
            <p:cNvSpPr txBox="1"/>
            <p:nvPr/>
          </p:nvSpPr>
          <p:spPr>
            <a:xfrm>
              <a:off x="8977747" y="4850068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  <a:endParaRPr lang="en-SG" sz="12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503345-992E-1EE3-618E-E5CB0C0BBF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1767" y="3471295"/>
              <a:ext cx="20709" cy="1727689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296678F-C54B-9BD5-071C-E708A4EB2E3E}"/>
                </a:ext>
              </a:extLst>
            </p:cNvPr>
            <p:cNvSpPr/>
            <p:nvPr/>
          </p:nvSpPr>
          <p:spPr>
            <a:xfrm>
              <a:off x="7283857" y="5851364"/>
              <a:ext cx="1143871" cy="598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TURN ARMED LED OFF</a:t>
              </a:r>
              <a:endParaRPr lang="en-SG" sz="12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AB0F1A2-74EA-874B-D1C5-29C2C9F507C4}"/>
                </a:ext>
              </a:extLst>
            </p:cNvPr>
            <p:cNvCxnSpPr>
              <a:cxnSpLocks/>
            </p:cNvCxnSpPr>
            <p:nvPr/>
          </p:nvCxnSpPr>
          <p:spPr>
            <a:xfrm>
              <a:off x="7807292" y="5610387"/>
              <a:ext cx="13756" cy="29427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89E8DF-F90D-A00B-D33A-24FA82B18D35}"/>
              </a:ext>
            </a:extLst>
          </p:cNvPr>
          <p:cNvGrpSpPr/>
          <p:nvPr/>
        </p:nvGrpSpPr>
        <p:grpSpPr>
          <a:xfrm>
            <a:off x="4546970" y="1672264"/>
            <a:ext cx="3399575" cy="2602584"/>
            <a:chOff x="6988999" y="1877244"/>
            <a:chExt cx="3399575" cy="260258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56016C-0C75-225C-9915-0F0D898CD954}"/>
                </a:ext>
              </a:extLst>
            </p:cNvPr>
            <p:cNvSpPr/>
            <p:nvPr/>
          </p:nvSpPr>
          <p:spPr>
            <a:xfrm>
              <a:off x="6988999" y="1877244"/>
              <a:ext cx="1511575" cy="5799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ARM BUTTON  PRESSED</a:t>
              </a:r>
              <a:endParaRPr lang="en-SG" sz="1100" dirty="0"/>
            </a:p>
          </p:txBody>
        </p:sp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B3A388CA-FF75-BCA1-B910-668445D88DA8}"/>
                </a:ext>
              </a:extLst>
            </p:cNvPr>
            <p:cNvSpPr/>
            <p:nvPr/>
          </p:nvSpPr>
          <p:spPr>
            <a:xfrm>
              <a:off x="7136574" y="2826346"/>
              <a:ext cx="1315677" cy="5983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ARMEDLED ON?</a:t>
              </a:r>
              <a:endParaRPr lang="en-SG" sz="1200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EBA6DF1-BCD5-9028-58BC-DC196982902A}"/>
                </a:ext>
              </a:extLst>
            </p:cNvPr>
            <p:cNvCxnSpPr>
              <a:cxnSpLocks/>
            </p:cNvCxnSpPr>
            <p:nvPr/>
          </p:nvCxnSpPr>
          <p:spPr>
            <a:xfrm>
              <a:off x="8500574" y="3125496"/>
              <a:ext cx="981512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27A2A45-877B-3D69-8A7B-8489CA534D58}"/>
                </a:ext>
              </a:extLst>
            </p:cNvPr>
            <p:cNvSpPr txBox="1"/>
            <p:nvPr/>
          </p:nvSpPr>
          <p:spPr>
            <a:xfrm>
              <a:off x="8700901" y="2790343"/>
              <a:ext cx="404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  <a:endParaRPr lang="en-SG" sz="12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951505-839B-7939-78A9-404B56576033}"/>
                </a:ext>
              </a:extLst>
            </p:cNvPr>
            <p:cNvSpPr/>
            <p:nvPr/>
          </p:nvSpPr>
          <p:spPr>
            <a:xfrm>
              <a:off x="9567018" y="2831011"/>
              <a:ext cx="821556" cy="598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PASS</a:t>
              </a:r>
              <a:endParaRPr lang="en-SG" sz="1200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362741-A3A5-9F85-1C8A-CAA9862EA173}"/>
                </a:ext>
              </a:extLst>
            </p:cNvPr>
            <p:cNvCxnSpPr>
              <a:cxnSpLocks/>
            </p:cNvCxnSpPr>
            <p:nvPr/>
          </p:nvCxnSpPr>
          <p:spPr>
            <a:xfrm>
              <a:off x="7794412" y="3396650"/>
              <a:ext cx="0" cy="48487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5E8CD2-7B80-60AC-FC9F-5955905683CD}"/>
                </a:ext>
              </a:extLst>
            </p:cNvPr>
            <p:cNvSpPr/>
            <p:nvPr/>
          </p:nvSpPr>
          <p:spPr>
            <a:xfrm>
              <a:off x="7222476" y="3881527"/>
              <a:ext cx="1143871" cy="598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TURN ARMED LED ON </a:t>
              </a:r>
              <a:endParaRPr lang="en-SG" sz="1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34AF1B-3757-4287-1338-7684F565222C}"/>
                </a:ext>
              </a:extLst>
            </p:cNvPr>
            <p:cNvSpPr txBox="1"/>
            <p:nvPr/>
          </p:nvSpPr>
          <p:spPr>
            <a:xfrm>
              <a:off x="7856655" y="3528083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  <a:endParaRPr lang="en-SG" sz="12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50ECF95-C2B5-976A-F292-FD12FF79DA6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412" y="2437888"/>
              <a:ext cx="12880" cy="38928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85E1FF-447B-F035-22DA-F8367910B0B6}"/>
              </a:ext>
            </a:extLst>
          </p:cNvPr>
          <p:cNvGrpSpPr/>
          <p:nvPr/>
        </p:nvGrpSpPr>
        <p:grpSpPr>
          <a:xfrm>
            <a:off x="666974" y="1612068"/>
            <a:ext cx="3283436" cy="3285202"/>
            <a:chOff x="1694574" y="2070569"/>
            <a:chExt cx="3834511" cy="397369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C2BD703-7383-2A2E-9BAB-67E700F9166C}"/>
                </a:ext>
              </a:extLst>
            </p:cNvPr>
            <p:cNvSpPr/>
            <p:nvPr/>
          </p:nvSpPr>
          <p:spPr>
            <a:xfrm>
              <a:off x="1770076" y="2070569"/>
              <a:ext cx="1560353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WHEN MOTION IS DETECTED</a:t>
              </a:r>
              <a:endParaRPr lang="en-SG" sz="1200" dirty="0"/>
            </a:p>
          </p:txBody>
        </p:sp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16F937E5-EA6D-268E-1108-B5E1A636E5B0}"/>
                </a:ext>
              </a:extLst>
            </p:cNvPr>
            <p:cNvSpPr/>
            <p:nvPr/>
          </p:nvSpPr>
          <p:spPr>
            <a:xfrm>
              <a:off x="1694574" y="3442169"/>
              <a:ext cx="1904301" cy="91440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ARMED LED ON?</a:t>
              </a:r>
              <a:endParaRPr lang="en-SG" sz="1200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F2A3EEE-6C09-CC40-C87E-3377EAB3B2CC}"/>
                </a:ext>
              </a:extLst>
            </p:cNvPr>
            <p:cNvCxnSpPr>
              <a:cxnSpLocks/>
            </p:cNvCxnSpPr>
            <p:nvPr/>
          </p:nvCxnSpPr>
          <p:spPr>
            <a:xfrm>
              <a:off x="3598876" y="3899369"/>
              <a:ext cx="981512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A66BE03-8A4D-BF6D-1FA9-EE6AECE133D5}"/>
                </a:ext>
              </a:extLst>
            </p:cNvPr>
            <p:cNvSpPr txBox="1"/>
            <p:nvPr/>
          </p:nvSpPr>
          <p:spPr>
            <a:xfrm>
              <a:off x="3846617" y="3530036"/>
              <a:ext cx="451536" cy="33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  <a:endParaRPr lang="en-SG" sz="1200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39F25-59A6-A283-5690-D290570E2444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24" y="4356569"/>
              <a:ext cx="0" cy="773299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B64C012-B6D6-E3DF-614C-BD52B740A956}"/>
                </a:ext>
              </a:extLst>
            </p:cNvPr>
            <p:cNvSpPr/>
            <p:nvPr/>
          </p:nvSpPr>
          <p:spPr>
            <a:xfrm>
              <a:off x="2189524" y="51298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RUN ALARM</a:t>
              </a:r>
              <a:endParaRPr lang="en-SG" sz="1200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07FBBCA-6D1F-7BD9-F3A0-C6F450535CBE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2646724" y="2984969"/>
              <a:ext cx="1" cy="45720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5402A9A-E315-7B1B-2A75-EDFCD6976AD2}"/>
                </a:ext>
              </a:extLst>
            </p:cNvPr>
            <p:cNvSpPr/>
            <p:nvPr/>
          </p:nvSpPr>
          <p:spPr>
            <a:xfrm>
              <a:off x="4614685" y="3429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PASS</a:t>
              </a:r>
              <a:endParaRPr lang="en-SG" sz="12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E101C12-30BE-F818-C6E2-4E2B7E2A2F35}"/>
                </a:ext>
              </a:extLst>
            </p:cNvPr>
            <p:cNvSpPr txBox="1"/>
            <p:nvPr/>
          </p:nvSpPr>
          <p:spPr>
            <a:xfrm>
              <a:off x="2703695" y="4558552"/>
              <a:ext cx="472279" cy="33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8321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48C9A7-E193-D8C5-6AFF-EC34B1859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35" y="598190"/>
            <a:ext cx="3756800" cy="228091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BD747-5DE2-C879-D9EF-439BE015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364CC-5127-2496-C44A-94748757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67D0E-4E86-E9C4-98C7-9ECD828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31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4170C1-9E6D-93F1-A7DA-85F19E83F2C6}"/>
              </a:ext>
            </a:extLst>
          </p:cNvPr>
          <p:cNvSpPr txBox="1"/>
          <p:nvPr/>
        </p:nvSpPr>
        <p:spPr>
          <a:xfrm>
            <a:off x="558153" y="5051464"/>
            <a:ext cx="1706429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Run program </a:t>
            </a:r>
          </a:p>
          <a:p>
            <a:r>
              <a:rPr lang="en-US" dirty="0"/>
              <a:t>Save as ex5b.py </a:t>
            </a:r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911FF1-0770-30DF-08DC-136167FB2559}"/>
              </a:ext>
            </a:extLst>
          </p:cNvPr>
          <p:cNvSpPr/>
          <p:nvPr/>
        </p:nvSpPr>
        <p:spPr>
          <a:xfrm>
            <a:off x="993578" y="2600434"/>
            <a:ext cx="1706822" cy="26222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ECB85-C7F9-FF3F-7A32-42ACE7528141}"/>
              </a:ext>
            </a:extLst>
          </p:cNvPr>
          <p:cNvSpPr txBox="1"/>
          <p:nvPr/>
        </p:nvSpPr>
        <p:spPr>
          <a:xfrm>
            <a:off x="558153" y="136525"/>
            <a:ext cx="6259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CODE FOR THE FULL FLEDGED BURGLAR ALARM</a:t>
            </a:r>
            <a:endParaRPr lang="en-SG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5B8E00-3F56-D7DE-CD9F-91A65B95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63" y="3004144"/>
            <a:ext cx="3449937" cy="16465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F41F69-0F15-70BE-E98F-8F42F26CE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223" y="633470"/>
            <a:ext cx="3346229" cy="11051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D7CE9D-941D-770B-AA8B-1455B6F9C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223" y="1768201"/>
            <a:ext cx="4730212" cy="16644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F940378-1548-E0AD-8EF6-8E5B01C62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8223" y="3444292"/>
            <a:ext cx="5502030" cy="160717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B97A3FC-8E10-4371-D13D-36F86BEB5816}"/>
              </a:ext>
            </a:extLst>
          </p:cNvPr>
          <p:cNvSpPr/>
          <p:nvPr/>
        </p:nvSpPr>
        <p:spPr>
          <a:xfrm>
            <a:off x="6421211" y="4486614"/>
            <a:ext cx="5365321" cy="5648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28505-E80F-5D0B-A8DC-0CC721A06611}"/>
              </a:ext>
            </a:extLst>
          </p:cNvPr>
          <p:cNvSpPr/>
          <p:nvPr/>
        </p:nvSpPr>
        <p:spPr>
          <a:xfrm>
            <a:off x="6446577" y="599873"/>
            <a:ext cx="4516892" cy="101111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306C3-BC79-E275-492D-98166FA6ADD5}"/>
              </a:ext>
            </a:extLst>
          </p:cNvPr>
          <p:cNvSpPr/>
          <p:nvPr/>
        </p:nvSpPr>
        <p:spPr>
          <a:xfrm>
            <a:off x="6434569" y="1750272"/>
            <a:ext cx="4528900" cy="166446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0800D4-FF18-4590-6C5C-245066CA25AD}"/>
              </a:ext>
            </a:extLst>
          </p:cNvPr>
          <p:cNvSpPr/>
          <p:nvPr/>
        </p:nvSpPr>
        <p:spPr>
          <a:xfrm>
            <a:off x="6415907" y="3946850"/>
            <a:ext cx="5365320" cy="4203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022BE-2876-28CC-AD29-3FE215327C7E}"/>
              </a:ext>
            </a:extLst>
          </p:cNvPr>
          <p:cNvSpPr txBox="1"/>
          <p:nvPr/>
        </p:nvSpPr>
        <p:spPr>
          <a:xfrm>
            <a:off x="7455064" y="5318520"/>
            <a:ext cx="332834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 </a:t>
            </a:r>
            <a:r>
              <a:rPr lang="en-US" dirty="0" err="1">
                <a:solidFill>
                  <a:schemeClr val="bg1"/>
                </a:solidFill>
              </a:rPr>
              <a:t>perculiarity</a:t>
            </a:r>
            <a:r>
              <a:rPr lang="en-US" dirty="0">
                <a:solidFill>
                  <a:schemeClr val="bg1"/>
                </a:solidFill>
              </a:rPr>
              <a:t> to take note off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7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0" grpId="0" animBg="1"/>
      <p:bldP spid="30" grpId="1" animBg="1"/>
      <p:bldP spid="9" grpId="0" animBg="1"/>
      <p:bldP spid="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32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07868-0C55-B151-525D-0030B09B8AFF}"/>
              </a:ext>
            </a:extLst>
          </p:cNvPr>
          <p:cNvSpPr txBox="1"/>
          <p:nvPr/>
        </p:nvSpPr>
        <p:spPr>
          <a:xfrm>
            <a:off x="4454554" y="22482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S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D189A9-ECDB-9B14-D913-F393C8C3D1B5}"/>
              </a:ext>
            </a:extLst>
          </p:cNvPr>
          <p:cNvSpPr txBox="1">
            <a:spLocks/>
          </p:cNvSpPr>
          <p:nvPr/>
        </p:nvSpPr>
        <p:spPr>
          <a:xfrm>
            <a:off x="838200" y="599884"/>
            <a:ext cx="10515600" cy="63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Patrol Car  Ex – Putting knowledge gained to 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3763C-187B-E9E0-3791-9EE47AD4853E}"/>
              </a:ext>
            </a:extLst>
          </p:cNvPr>
          <p:cNvSpPr txBox="1"/>
          <p:nvPr/>
        </p:nvSpPr>
        <p:spPr>
          <a:xfrm>
            <a:off x="2030137" y="1396749"/>
            <a:ext cx="78668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your blue , red LED and a Buzzer to make a noisy flashing lights on a patrol car</a:t>
            </a:r>
          </a:p>
          <a:p>
            <a:endParaRPr lang="en-US" dirty="0"/>
          </a:p>
          <a:p>
            <a:r>
              <a:rPr lang="en-US" dirty="0"/>
              <a:t>Choose any pin you wish</a:t>
            </a:r>
          </a:p>
          <a:p>
            <a:endParaRPr lang="en-US" dirty="0"/>
          </a:p>
          <a:p>
            <a:r>
              <a:rPr lang="en-US" dirty="0"/>
              <a:t>Wire up the circuit and write the python code to make it work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729AB2-4291-D439-713F-E006FEF7C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57" y="2913866"/>
            <a:ext cx="2711800" cy="271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656B93-AB65-8346-FF1E-1D9E7F85024D}"/>
              </a:ext>
            </a:extLst>
          </p:cNvPr>
          <p:cNvSpPr txBox="1"/>
          <p:nvPr/>
        </p:nvSpPr>
        <p:spPr>
          <a:xfrm>
            <a:off x="4048894" y="2913866"/>
            <a:ext cx="2822504" cy="34163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HINT</a:t>
            </a:r>
          </a:p>
          <a:p>
            <a:r>
              <a:rPr lang="en-US" b="1" dirty="0">
                <a:solidFill>
                  <a:srgbClr val="FF0000"/>
                </a:solidFill>
              </a:rPr>
              <a:t>Material</a:t>
            </a:r>
          </a:p>
          <a:p>
            <a:r>
              <a:rPr lang="en-US" dirty="0"/>
              <a:t>1 x Red LED</a:t>
            </a:r>
          </a:p>
          <a:p>
            <a:r>
              <a:rPr lang="en-US" dirty="0"/>
              <a:t>1 x Blue LED</a:t>
            </a:r>
          </a:p>
          <a:p>
            <a:r>
              <a:rPr lang="en-US" dirty="0"/>
              <a:t>1 x Buzzer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Python Code</a:t>
            </a:r>
          </a:p>
          <a:p>
            <a:r>
              <a:rPr lang="en-US" dirty="0"/>
              <a:t>machine and time library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Red LED on and off</a:t>
            </a:r>
          </a:p>
          <a:p>
            <a:r>
              <a:rPr lang="en-US" dirty="0"/>
              <a:t>Blue LED on and off</a:t>
            </a:r>
          </a:p>
          <a:p>
            <a:r>
              <a:rPr lang="en-US" dirty="0"/>
              <a:t>Sleep in between on and off</a:t>
            </a:r>
            <a:endParaRPr lang="en-SG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6BB8C2-2466-9140-FF02-8AD66EF01456}"/>
              </a:ext>
            </a:extLst>
          </p:cNvPr>
          <p:cNvGrpSpPr/>
          <p:nvPr/>
        </p:nvGrpSpPr>
        <p:grpSpPr>
          <a:xfrm>
            <a:off x="7033641" y="1989707"/>
            <a:ext cx="4045646" cy="4227575"/>
            <a:chOff x="7033641" y="1989707"/>
            <a:chExt cx="4045646" cy="42275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917705-EC5C-76B2-D26F-BFDC8DD38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3641" y="2913866"/>
              <a:ext cx="3716343" cy="330341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E35612-F9A4-E56A-43B6-EF8E6C416416}"/>
                </a:ext>
              </a:extLst>
            </p:cNvPr>
            <p:cNvSpPr txBox="1"/>
            <p:nvPr/>
          </p:nvSpPr>
          <p:spPr>
            <a:xfrm>
              <a:off x="9302454" y="1989707"/>
              <a:ext cx="1776833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Use this example</a:t>
              </a:r>
              <a:endParaRPr lang="en-SG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B3C09042-AA05-8FF9-26E6-0D776D4344D3}"/>
                </a:ext>
              </a:extLst>
            </p:cNvPr>
            <p:cNvSpPr/>
            <p:nvPr/>
          </p:nvSpPr>
          <p:spPr>
            <a:xfrm rot="2370027">
              <a:off x="9957053" y="2322991"/>
              <a:ext cx="484632" cy="73884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C7C36A1-6888-BE30-5447-C9DAA01ACEE3}"/>
              </a:ext>
            </a:extLst>
          </p:cNvPr>
          <p:cNvSpPr txBox="1"/>
          <p:nvPr/>
        </p:nvSpPr>
        <p:spPr>
          <a:xfrm>
            <a:off x="9777410" y="4537921"/>
            <a:ext cx="1945148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Save your program</a:t>
            </a:r>
          </a:p>
          <a:p>
            <a:r>
              <a:rPr lang="en-US" dirty="0"/>
              <a:t>As </a:t>
            </a:r>
            <a:r>
              <a:rPr lang="en-US" b="1" dirty="0">
                <a:solidFill>
                  <a:srgbClr val="FF0000"/>
                </a:solidFill>
              </a:rPr>
              <a:t>patrolcar.py </a:t>
            </a:r>
          </a:p>
          <a:p>
            <a:r>
              <a:rPr lang="en-US" dirty="0"/>
              <a:t>And RUN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95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6AA97-6E4F-A86B-A4C8-8557533D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280CB-6A31-C678-FFB9-79427F5B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12A22-D323-F76F-FB63-6EC996D2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7F0786-80DA-BF3C-908E-D55C03F7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81" y="771525"/>
            <a:ext cx="4400550" cy="5314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12DE64-F02F-8A66-04C3-0B6E861342E1}"/>
              </a:ext>
            </a:extLst>
          </p:cNvPr>
          <p:cNvSpPr txBox="1"/>
          <p:nvPr/>
        </p:nvSpPr>
        <p:spPr>
          <a:xfrm>
            <a:off x="1249281" y="316984"/>
            <a:ext cx="96051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7677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778AA-8D95-069D-6EAF-62AEABB2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08501-EFDE-7F37-DE48-73548651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Tampines Regional Library - </a:t>
            </a:r>
            <a:r>
              <a:rPr lang="en-SG" dirty="0" err="1"/>
              <a:t>Learnx</a:t>
            </a:r>
            <a:r>
              <a:rPr lang="en-SG"/>
              <a:t>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686DE-8535-9725-F20D-5EF0968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03650-5A17-17FD-A5A9-4C5E5C1949B1}"/>
              </a:ext>
            </a:extLst>
          </p:cNvPr>
          <p:cNvSpPr txBox="1"/>
          <p:nvPr/>
        </p:nvSpPr>
        <p:spPr>
          <a:xfrm>
            <a:off x="3581400" y="1397674"/>
            <a:ext cx="526079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Python Lesson – Session # 4</a:t>
            </a:r>
          </a:p>
          <a:p>
            <a:endParaRPr lang="en-US" dirty="0"/>
          </a:p>
          <a:p>
            <a:r>
              <a:rPr lang="en-US" b="1" u="sng" dirty="0"/>
              <a:t>REVISION</a:t>
            </a:r>
          </a:p>
          <a:p>
            <a:endParaRPr lang="en-US" b="1" u="sng" dirty="0"/>
          </a:p>
          <a:p>
            <a:r>
              <a:rPr lang="en-US" b="1" u="sng" dirty="0"/>
              <a:t>INTRODUCTION TO CHATGPT </a:t>
            </a:r>
          </a:p>
          <a:p>
            <a:endParaRPr lang="en-US" b="1" u="sng" dirty="0"/>
          </a:p>
          <a:p>
            <a:r>
              <a:rPr lang="en-US" b="1" u="sng" dirty="0"/>
              <a:t>Refer to Traffic Light Wiring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How to use CHATGPT to write us the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Keywords in prompt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Micropython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Pico 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Use </a:t>
            </a:r>
            <a:r>
              <a:rPr lang="en-US" b="1" dirty="0" err="1"/>
              <a:t>picozero</a:t>
            </a:r>
            <a:r>
              <a:rPr lang="en-US" b="1" dirty="0"/>
              <a:t> library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Specify components and pin 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Provide the algorithm if available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96508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F59611-CC8B-CA49-E261-CC69B31B924D}"/>
              </a:ext>
            </a:extLst>
          </p:cNvPr>
          <p:cNvSpPr txBox="1"/>
          <p:nvPr/>
        </p:nvSpPr>
        <p:spPr>
          <a:xfrm>
            <a:off x="1324946" y="2439195"/>
            <a:ext cx="673670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red_led.on</a:t>
            </a:r>
            <a:r>
              <a:rPr lang="en-SG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3E1B7-D3CF-085C-1580-07BE7F05E232}"/>
              </a:ext>
            </a:extLst>
          </p:cNvPr>
          <p:cNvSpPr txBox="1"/>
          <p:nvPr/>
        </p:nvSpPr>
        <p:spPr>
          <a:xfrm>
            <a:off x="1233182" y="612396"/>
            <a:ext cx="439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TESTING OUR CIRCUIT USING THONNY SHELL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0F7243-B825-CFEC-1CDD-DFAC9026402F}"/>
              </a:ext>
            </a:extLst>
          </p:cNvPr>
          <p:cNvSpPr txBox="1"/>
          <p:nvPr/>
        </p:nvSpPr>
        <p:spPr>
          <a:xfrm>
            <a:off x="1324947" y="1455576"/>
            <a:ext cx="6736702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from </a:t>
            </a:r>
            <a:r>
              <a:rPr lang="en-SG" dirty="0" err="1"/>
              <a:t>picozero</a:t>
            </a:r>
            <a:r>
              <a:rPr lang="en-SG" dirty="0"/>
              <a:t> import LED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red_led</a:t>
            </a:r>
            <a:r>
              <a:rPr lang="en-SG" dirty="0"/>
              <a:t> = LED(15)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00718-3F48-5EF9-0757-7482CA1F455E}"/>
              </a:ext>
            </a:extLst>
          </p:cNvPr>
          <p:cNvSpPr txBox="1"/>
          <p:nvPr/>
        </p:nvSpPr>
        <p:spPr>
          <a:xfrm>
            <a:off x="1233182" y="1166394"/>
            <a:ext cx="34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1a. Turning our Red LED 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926C4-CB44-E300-2DA4-CF6BBC270CD0}"/>
              </a:ext>
            </a:extLst>
          </p:cNvPr>
          <p:cNvSpPr txBox="1"/>
          <p:nvPr/>
        </p:nvSpPr>
        <p:spPr>
          <a:xfrm>
            <a:off x="1233182" y="3445934"/>
            <a:ext cx="673670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red_led.off</a:t>
            </a:r>
            <a:r>
              <a:rPr lang="en-SG" dirty="0"/>
              <a:t>()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DCEEF-7B2A-761F-456B-5EED97C4C8A4}"/>
              </a:ext>
            </a:extLst>
          </p:cNvPr>
          <p:cNvSpPr txBox="1"/>
          <p:nvPr/>
        </p:nvSpPr>
        <p:spPr>
          <a:xfrm>
            <a:off x="1176297" y="2993193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1b. Turning it off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EE66-8040-818F-04F3-8A11F6E2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4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03D28B7-E0F7-A050-D745-53CAD3D9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7F35-0F04-4993-B3F8-D93DB452263C}" type="datetime3">
              <a:rPr lang="en-US" smtClean="0"/>
              <a:t>23 August 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1127672-3A71-7955-237C-9B24D755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Tampines Regional Library - </a:t>
            </a:r>
            <a:r>
              <a:rPr lang="en-SG" dirty="0" err="1"/>
              <a:t>Learnx</a:t>
            </a:r>
            <a:r>
              <a:rPr lang="en-SG" dirty="0"/>
              <a:t> Community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826928-A00A-D2FE-81E3-23D828D3A1EC}"/>
              </a:ext>
            </a:extLst>
          </p:cNvPr>
          <p:cNvGrpSpPr/>
          <p:nvPr/>
        </p:nvGrpSpPr>
        <p:grpSpPr>
          <a:xfrm>
            <a:off x="1233182" y="4118089"/>
            <a:ext cx="5214247" cy="2072741"/>
            <a:chOff x="1233182" y="4118089"/>
            <a:chExt cx="5214247" cy="207274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D77712-7E97-2BC0-7B1D-6DEC209A2D25}"/>
                </a:ext>
              </a:extLst>
            </p:cNvPr>
            <p:cNvSpPr txBox="1"/>
            <p:nvPr/>
          </p:nvSpPr>
          <p:spPr>
            <a:xfrm>
              <a:off x="1233182" y="4293983"/>
              <a:ext cx="27058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1"/>
                  </a:solidFill>
                </a:rPr>
                <a:t>Ex 1c. Blinking the red LED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D6F0DA4-609E-E3B1-60B1-A45452D450AA}"/>
                </a:ext>
              </a:extLst>
            </p:cNvPr>
            <p:cNvGrpSpPr/>
            <p:nvPr/>
          </p:nvGrpSpPr>
          <p:grpSpPr>
            <a:xfrm>
              <a:off x="4138587" y="4118089"/>
              <a:ext cx="2308842" cy="2072741"/>
              <a:chOff x="4138587" y="4118089"/>
              <a:chExt cx="2308842" cy="207274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D0693045-427B-0AC9-449A-621588732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38587" y="4118089"/>
                <a:ext cx="1015286" cy="2072741"/>
              </a:xfrm>
              <a:prstGeom prst="rect">
                <a:avLst/>
              </a:prstGeom>
            </p:spPr>
          </p:pic>
          <p:sp>
            <p:nvSpPr>
              <p:cNvPr id="19" name="Speech Bubble: Oval 18">
                <a:extLst>
                  <a:ext uri="{FF2B5EF4-FFF2-40B4-BE49-F238E27FC236}">
                    <a16:creationId xmlns:a16="http://schemas.microsoft.com/office/drawing/2014/main" id="{D11165AA-794F-DB43-D5E8-566846C0CB0F}"/>
                  </a:ext>
                </a:extLst>
              </p:cNvPr>
              <p:cNvSpPr/>
              <p:nvPr/>
            </p:nvSpPr>
            <p:spPr>
              <a:xfrm rot="2594643">
                <a:off x="5310642" y="4146301"/>
                <a:ext cx="914400" cy="1070297"/>
              </a:xfrm>
              <a:prstGeom prst="wedgeEllipseCallou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FA56FD-D020-B569-DA28-16BA027ABAE3}"/>
                  </a:ext>
                </a:extLst>
              </p:cNvPr>
              <p:cNvSpPr txBox="1"/>
              <p:nvPr/>
            </p:nvSpPr>
            <p:spPr>
              <a:xfrm>
                <a:off x="5309094" y="4412023"/>
                <a:ext cx="11383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dirty="0"/>
                  <a:t>Can you make it Blink too?</a:t>
                </a:r>
                <a:endParaRPr 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52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40D0A-A04A-2C7E-1F8E-9E7AA18C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883F8-AD1C-3ECF-BE5A-DF4EFAD3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34823-C4E8-C1F4-B6DD-804BD71C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2A1A7-318B-9090-83AE-647E5230948C}"/>
              </a:ext>
            </a:extLst>
          </p:cNvPr>
          <p:cNvSpPr txBox="1"/>
          <p:nvPr/>
        </p:nvSpPr>
        <p:spPr>
          <a:xfrm>
            <a:off x="1428023" y="2150283"/>
            <a:ext cx="2408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Start with red led off</a:t>
            </a:r>
          </a:p>
          <a:p>
            <a:r>
              <a:rPr lang="en-US" sz="1400" b="1" dirty="0"/>
              <a:t>Wait 1 second</a:t>
            </a:r>
          </a:p>
          <a:p>
            <a:r>
              <a:rPr lang="en-US" sz="1400" b="1" dirty="0"/>
              <a:t>Turn red led on</a:t>
            </a:r>
          </a:p>
          <a:p>
            <a:r>
              <a:rPr lang="en-US" sz="1400" b="1" dirty="0"/>
              <a:t>Wait 1 second</a:t>
            </a:r>
          </a:p>
          <a:p>
            <a:r>
              <a:rPr lang="en-US" sz="1400" b="1" dirty="0"/>
              <a:t>Turn red led off</a:t>
            </a:r>
          </a:p>
          <a:p>
            <a:r>
              <a:rPr lang="en-US" sz="1400" b="1" dirty="0"/>
              <a:t>Wait 1 second</a:t>
            </a:r>
          </a:p>
          <a:p>
            <a:r>
              <a:rPr lang="en-US" sz="1400" b="1" dirty="0"/>
              <a:t>Turn red led on</a:t>
            </a:r>
          </a:p>
          <a:p>
            <a:r>
              <a:rPr lang="en-US" sz="1400" b="1" dirty="0"/>
              <a:t>Wait 1 second</a:t>
            </a:r>
          </a:p>
          <a:p>
            <a:r>
              <a:rPr lang="en-US" sz="1400" b="1" dirty="0"/>
              <a:t>Turn red led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BBFC86-DC2F-2F88-26D9-7FF31DACB7D5}"/>
              </a:ext>
            </a:extLst>
          </p:cNvPr>
          <p:cNvSpPr/>
          <p:nvPr/>
        </p:nvSpPr>
        <p:spPr>
          <a:xfrm>
            <a:off x="7156579" y="2074486"/>
            <a:ext cx="2425959" cy="2002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D729E-587D-D378-3F83-D128211466B4}"/>
              </a:ext>
            </a:extLst>
          </p:cNvPr>
          <p:cNvSpPr txBox="1"/>
          <p:nvPr/>
        </p:nvSpPr>
        <p:spPr>
          <a:xfrm>
            <a:off x="1364765" y="878246"/>
            <a:ext cx="227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 TO CODE</a:t>
            </a:r>
            <a:endParaRPr lang="en-SG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059870-57D0-8E76-5B78-EFADA1854EDB}"/>
              </a:ext>
            </a:extLst>
          </p:cNvPr>
          <p:cNvGrpSpPr/>
          <p:nvPr/>
        </p:nvGrpSpPr>
        <p:grpSpPr>
          <a:xfrm>
            <a:off x="5719236" y="950102"/>
            <a:ext cx="3152775" cy="3333750"/>
            <a:chOff x="5828293" y="1054359"/>
            <a:chExt cx="3152775" cy="33337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81D5F5C-CF9F-FF7E-CF42-53D4E9309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8293" y="1054359"/>
              <a:ext cx="3152775" cy="33337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9050A2-25F5-B47E-E23A-E269741A5AED}"/>
                </a:ext>
              </a:extLst>
            </p:cNvPr>
            <p:cNvSpPr/>
            <p:nvPr/>
          </p:nvSpPr>
          <p:spPr>
            <a:xfrm>
              <a:off x="6232814" y="2254540"/>
              <a:ext cx="1569098" cy="1920791"/>
            </a:xfrm>
            <a:prstGeom prst="rect">
              <a:avLst/>
            </a:prstGeom>
            <a:noFill/>
            <a:ln w="476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EFDE46A-FCC1-F22C-742A-E48B68AA692C}"/>
              </a:ext>
            </a:extLst>
          </p:cNvPr>
          <p:cNvSpPr/>
          <p:nvPr/>
        </p:nvSpPr>
        <p:spPr>
          <a:xfrm>
            <a:off x="6123756" y="1438808"/>
            <a:ext cx="2684683" cy="213824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DD2506F-809D-00D2-AAA9-0117E34389FD}"/>
              </a:ext>
            </a:extLst>
          </p:cNvPr>
          <p:cNvSpPr/>
          <p:nvPr/>
        </p:nvSpPr>
        <p:spPr>
          <a:xfrm>
            <a:off x="3754504" y="26568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33E0B5-46ED-CC07-129B-422ED417ED22}"/>
              </a:ext>
            </a:extLst>
          </p:cNvPr>
          <p:cNvSpPr txBox="1"/>
          <p:nvPr/>
        </p:nvSpPr>
        <p:spPr>
          <a:xfrm>
            <a:off x="1523394" y="1705154"/>
            <a:ext cx="13728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337B7F-1CE6-4E17-53D8-D9BB044840DD}"/>
              </a:ext>
            </a:extLst>
          </p:cNvPr>
          <p:cNvSpPr txBox="1"/>
          <p:nvPr/>
        </p:nvSpPr>
        <p:spPr>
          <a:xfrm>
            <a:off x="5137652" y="2706649"/>
            <a:ext cx="7184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CODE</a:t>
            </a:r>
            <a:endParaRPr lang="en-SG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2D430-392E-0420-B0CF-1BDF728B9488}"/>
              </a:ext>
            </a:extLst>
          </p:cNvPr>
          <p:cNvSpPr txBox="1"/>
          <p:nvPr/>
        </p:nvSpPr>
        <p:spPr>
          <a:xfrm>
            <a:off x="6189904" y="4498196"/>
            <a:ext cx="29460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RUN and save this as ex1c.py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41502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E8D33-94B9-C7E2-957C-C0480CB8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BA831-3E1D-C93A-4378-9BC49435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55BDE-FAC7-B0F7-E1C5-57924348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6</a:t>
            </a:fld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AA2738-4C6E-F617-78AB-AA5FC63105A1}"/>
              </a:ext>
            </a:extLst>
          </p:cNvPr>
          <p:cNvSpPr/>
          <p:nvPr/>
        </p:nvSpPr>
        <p:spPr>
          <a:xfrm>
            <a:off x="4329986" y="3013778"/>
            <a:ext cx="143884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115C7-4AD3-2D71-3DF5-2A636DDFF167}"/>
              </a:ext>
            </a:extLst>
          </p:cNvPr>
          <p:cNvSpPr txBox="1"/>
          <p:nvPr/>
        </p:nvSpPr>
        <p:spPr>
          <a:xfrm>
            <a:off x="1234201" y="450605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Runs once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6415D-FEE8-CAD8-ED53-D1D6134D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60" y="1601240"/>
            <a:ext cx="2743200" cy="26289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4C6E434-746C-1432-348E-91B16CA112BD}"/>
              </a:ext>
            </a:extLst>
          </p:cNvPr>
          <p:cNvGrpSpPr/>
          <p:nvPr/>
        </p:nvGrpSpPr>
        <p:grpSpPr>
          <a:xfrm>
            <a:off x="6861769" y="1547060"/>
            <a:ext cx="2924175" cy="3335952"/>
            <a:chOff x="6861769" y="992355"/>
            <a:chExt cx="2924175" cy="33359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EEC3E5-403E-36EA-C343-D0B42AEBB1F1}"/>
                </a:ext>
              </a:extLst>
            </p:cNvPr>
            <p:cNvSpPr txBox="1"/>
            <p:nvPr/>
          </p:nvSpPr>
          <p:spPr>
            <a:xfrm>
              <a:off x="7675216" y="3958975"/>
              <a:ext cx="1372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Runs forever</a:t>
              </a:r>
              <a:endParaRPr lang="en-SG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28E76C-36CC-2322-54DD-F3558FAE1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1769" y="992355"/>
              <a:ext cx="2924175" cy="2743200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1FF46-CFDA-90A3-3FD8-4D0B1ECF64E2}"/>
              </a:ext>
            </a:extLst>
          </p:cNvPr>
          <p:cNvSpPr/>
          <p:nvPr/>
        </p:nvSpPr>
        <p:spPr>
          <a:xfrm>
            <a:off x="7231948" y="2184765"/>
            <a:ext cx="1445517" cy="155763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Arrow: Curved Right 44">
            <a:extLst>
              <a:ext uri="{FF2B5EF4-FFF2-40B4-BE49-F238E27FC236}">
                <a16:creationId xmlns:a16="http://schemas.microsoft.com/office/drawing/2014/main" id="{BE2BDA6F-1A2D-09DB-8F6D-ECCE3DF1B984}"/>
              </a:ext>
            </a:extLst>
          </p:cNvPr>
          <p:cNvSpPr/>
          <p:nvPr/>
        </p:nvSpPr>
        <p:spPr>
          <a:xfrm>
            <a:off x="6861769" y="2420593"/>
            <a:ext cx="614822" cy="167100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7" name="Arrow: Curved Right 46">
            <a:extLst>
              <a:ext uri="{FF2B5EF4-FFF2-40B4-BE49-F238E27FC236}">
                <a16:creationId xmlns:a16="http://schemas.microsoft.com/office/drawing/2014/main" id="{4115D1F9-8723-E81C-C4FE-0A2CBD7201FC}"/>
              </a:ext>
            </a:extLst>
          </p:cNvPr>
          <p:cNvSpPr/>
          <p:nvPr/>
        </p:nvSpPr>
        <p:spPr>
          <a:xfrm rot="10800000">
            <a:off x="9047643" y="2369505"/>
            <a:ext cx="579195" cy="172208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7C8E7-AB17-F7A9-9A80-8E8D3060813A}"/>
              </a:ext>
            </a:extLst>
          </p:cNvPr>
          <p:cNvSpPr txBox="1"/>
          <p:nvPr/>
        </p:nvSpPr>
        <p:spPr>
          <a:xfrm>
            <a:off x="6861769" y="5198468"/>
            <a:ext cx="41148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 this new program  </a:t>
            </a:r>
          </a:p>
          <a:p>
            <a:r>
              <a:rPr lang="en-US" dirty="0"/>
              <a:t>Save it as ex1d.py 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CF296-957F-201C-3730-8EF78C7AB92A}"/>
              </a:ext>
            </a:extLst>
          </p:cNvPr>
          <p:cNvSpPr txBox="1"/>
          <p:nvPr/>
        </p:nvSpPr>
        <p:spPr>
          <a:xfrm>
            <a:off x="1119585" y="122852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ex1c.py</a:t>
            </a:r>
            <a:endParaRPr lang="en-SG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E595F-5C71-CAEA-337E-3900790F9F2A}"/>
              </a:ext>
            </a:extLst>
          </p:cNvPr>
          <p:cNvSpPr txBox="1"/>
          <p:nvPr/>
        </p:nvSpPr>
        <p:spPr>
          <a:xfrm>
            <a:off x="780390" y="539953"/>
            <a:ext cx="124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while True: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28338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45" grpId="0" animBg="1"/>
      <p:bldP spid="45" grpId="1" animBg="1"/>
      <p:bldP spid="47" grpId="0" animBg="1"/>
      <p:bldP spid="47" grpId="1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00C0BA-900B-EDFE-9C2F-AE061B67D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809625"/>
            <a:ext cx="11121175" cy="479361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2740AB8-B367-3B8F-A52A-24141D792FBA}"/>
              </a:ext>
            </a:extLst>
          </p:cNvPr>
          <p:cNvGrpSpPr/>
          <p:nvPr/>
        </p:nvGrpSpPr>
        <p:grpSpPr>
          <a:xfrm>
            <a:off x="879446" y="663363"/>
            <a:ext cx="5825921" cy="4449846"/>
            <a:chOff x="879446" y="663363"/>
            <a:chExt cx="5825921" cy="4449846"/>
          </a:xfrm>
        </p:grpSpPr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4EB152A5-5941-C488-98BB-775D1B99A344}"/>
                </a:ext>
              </a:extLst>
            </p:cNvPr>
            <p:cNvSpPr txBox="1"/>
            <p:nvPr/>
          </p:nvSpPr>
          <p:spPr>
            <a:xfrm>
              <a:off x="5143544" y="4846509"/>
              <a:ext cx="1162678" cy="2667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2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SG" sz="1200" b="1" dirty="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PIN 15</a:t>
              </a:r>
              <a:endParaRPr lang="en-US" sz="1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D26B5D41-AC43-AEB5-A78F-634E5D0D3A4E}"/>
                </a:ext>
              </a:extLst>
            </p:cNvPr>
            <p:cNvSpPr txBox="1"/>
            <p:nvPr/>
          </p:nvSpPr>
          <p:spPr>
            <a:xfrm>
              <a:off x="6076717" y="902149"/>
              <a:ext cx="628650" cy="3333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8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LED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5F150E1-4FB7-6856-1A1A-3296365C9985}"/>
                </a:ext>
              </a:extLst>
            </p:cNvPr>
            <p:cNvSpPr txBox="1"/>
            <p:nvPr/>
          </p:nvSpPr>
          <p:spPr>
            <a:xfrm>
              <a:off x="879446" y="663363"/>
              <a:ext cx="30256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</a:t>
              </a:r>
              <a:r>
                <a:rPr lang="en-SG" dirty="0">
                  <a:solidFill>
                    <a:srgbClr val="0070C0"/>
                  </a:solidFill>
                </a:rPr>
                <a:t>XERCISE 2 – TRAFFIC LIGHT</a:t>
              </a:r>
            </a:p>
            <a:p>
              <a:r>
                <a:rPr lang="en-SG" dirty="0">
                  <a:solidFill>
                    <a:srgbClr val="0070C0"/>
                  </a:solidFill>
                </a:rPr>
                <a:t>Please wire up this new circuit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B44D5-1591-17F5-2F94-919CED65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B7EB-9B31-4E22-63BE-6FAAEB22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69E2-A868-4E2B-841E-E153D014D172}" type="datetime3">
              <a:rPr lang="en-US" smtClean="0"/>
              <a:t>23 August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6D2D-84DE-2883-070A-111F93AF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Tampines Regional Library - </a:t>
            </a:r>
            <a:r>
              <a:rPr lang="en-SG" dirty="0" err="1"/>
              <a:t>Learnx</a:t>
            </a:r>
            <a:r>
              <a:rPr lang="en-SG" dirty="0"/>
              <a:t> Community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8BF620-A333-7042-043A-8606DBCE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36049" y="519347"/>
            <a:ext cx="220706" cy="32740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BC0012-F9D9-CD1F-E535-B015228CF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45697" y="2716487"/>
            <a:ext cx="221014" cy="3254469"/>
          </a:xfrm>
          <a:prstGeom prst="rect">
            <a:avLst/>
          </a:prstGeom>
        </p:spPr>
      </p:pic>
      <p:sp>
        <p:nvSpPr>
          <p:cNvPr id="28" name="Text Box 10">
            <a:extLst>
              <a:ext uri="{FF2B5EF4-FFF2-40B4-BE49-F238E27FC236}">
                <a16:creationId xmlns:a16="http://schemas.microsoft.com/office/drawing/2014/main" id="{2768EFFF-56DC-8FC5-0BAC-565B9F49E455}"/>
              </a:ext>
            </a:extLst>
          </p:cNvPr>
          <p:cNvSpPr txBox="1"/>
          <p:nvPr/>
        </p:nvSpPr>
        <p:spPr>
          <a:xfrm>
            <a:off x="10715503" y="4416128"/>
            <a:ext cx="771525" cy="2482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GROUND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A41A9B99-B7E1-F51B-6F35-713EBE903AFB}"/>
              </a:ext>
            </a:extLst>
          </p:cNvPr>
          <p:cNvSpPr txBox="1"/>
          <p:nvPr/>
        </p:nvSpPr>
        <p:spPr>
          <a:xfrm>
            <a:off x="10690389" y="1712759"/>
            <a:ext cx="771525" cy="2482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3.3V</a:t>
            </a:r>
            <a:endParaRPr lang="en-US" sz="1100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CCDF9F29-187E-FD45-4502-BDD8B83E5404}"/>
              </a:ext>
            </a:extLst>
          </p:cNvPr>
          <p:cNvSpPr txBox="1"/>
          <p:nvPr/>
        </p:nvSpPr>
        <p:spPr>
          <a:xfrm>
            <a:off x="10715504" y="4613404"/>
            <a:ext cx="771525" cy="2482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3.3V</a:t>
            </a:r>
            <a:endParaRPr lang="en-US" sz="1100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7">
            <a:extLst>
              <a:ext uri="{FF2B5EF4-FFF2-40B4-BE49-F238E27FC236}">
                <a16:creationId xmlns:a16="http://schemas.microsoft.com/office/drawing/2014/main" id="{308A02FC-669B-835A-EF22-E7F539ECA3BE}"/>
              </a:ext>
            </a:extLst>
          </p:cNvPr>
          <p:cNvSpPr txBox="1"/>
          <p:nvPr/>
        </p:nvSpPr>
        <p:spPr>
          <a:xfrm>
            <a:off x="10620926" y="1499492"/>
            <a:ext cx="1162678" cy="22070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GROUND</a:t>
            </a:r>
            <a:endParaRPr lang="en-US" sz="1100" dirty="0"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9DC59678-12CD-A3BB-FDFB-17737626C7DA}"/>
              </a:ext>
            </a:extLst>
          </p:cNvPr>
          <p:cNvSpPr txBox="1"/>
          <p:nvPr/>
        </p:nvSpPr>
        <p:spPr>
          <a:xfrm>
            <a:off x="6472824" y="4971470"/>
            <a:ext cx="1162678" cy="2667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PIN 14</a:t>
            </a:r>
            <a:endParaRPr lang="en-US" sz="1100" dirty="0"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7E27AECE-D599-194E-44BD-0C0FC9831EA3}"/>
              </a:ext>
            </a:extLst>
          </p:cNvPr>
          <p:cNvSpPr txBox="1"/>
          <p:nvPr/>
        </p:nvSpPr>
        <p:spPr>
          <a:xfrm>
            <a:off x="7827102" y="5166586"/>
            <a:ext cx="1162678" cy="2667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PIN 13</a:t>
            </a:r>
            <a:endParaRPr lang="en-US" sz="1100" dirty="0"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2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23E1B7-D3CF-085C-1580-07BE7F05E232}"/>
              </a:ext>
            </a:extLst>
          </p:cNvPr>
          <p:cNvSpPr txBox="1"/>
          <p:nvPr/>
        </p:nvSpPr>
        <p:spPr>
          <a:xfrm>
            <a:off x="1169112" y="379546"/>
            <a:ext cx="433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EXERCISE 2 – CONTROLLING MULTIPLE LEDs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0F7243-B825-CFEC-1CDD-DFAC9026402F}"/>
              </a:ext>
            </a:extLst>
          </p:cNvPr>
          <p:cNvSpPr txBox="1"/>
          <p:nvPr/>
        </p:nvSpPr>
        <p:spPr>
          <a:xfrm>
            <a:off x="1324947" y="998375"/>
            <a:ext cx="6736702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from </a:t>
            </a:r>
            <a:r>
              <a:rPr lang="en-SG" dirty="0" err="1"/>
              <a:t>picozero</a:t>
            </a:r>
            <a:r>
              <a:rPr lang="en-SG" dirty="0"/>
              <a:t> import LED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red_led</a:t>
            </a:r>
            <a:r>
              <a:rPr lang="en-SG" dirty="0"/>
              <a:t>= LED(15)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</a:t>
            </a:r>
            <a:r>
              <a:rPr lang="en-SG" dirty="0"/>
              <a:t> </a:t>
            </a:r>
            <a:r>
              <a:rPr lang="en-SG" dirty="0" err="1"/>
              <a:t>yellow_led</a:t>
            </a:r>
            <a:r>
              <a:rPr lang="en-SG" dirty="0"/>
              <a:t> = LED(14)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green_led</a:t>
            </a:r>
            <a:r>
              <a:rPr lang="en-SG" dirty="0"/>
              <a:t>=LED(13)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00718-3F48-5EF9-0757-7482CA1F455E}"/>
              </a:ext>
            </a:extLst>
          </p:cNvPr>
          <p:cNvSpPr txBox="1"/>
          <p:nvPr/>
        </p:nvSpPr>
        <p:spPr>
          <a:xfrm>
            <a:off x="1233182" y="709193"/>
            <a:ext cx="673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2a. Test the Circuit.  Turn each of the LEDs ON and OFF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EE66-8040-818F-04F3-8A11F6E2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03D28B7-E0F7-A050-D745-53CAD3D9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7F35-0F04-4993-B3F8-D93DB452263C}" type="datetime3">
              <a:rPr lang="en-US" smtClean="0"/>
              <a:t>23 August 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1127672-3A71-7955-237C-9B24D755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Tampines Regional Library - </a:t>
            </a:r>
            <a:r>
              <a:rPr lang="en-SG" dirty="0" err="1"/>
              <a:t>Learnx</a:t>
            </a:r>
            <a:r>
              <a:rPr lang="en-SG" dirty="0"/>
              <a:t> Community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295650-00FE-E66D-BCE7-395423F58D23}"/>
              </a:ext>
            </a:extLst>
          </p:cNvPr>
          <p:cNvSpPr txBox="1"/>
          <p:nvPr/>
        </p:nvSpPr>
        <p:spPr>
          <a:xfrm>
            <a:off x="3701784" y="2757189"/>
            <a:ext cx="297805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How does a traffic light work?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95322-C3B9-C7FE-CD7E-E8AE4C6C7DEC}"/>
              </a:ext>
            </a:extLst>
          </p:cNvPr>
          <p:cNvSpPr txBox="1"/>
          <p:nvPr/>
        </p:nvSpPr>
        <p:spPr>
          <a:xfrm>
            <a:off x="1169112" y="2304730"/>
            <a:ext cx="500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 2b.  Turning the circuit into a Traffic Light System</a:t>
            </a:r>
          </a:p>
          <a:p>
            <a:endParaRPr lang="en-SG" dirty="0">
              <a:solidFill>
                <a:srgbClr val="FF000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B3C575-E6CE-54ED-7453-ECC7D2DA698D}"/>
              </a:ext>
            </a:extLst>
          </p:cNvPr>
          <p:cNvGrpSpPr/>
          <p:nvPr/>
        </p:nvGrpSpPr>
        <p:grpSpPr>
          <a:xfrm>
            <a:off x="1233182" y="2873133"/>
            <a:ext cx="2178220" cy="2072741"/>
            <a:chOff x="1233182" y="3544944"/>
            <a:chExt cx="2178220" cy="2072741"/>
          </a:xfrm>
        </p:grpSpPr>
        <p:sp>
          <p:nvSpPr>
            <p:cNvPr id="13" name="Speech Bubble: Oval 12">
              <a:extLst>
                <a:ext uri="{FF2B5EF4-FFF2-40B4-BE49-F238E27FC236}">
                  <a16:creationId xmlns:a16="http://schemas.microsoft.com/office/drawing/2014/main" id="{E2A14538-C203-30AB-9D08-3A86846A8FF6}"/>
                </a:ext>
              </a:extLst>
            </p:cNvPr>
            <p:cNvSpPr/>
            <p:nvPr/>
          </p:nvSpPr>
          <p:spPr>
            <a:xfrm rot="2594643">
              <a:off x="2497002" y="3610150"/>
              <a:ext cx="914400" cy="1070297"/>
            </a:xfrm>
            <a:prstGeom prst="wedgeEllipseCallou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E8B46F-4D19-C804-304F-F2DDAF72F0C6}"/>
                </a:ext>
              </a:extLst>
            </p:cNvPr>
            <p:cNvGrpSpPr/>
            <p:nvPr/>
          </p:nvGrpSpPr>
          <p:grpSpPr>
            <a:xfrm>
              <a:off x="1233182" y="3544944"/>
              <a:ext cx="2033298" cy="2072741"/>
              <a:chOff x="1324947" y="3581938"/>
              <a:chExt cx="2033298" cy="2072741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E4F5B26-1F44-A5C3-AC31-AB4E4F3BF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24947" y="3581938"/>
                <a:ext cx="1015286" cy="2072741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90C973-93DC-3581-5A9D-B28F58F2AE25}"/>
                  </a:ext>
                </a:extLst>
              </p:cNvPr>
              <p:cNvSpPr txBox="1"/>
              <p:nvPr/>
            </p:nvSpPr>
            <p:spPr>
              <a:xfrm>
                <a:off x="2635868" y="4007537"/>
                <a:ext cx="722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How?</a:t>
                </a:r>
                <a:endParaRPr lang="en-SG" dirty="0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3F312F-62D0-62B4-9076-EC74975EC4EE}"/>
              </a:ext>
            </a:extLst>
          </p:cNvPr>
          <p:cNvSpPr txBox="1"/>
          <p:nvPr/>
        </p:nvSpPr>
        <p:spPr>
          <a:xfrm>
            <a:off x="3701784" y="3157915"/>
            <a:ext cx="2900153" cy="258532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Green Light On</a:t>
            </a:r>
          </a:p>
          <a:p>
            <a:r>
              <a:rPr lang="en-US" dirty="0"/>
              <a:t>Give cars 10 seconds to cross</a:t>
            </a:r>
          </a:p>
          <a:p>
            <a:r>
              <a:rPr lang="en-US" dirty="0"/>
              <a:t>Green Light Off</a:t>
            </a:r>
          </a:p>
          <a:p>
            <a:r>
              <a:rPr lang="en-US" dirty="0"/>
              <a:t>Yellow Light On</a:t>
            </a:r>
          </a:p>
          <a:p>
            <a:r>
              <a:rPr lang="en-US" dirty="0"/>
              <a:t>Give 5 seconds warning</a:t>
            </a:r>
          </a:p>
          <a:p>
            <a:r>
              <a:rPr lang="en-US" dirty="0"/>
              <a:t>Yellow Light Off</a:t>
            </a:r>
          </a:p>
          <a:p>
            <a:r>
              <a:rPr lang="en-US" dirty="0"/>
              <a:t>Red Light On</a:t>
            </a:r>
          </a:p>
          <a:p>
            <a:r>
              <a:rPr lang="en-US" dirty="0"/>
              <a:t>Wait 10 seconds</a:t>
            </a:r>
          </a:p>
          <a:p>
            <a:r>
              <a:rPr lang="en-US" dirty="0"/>
              <a:t>Red Light Off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BE524B9-91EA-0520-87C0-17C4EF65A18E}"/>
              </a:ext>
            </a:extLst>
          </p:cNvPr>
          <p:cNvGrpSpPr/>
          <p:nvPr/>
        </p:nvGrpSpPr>
        <p:grpSpPr>
          <a:xfrm>
            <a:off x="6722321" y="3157914"/>
            <a:ext cx="2714563" cy="2585323"/>
            <a:chOff x="6722321" y="3829725"/>
            <a:chExt cx="2714563" cy="258532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45683C-84E8-7E98-BC22-8539FEEF1681}"/>
                </a:ext>
              </a:extLst>
            </p:cNvPr>
            <p:cNvSpPr txBox="1"/>
            <p:nvPr/>
          </p:nvSpPr>
          <p:spPr>
            <a:xfrm>
              <a:off x="7784316" y="3829725"/>
              <a:ext cx="1652568" cy="2585323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green_led.on</a:t>
              </a:r>
              <a:r>
                <a:rPr lang="en-US" dirty="0"/>
                <a:t>()</a:t>
              </a:r>
            </a:p>
            <a:p>
              <a:r>
                <a:rPr lang="en-US" dirty="0"/>
                <a:t>sleep(10)</a:t>
              </a:r>
            </a:p>
            <a:p>
              <a:r>
                <a:rPr lang="en-US" dirty="0" err="1"/>
                <a:t>green_led.off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yellow_led.on</a:t>
              </a:r>
              <a:r>
                <a:rPr lang="en-US" dirty="0"/>
                <a:t>()</a:t>
              </a:r>
            </a:p>
            <a:p>
              <a:r>
                <a:rPr lang="en-US" dirty="0"/>
                <a:t>sleep(5)</a:t>
              </a:r>
            </a:p>
            <a:p>
              <a:r>
                <a:rPr lang="en-US" dirty="0" err="1"/>
                <a:t>yellow_led.off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red_led.on</a:t>
              </a:r>
              <a:r>
                <a:rPr lang="en-US" dirty="0"/>
                <a:t>()</a:t>
              </a:r>
            </a:p>
            <a:p>
              <a:r>
                <a:rPr lang="en-US" dirty="0"/>
                <a:t>sleep(10)</a:t>
              </a:r>
            </a:p>
            <a:p>
              <a:r>
                <a:rPr lang="en-US" dirty="0" err="1"/>
                <a:t>red_led.off</a:t>
              </a:r>
              <a:r>
                <a:rPr lang="en-US" dirty="0"/>
                <a:t>()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CFA71AF9-9B59-CA43-9B39-D1E181863CA7}"/>
                </a:ext>
              </a:extLst>
            </p:cNvPr>
            <p:cNvSpPr/>
            <p:nvPr/>
          </p:nvSpPr>
          <p:spPr>
            <a:xfrm>
              <a:off x="6722321" y="488007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31" name="Callout: Line with No Border 30">
            <a:extLst>
              <a:ext uri="{FF2B5EF4-FFF2-40B4-BE49-F238E27FC236}">
                <a16:creationId xmlns:a16="http://schemas.microsoft.com/office/drawing/2014/main" id="{48202FA9-857C-5598-C4CD-F0D31AA3CED3}"/>
              </a:ext>
            </a:extLst>
          </p:cNvPr>
          <p:cNvSpPr/>
          <p:nvPr/>
        </p:nvSpPr>
        <p:spPr>
          <a:xfrm>
            <a:off x="7342965" y="2367728"/>
            <a:ext cx="1212691" cy="612648"/>
          </a:xfrm>
          <a:prstGeom prst="callout1">
            <a:avLst>
              <a:gd name="adj1" fmla="val 18750"/>
              <a:gd name="adj2" fmla="val -8333"/>
              <a:gd name="adj3" fmla="val 208449"/>
              <a:gd name="adj4" fmla="val -70648"/>
            </a:avLst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  <a:endParaRPr lang="en-SG" dirty="0"/>
          </a:p>
        </p:txBody>
      </p:sp>
      <p:sp>
        <p:nvSpPr>
          <p:cNvPr id="32" name="Callout: Line with No Border 31">
            <a:extLst>
              <a:ext uri="{FF2B5EF4-FFF2-40B4-BE49-F238E27FC236}">
                <a16:creationId xmlns:a16="http://schemas.microsoft.com/office/drawing/2014/main" id="{B47E6B13-D975-5090-2675-FDB422DAF8F3}"/>
              </a:ext>
            </a:extLst>
          </p:cNvPr>
          <p:cNvSpPr/>
          <p:nvPr/>
        </p:nvSpPr>
        <p:spPr>
          <a:xfrm>
            <a:off x="9789981" y="2367728"/>
            <a:ext cx="1212691" cy="612648"/>
          </a:xfrm>
          <a:prstGeom prst="callout1">
            <a:avLst>
              <a:gd name="adj1" fmla="val 18750"/>
              <a:gd name="adj2" fmla="val -8333"/>
              <a:gd name="adj3" fmla="val 208449"/>
              <a:gd name="adj4" fmla="val -70648"/>
            </a:avLst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BA491-33E0-46C9-E7F6-8625283C2E94}"/>
              </a:ext>
            </a:extLst>
          </p:cNvPr>
          <p:cNvSpPr txBox="1"/>
          <p:nvPr/>
        </p:nvSpPr>
        <p:spPr>
          <a:xfrm>
            <a:off x="7784316" y="5743237"/>
            <a:ext cx="270240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Code this in the editor</a:t>
            </a:r>
          </a:p>
          <a:p>
            <a:r>
              <a:rPr lang="en-US" b="1" dirty="0"/>
              <a:t>Run and save it as ex2b.py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92318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/>
      <p:bldP spid="16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96157A-EDCF-6E1C-D2A2-A1ACAC82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463881"/>
            <a:ext cx="10677525" cy="58483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5572B-D64E-1770-1512-F2A3433D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23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7A834-221C-BA66-C64D-2ECAC29E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6BA44-AC9C-B526-B64E-E01914CC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EF770-7F0F-98E1-D621-BB3A1C0EA73D}"/>
              </a:ext>
            </a:extLst>
          </p:cNvPr>
          <p:cNvSpPr txBox="1"/>
          <p:nvPr/>
        </p:nvSpPr>
        <p:spPr>
          <a:xfrm>
            <a:off x="4622702" y="482513"/>
            <a:ext cx="336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Lets create this program together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CF70E-3251-D11C-0977-027B11924238}"/>
              </a:ext>
            </a:extLst>
          </p:cNvPr>
          <p:cNvSpPr txBox="1"/>
          <p:nvPr/>
        </p:nvSpPr>
        <p:spPr>
          <a:xfrm>
            <a:off x="3581400" y="1533360"/>
            <a:ext cx="3397981" cy="147732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picozero</a:t>
            </a:r>
            <a:r>
              <a:rPr lang="en-SG" dirty="0"/>
              <a:t> import LED</a:t>
            </a:r>
          </a:p>
          <a:p>
            <a:r>
              <a:rPr lang="en-SG" dirty="0"/>
              <a:t>from time import sleep</a:t>
            </a:r>
          </a:p>
          <a:p>
            <a:r>
              <a:rPr lang="en-SG" dirty="0" err="1"/>
              <a:t>red_led</a:t>
            </a:r>
            <a:r>
              <a:rPr lang="en-SG" dirty="0"/>
              <a:t> = LED(</a:t>
            </a:r>
            <a:r>
              <a:rPr lang="en-SG" dirty="0">
                <a:solidFill>
                  <a:srgbClr val="FF0000"/>
                </a:solidFill>
              </a:rPr>
              <a:t>15</a:t>
            </a:r>
            <a:r>
              <a:rPr lang="en-SG" dirty="0"/>
              <a:t>)</a:t>
            </a:r>
          </a:p>
          <a:p>
            <a:r>
              <a:rPr lang="en-SG" dirty="0" err="1"/>
              <a:t>yellow_led</a:t>
            </a:r>
            <a:r>
              <a:rPr lang="en-SG" dirty="0"/>
              <a:t>=LED( </a:t>
            </a:r>
            <a:r>
              <a:rPr lang="en-SG" dirty="0">
                <a:solidFill>
                  <a:srgbClr val="FF0000"/>
                </a:solidFill>
              </a:rPr>
              <a:t>14</a:t>
            </a:r>
            <a:r>
              <a:rPr lang="en-SG" dirty="0"/>
              <a:t> )</a:t>
            </a:r>
          </a:p>
          <a:p>
            <a:r>
              <a:rPr lang="en-SG" dirty="0" err="1"/>
              <a:t>green_led</a:t>
            </a:r>
            <a:r>
              <a:rPr lang="en-SG" dirty="0"/>
              <a:t>=LED( </a:t>
            </a:r>
            <a:r>
              <a:rPr lang="en-SG" dirty="0">
                <a:solidFill>
                  <a:srgbClr val="FF0000"/>
                </a:solidFill>
              </a:rPr>
              <a:t>13</a:t>
            </a:r>
            <a:r>
              <a:rPr lang="en-SG" dirty="0"/>
              <a:t>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E3636-5572-7D87-2079-07E61F45D6AC}"/>
              </a:ext>
            </a:extLst>
          </p:cNvPr>
          <p:cNvSpPr txBox="1"/>
          <p:nvPr/>
        </p:nvSpPr>
        <p:spPr>
          <a:xfrm>
            <a:off x="543381" y="3046717"/>
            <a:ext cx="2900153" cy="258532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Green Light On</a:t>
            </a:r>
          </a:p>
          <a:p>
            <a:r>
              <a:rPr lang="en-US" dirty="0"/>
              <a:t>Give cars 10 seconds to cross</a:t>
            </a:r>
          </a:p>
          <a:p>
            <a:r>
              <a:rPr lang="en-US" dirty="0"/>
              <a:t>Green Light Off</a:t>
            </a:r>
          </a:p>
          <a:p>
            <a:r>
              <a:rPr lang="en-US" dirty="0"/>
              <a:t>Yellow Light On</a:t>
            </a:r>
          </a:p>
          <a:p>
            <a:r>
              <a:rPr lang="en-US" dirty="0"/>
              <a:t>Give 5 seconds warning</a:t>
            </a:r>
          </a:p>
          <a:p>
            <a:r>
              <a:rPr lang="en-US" dirty="0"/>
              <a:t>Yellow Light Off</a:t>
            </a:r>
          </a:p>
          <a:p>
            <a:r>
              <a:rPr lang="en-US" dirty="0"/>
              <a:t>Red Light On</a:t>
            </a:r>
          </a:p>
          <a:p>
            <a:r>
              <a:rPr lang="en-US" dirty="0"/>
              <a:t>Wait 10 seconds</a:t>
            </a:r>
          </a:p>
          <a:p>
            <a:r>
              <a:rPr lang="en-US" dirty="0"/>
              <a:t>Red Light 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69E778-CD17-5AAE-8D0B-672D1C5EE331}"/>
              </a:ext>
            </a:extLst>
          </p:cNvPr>
          <p:cNvSpPr txBox="1"/>
          <p:nvPr/>
        </p:nvSpPr>
        <p:spPr>
          <a:xfrm>
            <a:off x="3581399" y="2953407"/>
            <a:ext cx="33979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 err="1"/>
              <a:t>green_led.on</a:t>
            </a:r>
            <a:r>
              <a:rPr lang="en-SG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F71CE-1A86-D9E4-1118-843A04947489}"/>
              </a:ext>
            </a:extLst>
          </p:cNvPr>
          <p:cNvSpPr txBox="1"/>
          <p:nvPr/>
        </p:nvSpPr>
        <p:spPr>
          <a:xfrm>
            <a:off x="3581398" y="3274789"/>
            <a:ext cx="33979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sleep(10)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7A6BEA-A55A-962C-8602-BD7F53B301E4}"/>
              </a:ext>
            </a:extLst>
          </p:cNvPr>
          <p:cNvSpPr txBox="1"/>
          <p:nvPr/>
        </p:nvSpPr>
        <p:spPr>
          <a:xfrm>
            <a:off x="3581398" y="3544019"/>
            <a:ext cx="33979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 err="1"/>
              <a:t>green_led.off</a:t>
            </a:r>
            <a:r>
              <a:rPr lang="en-SG" dirty="0"/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16D0C-5D14-560F-70A7-0C8602E0FFEE}"/>
              </a:ext>
            </a:extLst>
          </p:cNvPr>
          <p:cNvSpPr txBox="1"/>
          <p:nvPr/>
        </p:nvSpPr>
        <p:spPr>
          <a:xfrm>
            <a:off x="3581398" y="3837408"/>
            <a:ext cx="33979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 err="1"/>
              <a:t>yellow_led.on</a:t>
            </a:r>
            <a:r>
              <a:rPr lang="en-SG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2DF365-E7D2-9F40-BF17-5BE5DD30CA39}"/>
              </a:ext>
            </a:extLst>
          </p:cNvPr>
          <p:cNvSpPr txBox="1"/>
          <p:nvPr/>
        </p:nvSpPr>
        <p:spPr>
          <a:xfrm>
            <a:off x="3581398" y="4154712"/>
            <a:ext cx="33979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sleep(5)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B81D37-A3B3-5E41-60F1-8BC71B1500FC}"/>
              </a:ext>
            </a:extLst>
          </p:cNvPr>
          <p:cNvSpPr txBox="1"/>
          <p:nvPr/>
        </p:nvSpPr>
        <p:spPr>
          <a:xfrm>
            <a:off x="3581398" y="4411469"/>
            <a:ext cx="33979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 err="1"/>
              <a:t>yellow_led.off</a:t>
            </a:r>
            <a:r>
              <a:rPr lang="en-SG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7BC84C-7D6F-9BD1-FA79-C4E07E9AF6A5}"/>
              </a:ext>
            </a:extLst>
          </p:cNvPr>
          <p:cNvSpPr txBox="1"/>
          <p:nvPr/>
        </p:nvSpPr>
        <p:spPr>
          <a:xfrm>
            <a:off x="3581397" y="4728773"/>
            <a:ext cx="33979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 err="1"/>
              <a:t>red_led.on</a:t>
            </a:r>
            <a:r>
              <a:rPr lang="en-SG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997F1-F626-F919-7113-EE2B7996571B}"/>
              </a:ext>
            </a:extLst>
          </p:cNvPr>
          <p:cNvSpPr txBox="1"/>
          <p:nvPr/>
        </p:nvSpPr>
        <p:spPr>
          <a:xfrm>
            <a:off x="3581397" y="5022162"/>
            <a:ext cx="33979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sleep(10)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3A88E-076D-2DB5-5FD8-594A6BF4E48D}"/>
              </a:ext>
            </a:extLst>
          </p:cNvPr>
          <p:cNvSpPr txBox="1"/>
          <p:nvPr/>
        </p:nvSpPr>
        <p:spPr>
          <a:xfrm>
            <a:off x="3581396" y="5327032"/>
            <a:ext cx="339798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 err="1"/>
              <a:t>red_led.off</a:t>
            </a:r>
            <a:r>
              <a:rPr lang="en-SG" dirty="0"/>
              <a:t>()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8D02B8-D127-08A4-90AB-4F67F3075683}"/>
              </a:ext>
            </a:extLst>
          </p:cNvPr>
          <p:cNvGrpSpPr/>
          <p:nvPr/>
        </p:nvGrpSpPr>
        <p:grpSpPr>
          <a:xfrm>
            <a:off x="8049874" y="2817845"/>
            <a:ext cx="2097983" cy="369332"/>
            <a:chOff x="8049874" y="2817845"/>
            <a:chExt cx="209798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881CD2-29DE-6041-3A27-552ED77ED2D6}"/>
                </a:ext>
              </a:extLst>
            </p:cNvPr>
            <p:cNvSpPr txBox="1"/>
            <p:nvPr/>
          </p:nvSpPr>
          <p:spPr>
            <a:xfrm>
              <a:off x="8294914" y="2817845"/>
              <a:ext cx="1852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 this program </a:t>
              </a:r>
              <a:endParaRPr lang="en-SG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A2A13E0-F9FE-F272-000D-D72DCD055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9874" y="2872575"/>
              <a:ext cx="276225" cy="27622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0DEAA8-C6EF-A128-D5C9-418812C33BE3}"/>
              </a:ext>
            </a:extLst>
          </p:cNvPr>
          <p:cNvGrpSpPr/>
          <p:nvPr/>
        </p:nvGrpSpPr>
        <p:grpSpPr>
          <a:xfrm>
            <a:off x="8097804" y="3383391"/>
            <a:ext cx="2678943" cy="369332"/>
            <a:chOff x="8097804" y="3383391"/>
            <a:chExt cx="26789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4C0FAD-E067-72A4-5F34-920C5407C377}"/>
                </a:ext>
              </a:extLst>
            </p:cNvPr>
            <p:cNvSpPr txBox="1"/>
            <p:nvPr/>
          </p:nvSpPr>
          <p:spPr>
            <a:xfrm>
              <a:off x="8294914" y="3383391"/>
              <a:ext cx="2481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Save program as ex2c.py</a:t>
              </a:r>
              <a:endParaRPr lang="en-SG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7F350F4-D1BA-657C-495B-1B227986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7804" y="3450533"/>
              <a:ext cx="209550" cy="25717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8251097-C1A0-B7E4-E535-F5F6408D5BE0}"/>
              </a:ext>
            </a:extLst>
          </p:cNvPr>
          <p:cNvSpPr txBox="1"/>
          <p:nvPr/>
        </p:nvSpPr>
        <p:spPr>
          <a:xfrm>
            <a:off x="8049874" y="2241788"/>
            <a:ext cx="23080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Code this in the editor</a:t>
            </a:r>
          </a:p>
        </p:txBody>
      </p:sp>
    </p:spTree>
    <p:extLst>
      <p:ext uri="{BB962C8B-B14F-4D97-AF65-F5344CB8AC3E}">
        <p14:creationId xmlns:p14="http://schemas.microsoft.com/office/powerpoint/2010/main" val="6973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</TotalTime>
  <Words>2326</Words>
  <Application>Microsoft Office PowerPoint</Application>
  <PresentationFormat>Widescreen</PresentationFormat>
  <Paragraphs>591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122</cp:revision>
  <cp:lastPrinted>2023-08-12T04:16:23Z</cp:lastPrinted>
  <dcterms:created xsi:type="dcterms:W3CDTF">2022-06-01T13:01:16Z</dcterms:created>
  <dcterms:modified xsi:type="dcterms:W3CDTF">2023-08-23T13:42:39Z</dcterms:modified>
</cp:coreProperties>
</file>