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62" r:id="rId5"/>
    <p:sldId id="258" r:id="rId6"/>
    <p:sldId id="261" r:id="rId7"/>
    <p:sldId id="259" r:id="rId8"/>
    <p:sldId id="260" r:id="rId9"/>
    <p:sldId id="263" r:id="rId10"/>
    <p:sldId id="264" r:id="rId11"/>
    <p:sldId id="277" r:id="rId12"/>
    <p:sldId id="278" r:id="rId13"/>
    <p:sldId id="257" r:id="rId14"/>
    <p:sldId id="266" r:id="rId15"/>
    <p:sldId id="267" r:id="rId16"/>
    <p:sldId id="268" r:id="rId17"/>
    <p:sldId id="265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7:21:10.0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7C7-5437-5675-0DA8-00525385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7327-30EB-78DA-81AD-96D9725D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410-7517-76BE-6524-319457D4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B55-A373-8FD0-69A0-3260393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322-20A1-AC34-613F-1ADA8DB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47C3-6867-533C-3D4D-619AF7F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A88E6-7A34-954E-80BC-AD8A3C80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E85A-8262-B56A-FEDA-16CE640C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0968-E30F-BC93-FDC2-AC7A523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38EB-FDDA-5879-2499-550DDC2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0584-A36A-7634-F69B-955BB493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FA01-E6B1-0918-C604-F5D7FEE4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3850-9C1B-D137-C54F-9D766977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83EA-C814-798A-D535-794E486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30A9-F94B-15E1-2969-65F6F9FC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487-F0B7-93E5-7B42-3ECD0CB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2B5-0814-5402-79B0-C1F9F8F2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7BC3-2D20-5CE1-C476-CC94C17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A48A-6118-BE1E-FBA9-BBCC6E8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5F2-1E31-9D22-A73F-B63622E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E48-3C2A-885A-5519-386A2BA3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FE66-A80E-696B-CFFA-94E562D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738B-8EA1-DD7E-B5E0-260B7DB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B214-6C71-85A5-4FE2-165851F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7E6C-E355-0FF2-F192-4075240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385-CC48-8242-6C6F-0C9D848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0B5-CDB8-0E7D-788C-02DF6B51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BC10-1E3B-7EA0-8A17-237FFDA2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99D02-8DAA-620E-0F3F-463BCF41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EE8B-F354-2DA4-26D5-5B325283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BF33-5A53-AE51-EC38-2D9A8A1E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C088-5A38-8197-554C-17C00C38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67C4-CF37-2F32-9DCC-CC1101BA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527A-639E-8CA3-C004-5ABD3C49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1F1F9-0466-5946-5FAF-0068B963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4887-1F93-709A-FED7-10CD3E9D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2916A-47E8-6CE1-0ACE-8CAF80B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48F0-4317-5B3F-BBF6-BB60B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EC90-5EDF-E1C4-6C50-9CB1946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38B-7011-A595-D6A1-31B6D06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88426-F909-E035-72C0-0336478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8E8C-562B-1953-52AD-FDCC07B8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DBC6-F711-60F7-2036-4F3FEFF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817FF-484E-51C2-DE24-92056FC4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6BE73-C21F-829A-D277-AAA60B5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C02F-6B9D-AE6E-8EB2-5DACC2F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A0D-6A6A-E719-DE28-0E33E35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E8FC-0F1E-2530-B255-9B59C6A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E9E4-0D26-8EDF-DDFC-EEA82541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7798-5FCA-B7E7-81BD-4BEE499F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EA20-39E6-0366-64C7-856EA40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D8CB-B74E-C956-C849-0E3390A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B06-2749-52DA-AD63-6D0DAE34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89E6B-42DA-5A91-992E-D5CD0657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58CA-93AD-397C-DC3D-BB490A99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7E9A-4DEE-1AC6-4C77-A72A2B9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C519-449E-6729-7988-AE4B3EC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23F-FD25-AA5A-708E-E703118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CDB60-FBFA-CBFF-8443-235F829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623-C86C-30CA-3608-750EE653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5D9A-B5AC-CF0C-0B35-A1F99BB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FC65-1832-4BD3-ABA7-A05AD95D453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0A5-4945-8EB4-0E37-F592C2B1E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40B8-9A5B-97AE-412E-99AEFF189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youtube.com/watch?v=8wsYT1PRjI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#3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Data Type - List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Building Intelligence in Code</a:t>
            </a:r>
          </a:p>
          <a:p>
            <a:r>
              <a:rPr lang="en-US" dirty="0"/>
              <a:t>If Else 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4A359-42C3-69D8-AC68-4C13004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6" y="937296"/>
            <a:ext cx="4486275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00B62-C808-AC3B-075D-C6D530F12ECD}"/>
              </a:ext>
            </a:extLst>
          </p:cNvPr>
          <p:cNvSpPr txBox="1"/>
          <p:nvPr/>
        </p:nvSpPr>
        <p:spPr>
          <a:xfrm>
            <a:off x="595618" y="494950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Python For Loop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EB1F4E-BAEE-F5A1-DE81-ACAB62375261}"/>
              </a:ext>
            </a:extLst>
          </p:cNvPr>
          <p:cNvGrpSpPr/>
          <p:nvPr/>
        </p:nvGrpSpPr>
        <p:grpSpPr>
          <a:xfrm>
            <a:off x="4351420" y="2700219"/>
            <a:ext cx="6509964" cy="2466975"/>
            <a:chOff x="4351420" y="2271013"/>
            <a:chExt cx="6509964" cy="246697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5B3FBC0-DCBD-B821-7D47-9563050B0760}"/>
                </a:ext>
              </a:extLst>
            </p:cNvPr>
            <p:cNvSpPr/>
            <p:nvPr/>
          </p:nvSpPr>
          <p:spPr>
            <a:xfrm>
              <a:off x="4351420" y="3262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B1ADE-F7AA-3723-6E96-B1AC1D63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334" y="2271013"/>
              <a:ext cx="5353050" cy="24669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A72CD0-A01C-A4DC-CD01-6EBB4DEA55F9}"/>
              </a:ext>
            </a:extLst>
          </p:cNvPr>
          <p:cNvGrpSpPr/>
          <p:nvPr/>
        </p:nvGrpSpPr>
        <p:grpSpPr>
          <a:xfrm>
            <a:off x="6891470" y="1209514"/>
            <a:ext cx="3129607" cy="1589669"/>
            <a:chOff x="6891471" y="1209515"/>
            <a:chExt cx="2924334" cy="1497922"/>
          </a:xfrm>
        </p:grpSpPr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F1356E6-0A76-2132-8355-637C5C018672}"/>
                </a:ext>
              </a:extLst>
            </p:cNvPr>
            <p:cNvSpPr/>
            <p:nvPr/>
          </p:nvSpPr>
          <p:spPr>
            <a:xfrm>
              <a:off x="6891471" y="1209515"/>
              <a:ext cx="2924334" cy="964518"/>
            </a:xfrm>
            <a:prstGeom prst="wedgeRectCallout">
              <a:avLst>
                <a:gd name="adj1" fmla="val -130243"/>
                <a:gd name="adj2" fmla="val 365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6FCF6-4092-EA27-C886-A9F479D4D3ED}"/>
                </a:ext>
              </a:extLst>
            </p:cNvPr>
            <p:cNvSpPr txBox="1"/>
            <p:nvPr/>
          </p:nvSpPr>
          <p:spPr>
            <a:xfrm>
              <a:off x="6996735" y="1322442"/>
              <a:ext cx="28190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This value is changing from 9 to 0</a:t>
              </a:r>
            </a:p>
            <a:p>
              <a:r>
                <a:rPr lang="en-US" sz="1400" b="1" dirty="0"/>
                <a:t>Create a variable</a:t>
              </a:r>
            </a:p>
            <a:p>
              <a:r>
                <a:rPr lang="en-US" sz="1400" b="1" dirty="0"/>
                <a:t>to represent this value</a:t>
              </a:r>
            </a:p>
            <a:p>
              <a:r>
                <a:rPr lang="en-US" sz="1400" b="1" dirty="0"/>
                <a:t>We give it a name called </a:t>
              </a:r>
              <a:r>
                <a:rPr lang="en-US" sz="1400" b="1" dirty="0">
                  <a:solidFill>
                    <a:srgbClr val="FF0000"/>
                  </a:solidFill>
                </a:rPr>
                <a:t>counter</a:t>
              </a:r>
            </a:p>
            <a:p>
              <a:endParaRPr lang="en-US" sz="1400" b="1" dirty="0">
                <a:solidFill>
                  <a:srgbClr val="FF0000"/>
                </a:solidFill>
              </a:endParaRPr>
            </a:p>
            <a:p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7801B-1B57-E04E-60B9-5F78E560CB4D}"/>
              </a:ext>
            </a:extLst>
          </p:cNvPr>
          <p:cNvSpPr txBox="1"/>
          <p:nvPr/>
        </p:nvSpPr>
        <p:spPr>
          <a:xfrm>
            <a:off x="7004123" y="2352952"/>
            <a:ext cx="1329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A </a:t>
            </a:r>
            <a:r>
              <a:rPr lang="en-US" sz="1400" b="1" dirty="0">
                <a:solidFill>
                  <a:srgbClr val="FF0000"/>
                </a:solidFill>
              </a:rPr>
              <a:t>for</a:t>
            </a:r>
            <a:r>
              <a:rPr lang="en-US" sz="1400" b="1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20347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A46A9-8DD3-ED0B-8CD5-5C9FCA46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585" y="1897406"/>
            <a:ext cx="3495238" cy="2895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7CCAAA-CE42-F285-3985-DCC6A036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82" y="1971079"/>
            <a:ext cx="3495238" cy="27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0CA361-B061-420E-D1AE-1FB948075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918" y="1897406"/>
            <a:ext cx="3628571" cy="29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D131EE-1779-DF6F-71EA-468B8E1DC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111" y="1969334"/>
            <a:ext cx="3495675" cy="2914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9AAB1-01F5-43CF-05FD-3D2415DB6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9910" y="2049440"/>
            <a:ext cx="3648075" cy="278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A98F26-D0EB-7950-8465-257B92604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434" y="1969334"/>
            <a:ext cx="3629025" cy="297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7A81-6B8B-DF30-88B7-9B51A18AAD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8539" y="1844169"/>
            <a:ext cx="3495675" cy="3009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AC08FB-69C2-4BA3-4760-F6F355EA3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901" y="1997353"/>
            <a:ext cx="3657600" cy="2809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1630DE-41CA-200E-F468-6E09D3AD64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2293" y="1897406"/>
            <a:ext cx="3571875" cy="2952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0D8F6C-D668-0E40-2C72-22406570B4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0727" y="2002796"/>
            <a:ext cx="3545411" cy="29588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6AAAAC-7253-59F3-284A-E64055882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0069" y="321748"/>
            <a:ext cx="4479666" cy="195016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1E06B3-36B4-F60C-DC3B-A889CFB30F65}"/>
              </a:ext>
            </a:extLst>
          </p:cNvPr>
          <p:cNvSpPr txBox="1"/>
          <p:nvPr/>
        </p:nvSpPr>
        <p:spPr>
          <a:xfrm>
            <a:off x="923731" y="634482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FOR LOOP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92C5A-91E2-3753-E5F1-D54B2B1C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93" y="2118710"/>
            <a:ext cx="4857143" cy="2171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2D548-A127-63D5-4AEB-4B7A02815320}"/>
              </a:ext>
            </a:extLst>
          </p:cNvPr>
          <p:cNvSpPr txBox="1"/>
          <p:nvPr/>
        </p:nvSpPr>
        <p:spPr>
          <a:xfrm>
            <a:off x="3372893" y="1222310"/>
            <a:ext cx="322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Counting from 0 to 9 in step of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53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A1341-E495-3BFB-757E-5362BCD9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34299"/>
            <a:ext cx="9858375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94716-891C-F5FC-268D-219EEAB6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98" y="1939518"/>
            <a:ext cx="395330" cy="66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78812-25C0-9779-FD59-843E4898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40" y="1907534"/>
            <a:ext cx="39533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47B1-13FF-C55B-8EE4-36A6122358FF}"/>
              </a:ext>
            </a:extLst>
          </p:cNvPr>
          <p:cNvSpPr txBox="1"/>
          <p:nvPr/>
        </p:nvSpPr>
        <p:spPr>
          <a:xfrm>
            <a:off x="1268965" y="746449"/>
            <a:ext cx="81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everything we have learned together into a full fledged pedestrian crossing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CFC19-C20B-5438-F362-C27E761769EB}"/>
              </a:ext>
            </a:extLst>
          </p:cNvPr>
          <p:cNvSpPr txBox="1"/>
          <p:nvPr/>
        </p:nvSpPr>
        <p:spPr>
          <a:xfrm>
            <a:off x="1268964" y="1115781"/>
            <a:ext cx="48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Recap our Algorithm and Code for earlier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C9694-737C-D349-44D5-4480244E8E04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0442-D3F5-803F-0088-D4FC316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3" y="1115781"/>
            <a:ext cx="4343406" cy="54645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A93CA-E1AA-412B-75C6-D5B78B4D2E13}"/>
              </a:ext>
            </a:extLst>
          </p:cNvPr>
          <p:cNvGrpSpPr/>
          <p:nvPr/>
        </p:nvGrpSpPr>
        <p:grpSpPr>
          <a:xfrm>
            <a:off x="6671387" y="2545005"/>
            <a:ext cx="4257785" cy="2288252"/>
            <a:chOff x="6671387" y="2545005"/>
            <a:chExt cx="4257785" cy="22882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C3687E4A-97AA-92E9-4C0E-A9E78E79E607}"/>
                </a:ext>
              </a:extLst>
            </p:cNvPr>
            <p:cNvSpPr/>
            <p:nvPr/>
          </p:nvSpPr>
          <p:spPr>
            <a:xfrm>
              <a:off x="9223317" y="2545005"/>
              <a:ext cx="1705855" cy="1172485"/>
            </a:xfrm>
            <a:prstGeom prst="wedgeEllipseCallout">
              <a:avLst>
                <a:gd name="adj1" fmla="val -37242"/>
                <a:gd name="adj2" fmla="val 97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Now we want to add the Countdown here as well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46C76-17F8-86F7-AB22-6A9DE71EC0DB}"/>
                </a:ext>
              </a:extLst>
            </p:cNvPr>
            <p:cNvSpPr/>
            <p:nvPr/>
          </p:nvSpPr>
          <p:spPr>
            <a:xfrm>
              <a:off x="6671387" y="4310743"/>
              <a:ext cx="3377681" cy="5225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0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E99CE-D4BA-EBF4-5EA4-838396885668}"/>
              </a:ext>
            </a:extLst>
          </p:cNvPr>
          <p:cNvSpPr txBox="1"/>
          <p:nvPr/>
        </p:nvSpPr>
        <p:spPr>
          <a:xfrm>
            <a:off x="797864" y="606490"/>
            <a:ext cx="37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codes for countdown display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0CCB8-8D2A-1B56-E851-3CEA589CEA84}"/>
              </a:ext>
            </a:extLst>
          </p:cNvPr>
          <p:cNvGrpSpPr/>
          <p:nvPr/>
        </p:nvGrpSpPr>
        <p:grpSpPr>
          <a:xfrm>
            <a:off x="4911036" y="1472613"/>
            <a:ext cx="6615296" cy="2615180"/>
            <a:chOff x="4911036" y="1472613"/>
            <a:chExt cx="6615296" cy="26151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29F5EB-A5C7-7A5B-AD0E-25A6961AB432}"/>
                </a:ext>
              </a:extLst>
            </p:cNvPr>
            <p:cNvSpPr txBox="1"/>
            <p:nvPr/>
          </p:nvSpPr>
          <p:spPr>
            <a:xfrm>
              <a:off x="6888972" y="1472613"/>
              <a:ext cx="4637360" cy="120032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for counter in range(5,-1,-1):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green_led.blink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buzz.blink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sleep(1)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39C66DF-EAC8-A8EB-3D27-F77E0FC3D55C}"/>
                </a:ext>
              </a:extLst>
            </p:cNvPr>
            <p:cNvSpPr/>
            <p:nvPr/>
          </p:nvSpPr>
          <p:spPr>
            <a:xfrm rot="19465598">
              <a:off x="4911036" y="3603161"/>
              <a:ext cx="189468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9CF31-B640-7567-8BE8-DC30B693216C}"/>
              </a:ext>
            </a:extLst>
          </p:cNvPr>
          <p:cNvGrpSpPr/>
          <p:nvPr/>
        </p:nvGrpSpPr>
        <p:grpSpPr>
          <a:xfrm>
            <a:off x="665668" y="1065282"/>
            <a:ext cx="4948249" cy="5464553"/>
            <a:chOff x="665668" y="1065282"/>
            <a:chExt cx="4948249" cy="54645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B5899-97D0-7766-966E-73EB1571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68" y="1065282"/>
              <a:ext cx="4343406" cy="546455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6197D8-F6AF-1D31-4CA2-0DA711C8EAD5}"/>
                </a:ext>
              </a:extLst>
            </p:cNvPr>
            <p:cNvGrpSpPr/>
            <p:nvPr/>
          </p:nvGrpSpPr>
          <p:grpSpPr>
            <a:xfrm>
              <a:off x="1356132" y="2494506"/>
              <a:ext cx="4257785" cy="2288252"/>
              <a:chOff x="6671387" y="2545005"/>
              <a:chExt cx="4257785" cy="2288252"/>
            </a:xfrm>
          </p:grpSpPr>
          <p:sp>
            <p:nvSpPr>
              <p:cNvPr id="13" name="Speech Bubble: Oval 12">
                <a:extLst>
                  <a:ext uri="{FF2B5EF4-FFF2-40B4-BE49-F238E27FC236}">
                    <a16:creationId xmlns:a16="http://schemas.microsoft.com/office/drawing/2014/main" id="{5B5C5524-F02A-C3B7-8422-9B9EF64AC64E}"/>
                  </a:ext>
                </a:extLst>
              </p:cNvPr>
              <p:cNvSpPr/>
              <p:nvPr/>
            </p:nvSpPr>
            <p:spPr>
              <a:xfrm>
                <a:off x="9223317" y="2545005"/>
                <a:ext cx="1705855" cy="1172485"/>
              </a:xfrm>
              <a:prstGeom prst="wedgeEllipseCallout">
                <a:avLst>
                  <a:gd name="adj1" fmla="val -37242"/>
                  <a:gd name="adj2" fmla="val 975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we want to add the Countdown here as well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4A832-DB82-69E2-0686-D70E0277D530}"/>
                  </a:ext>
                </a:extLst>
              </p:cNvPr>
              <p:cNvSpPr/>
              <p:nvPr/>
            </p:nvSpPr>
            <p:spPr>
              <a:xfrm>
                <a:off x="6671387" y="4310743"/>
                <a:ext cx="3377681" cy="5225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D41AFC-15C6-E412-1946-BCB68AA5C455}"/>
              </a:ext>
            </a:extLst>
          </p:cNvPr>
          <p:cNvSpPr txBox="1"/>
          <p:nvPr/>
        </p:nvSpPr>
        <p:spPr>
          <a:xfrm>
            <a:off x="6888972" y="1472613"/>
            <a:ext cx="4637360" cy="1477328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for counter in range(5,-1,-1):</a:t>
            </a:r>
          </a:p>
          <a:p>
            <a:r>
              <a:rPr lang="en-SG" dirty="0"/>
              <a:t>    </a:t>
            </a:r>
            <a:r>
              <a:rPr lang="en-SG" dirty="0" err="1"/>
              <a:t>green_led.blink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r>
              <a:rPr lang="en-SG" dirty="0"/>
              <a:t>   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endParaRPr lang="en-SG" dirty="0"/>
          </a:p>
          <a:p>
            <a:r>
              <a:rPr lang="en-SG" dirty="0"/>
              <a:t>   sleep(1)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9A9FF9-100F-FF40-B84B-871E0FF3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3" y="3080748"/>
            <a:ext cx="41910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34EFE-A402-AD09-94A1-B528FB8F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2" y="2351631"/>
            <a:ext cx="41910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28602-22B7-D56E-834C-490B1E26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6" y="0"/>
            <a:ext cx="563150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7039C-2B83-2B8E-10CB-FD95FF52EFBC}"/>
              </a:ext>
            </a:extLst>
          </p:cNvPr>
          <p:cNvSpPr/>
          <p:nvPr/>
        </p:nvSpPr>
        <p:spPr>
          <a:xfrm flipV="1">
            <a:off x="6769883" y="3806414"/>
            <a:ext cx="4634201" cy="104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CB6B37-C499-9CA7-B5A4-3E9664684965}"/>
              </a:ext>
            </a:extLst>
          </p:cNvPr>
          <p:cNvGrpSpPr/>
          <p:nvPr/>
        </p:nvGrpSpPr>
        <p:grpSpPr>
          <a:xfrm>
            <a:off x="1166812" y="734299"/>
            <a:ext cx="9858375" cy="5657850"/>
            <a:chOff x="1166812" y="734299"/>
            <a:chExt cx="9858375" cy="5657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A1341-E495-3BFB-757E-5362BCD9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812" y="734299"/>
              <a:ext cx="9858375" cy="5657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8D4CA7-5B74-81D8-556C-724BCB03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7" y="1904607"/>
              <a:ext cx="469085" cy="7334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ED47C3-D769-7B0E-9451-BF97BB31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683" y="1904606"/>
              <a:ext cx="418723" cy="733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8B0E8-F558-EE9C-02A3-D15CB73A9471}"/>
              </a:ext>
            </a:extLst>
          </p:cNvPr>
          <p:cNvGrpSpPr/>
          <p:nvPr/>
        </p:nvGrpSpPr>
        <p:grpSpPr>
          <a:xfrm>
            <a:off x="7176283" y="2462212"/>
            <a:ext cx="3534504" cy="1933575"/>
            <a:chOff x="7306912" y="1629649"/>
            <a:chExt cx="3534504" cy="193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A39A18-7976-EADB-3600-98109731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991" y="1629649"/>
              <a:ext cx="3400425" cy="193357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36F206D-80D4-4246-DE30-D288CD218432}"/>
                </a:ext>
              </a:extLst>
            </p:cNvPr>
            <p:cNvSpPr/>
            <p:nvPr/>
          </p:nvSpPr>
          <p:spPr>
            <a:xfrm rot="1248939">
              <a:off x="7306912" y="2317893"/>
              <a:ext cx="111587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E436-A247-AADA-6D48-350F8475DB17}"/>
              </a:ext>
            </a:extLst>
          </p:cNvPr>
          <p:cNvSpPr txBox="1"/>
          <p:nvPr/>
        </p:nvSpPr>
        <p:spPr>
          <a:xfrm>
            <a:off x="663845" y="1138907"/>
            <a:ext cx="40965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#Library</a:t>
            </a:r>
          </a:p>
          <a:p>
            <a:r>
              <a:rPr lang="en-US" dirty="0"/>
              <a:t>from </a:t>
            </a:r>
            <a:r>
              <a:rPr lang="en-US" dirty="0" err="1"/>
              <a:t>gpiozero</a:t>
            </a:r>
            <a:r>
              <a:rPr lang="en-US" dirty="0"/>
              <a:t> import  LED, Buzzer, Button</a:t>
            </a:r>
          </a:p>
          <a:p>
            <a:r>
              <a:rPr lang="en-US" dirty="0"/>
              <a:t>from time import sleep</a:t>
            </a:r>
          </a:p>
          <a:p>
            <a:r>
              <a:rPr lang="en-US" dirty="0"/>
              <a:t>from signal import pause</a:t>
            </a:r>
          </a:p>
          <a:p>
            <a:r>
              <a:rPr lang="en-US" dirty="0"/>
              <a:t>import tm1637</a:t>
            </a:r>
          </a:p>
          <a:p>
            <a:r>
              <a:rPr lang="en-US" dirty="0"/>
              <a:t>#Component Setup</a:t>
            </a:r>
          </a:p>
          <a:p>
            <a:r>
              <a:rPr lang="en-US" dirty="0" err="1"/>
              <a:t>green_led</a:t>
            </a:r>
            <a:r>
              <a:rPr lang="en-US" dirty="0"/>
              <a:t> = LED(18)</a:t>
            </a:r>
          </a:p>
          <a:p>
            <a:r>
              <a:rPr lang="en-US" dirty="0" err="1"/>
              <a:t>red_led</a:t>
            </a:r>
            <a:r>
              <a:rPr lang="en-US" dirty="0"/>
              <a:t>=LED(14)</a:t>
            </a:r>
          </a:p>
          <a:p>
            <a:r>
              <a:rPr lang="en-US" dirty="0" err="1"/>
              <a:t>anti_spam_led</a:t>
            </a:r>
            <a:r>
              <a:rPr lang="en-US" dirty="0"/>
              <a:t> = LED(7)</a:t>
            </a:r>
          </a:p>
          <a:p>
            <a:r>
              <a:rPr lang="en-US" dirty="0"/>
              <a:t>buzz=Buzzer(25)</a:t>
            </a:r>
          </a:p>
          <a:p>
            <a:r>
              <a:rPr lang="en-US" dirty="0"/>
              <a:t>button=Button(24)</a:t>
            </a:r>
          </a:p>
          <a:p>
            <a:r>
              <a:rPr lang="en-US" dirty="0"/>
              <a:t>display=tm1637.TM1637(20,16)</a:t>
            </a:r>
          </a:p>
          <a:p>
            <a:r>
              <a:rPr lang="en-US" dirty="0"/>
              <a:t>#Function</a:t>
            </a:r>
          </a:p>
          <a:p>
            <a:r>
              <a:rPr lang="en-US" dirty="0"/>
              <a:t>def activate():</a:t>
            </a:r>
          </a:p>
          <a:p>
            <a:r>
              <a:rPr lang="en-US" dirty="0"/>
              <a:t>    if </a:t>
            </a:r>
            <a:r>
              <a:rPr lang="en-US" dirty="0" err="1"/>
              <a:t>anti_spam_led.value</a:t>
            </a:r>
            <a:r>
              <a:rPr lang="en-US" dirty="0"/>
              <a:t>==1: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anti_spam_led.on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greenman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5D8A-16EC-BF1C-F0E3-83993CF12766}"/>
              </a:ext>
            </a:extLst>
          </p:cNvPr>
          <p:cNvSpPr txBox="1"/>
          <p:nvPr/>
        </p:nvSpPr>
        <p:spPr>
          <a:xfrm>
            <a:off x="5971592" y="307910"/>
            <a:ext cx="484895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greenman</a:t>
            </a:r>
            <a:r>
              <a:rPr lang="en-US" dirty="0"/>
              <a:t>():</a:t>
            </a:r>
          </a:p>
          <a:p>
            <a:r>
              <a:rPr lang="en-US" dirty="0"/>
              <a:t>    print('Button was pressed')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</a:t>
            </a:r>
            <a:r>
              <a:rPr lang="en-US" dirty="0" err="1"/>
              <a:t>red_led.off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green_led.on</a:t>
            </a:r>
            <a:r>
              <a:rPr lang="en-US" dirty="0"/>
              <a:t>()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for counter in range(5,-1,-1):</a:t>
            </a:r>
          </a:p>
          <a:p>
            <a:r>
              <a:rPr lang="en-US" dirty="0"/>
              <a:t>        </a:t>
            </a:r>
            <a:r>
              <a:rPr lang="en-US" dirty="0" err="1"/>
              <a:t>green_led.blink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=.5,off_time=.5,n=1)</a:t>
            </a:r>
          </a:p>
          <a:p>
            <a:r>
              <a:rPr lang="en-US" dirty="0"/>
              <a:t>        </a:t>
            </a:r>
            <a:r>
              <a:rPr lang="en-US" dirty="0" err="1"/>
              <a:t>buzz.blink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 </a:t>
            </a:r>
            <a:r>
              <a:rPr lang="en-US" dirty="0" err="1"/>
              <a:t>off_time</a:t>
            </a:r>
            <a:r>
              <a:rPr lang="en-US" dirty="0"/>
              <a:t>=.5, n=1)</a:t>
            </a:r>
          </a:p>
          <a:p>
            <a:r>
              <a:rPr lang="en-US" dirty="0"/>
              <a:t>        </a:t>
            </a:r>
            <a:r>
              <a:rPr lang="en-US" dirty="0" err="1"/>
              <a:t>display.set_values</a:t>
            </a:r>
            <a:r>
              <a:rPr lang="en-US" dirty="0"/>
              <a:t>([' ',' ',' ',counter])</a:t>
            </a:r>
          </a:p>
          <a:p>
            <a:r>
              <a:rPr lang="en-US" dirty="0"/>
              <a:t>        sleep(1)    </a:t>
            </a:r>
          </a:p>
          <a:p>
            <a:r>
              <a:rPr lang="en-US" dirty="0"/>
              <a:t>    </a:t>
            </a:r>
            <a:r>
              <a:rPr lang="en-US" dirty="0" err="1"/>
              <a:t>green_led.off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anti_spam_led.off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 print('waiting for Button to be Pressed')</a:t>
            </a:r>
          </a:p>
          <a:p>
            <a:r>
              <a:rPr lang="en-US" dirty="0"/>
              <a:t>#Algorithm</a:t>
            </a:r>
          </a:p>
          <a:p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 err="1"/>
              <a:t>anti_spam_led.off</a:t>
            </a:r>
            <a:r>
              <a:rPr lang="en-US" dirty="0"/>
              <a:t>()</a:t>
            </a:r>
          </a:p>
          <a:p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dirty="0"/>
              <a:t>print('waiting for Button to be Pressed')</a:t>
            </a:r>
          </a:p>
          <a:p>
            <a:r>
              <a:rPr lang="en-US" dirty="0" err="1"/>
              <a:t>button.when_pressed</a:t>
            </a:r>
            <a:r>
              <a:rPr lang="en-US" dirty="0"/>
              <a:t>=activate</a:t>
            </a:r>
          </a:p>
          <a:p>
            <a:r>
              <a:rPr lang="en-US" dirty="0"/>
              <a:t>pause()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5FAA6-EF40-389A-40A2-4D9E766D494D}"/>
              </a:ext>
            </a:extLst>
          </p:cNvPr>
          <p:cNvSpPr/>
          <p:nvPr/>
        </p:nvSpPr>
        <p:spPr>
          <a:xfrm>
            <a:off x="663845" y="4749282"/>
            <a:ext cx="3217690" cy="17914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44A4-EB8B-67A7-EDF2-F8E4B8D77733}"/>
              </a:ext>
            </a:extLst>
          </p:cNvPr>
          <p:cNvSpPr/>
          <p:nvPr/>
        </p:nvSpPr>
        <p:spPr>
          <a:xfrm>
            <a:off x="5971592" y="582047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54AC2-B085-551F-E80A-9EF7EF11993B}"/>
              </a:ext>
            </a:extLst>
          </p:cNvPr>
          <p:cNvSpPr/>
          <p:nvPr/>
        </p:nvSpPr>
        <p:spPr>
          <a:xfrm>
            <a:off x="663845" y="3407312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7D2E8A-2166-EC01-A7D4-160AD605C6A2}"/>
              </a:ext>
            </a:extLst>
          </p:cNvPr>
          <p:cNvSpPr txBox="1"/>
          <p:nvPr/>
        </p:nvSpPr>
        <p:spPr>
          <a:xfrm>
            <a:off x="663845" y="526979"/>
            <a:ext cx="38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Check for Anti Spamming Exercise3m.py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A578C-576D-1C44-CCD6-9AC8A391E310}"/>
              </a:ext>
            </a:extLst>
          </p:cNvPr>
          <p:cNvSpPr/>
          <p:nvPr/>
        </p:nvSpPr>
        <p:spPr>
          <a:xfrm>
            <a:off x="5971592" y="506551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BC4613A-9025-B106-24C6-8A66E20D8192}"/>
              </a:ext>
            </a:extLst>
          </p:cNvPr>
          <p:cNvSpPr/>
          <p:nvPr/>
        </p:nvSpPr>
        <p:spPr>
          <a:xfrm rot="13830245">
            <a:off x="2824347" y="5283264"/>
            <a:ext cx="634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D294F-8BAB-8E5A-20C3-F7709E9E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995" y="1141119"/>
            <a:ext cx="1657350" cy="2171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75C39D-A245-D2BB-96C6-627C3B095360}"/>
              </a:ext>
            </a:extLst>
          </p:cNvPr>
          <p:cNvSpPr txBox="1"/>
          <p:nvPr/>
        </p:nvSpPr>
        <p:spPr>
          <a:xfrm>
            <a:off x="3632433" y="696286"/>
            <a:ext cx="2388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Times Table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6B546-340D-D038-2E40-C305489C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087" y="3388320"/>
            <a:ext cx="6810375" cy="695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F1E9B2-A9AA-2AD6-9AEC-8E46CC32AAC8}"/>
              </a:ext>
            </a:extLst>
          </p:cNvPr>
          <p:cNvSpPr txBox="1"/>
          <p:nvPr/>
        </p:nvSpPr>
        <p:spPr>
          <a:xfrm>
            <a:off x="3729221" y="4580389"/>
            <a:ext cx="458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do times table for the other numbers?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2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CE284-2421-BA88-4E29-224BFADD32A5}"/>
              </a:ext>
            </a:extLst>
          </p:cNvPr>
          <p:cNvSpPr txBox="1"/>
          <p:nvPr/>
        </p:nvSpPr>
        <p:spPr>
          <a:xfrm>
            <a:off x="3735198" y="7667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https://www.youtube.com/watch?v=8wsYT1PRjIg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F9E3A-967B-05CD-D418-53B5743D2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37" y="1512290"/>
            <a:ext cx="3833419" cy="3833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18C4C-3D6C-107A-B89B-FAB56D09ACF5}"/>
              </a:ext>
            </a:extLst>
          </p:cNvPr>
          <p:cNvSpPr txBox="1"/>
          <p:nvPr/>
        </p:nvSpPr>
        <p:spPr>
          <a:xfrm>
            <a:off x="4530055" y="1142958"/>
            <a:ext cx="346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siren to your patrol car project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801EA7-5CB3-2652-C9CD-FEDBF5C06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0"/>
            <a:ext cx="57721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04066-C215-B3AC-2C05-1CCB9A33EBD9}"/>
              </a:ext>
            </a:extLst>
          </p:cNvPr>
          <p:cNvSpPr txBox="1"/>
          <p:nvPr/>
        </p:nvSpPr>
        <p:spPr>
          <a:xfrm>
            <a:off x="1231638" y="2333015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</a:t>
            </a:r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C3E88-1F0B-6AF0-6314-5FE001551415}"/>
              </a:ext>
            </a:extLst>
          </p:cNvPr>
          <p:cNvSpPr txBox="1"/>
          <p:nvPr/>
        </p:nvSpPr>
        <p:spPr>
          <a:xfrm>
            <a:off x="1231638" y="3429000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Each item in the List has an index position, starting from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F2067-F34F-923E-B947-C31DDAF88923}"/>
              </a:ext>
            </a:extLst>
          </p:cNvPr>
          <p:cNvSpPr txBox="1"/>
          <p:nvPr/>
        </p:nvSpPr>
        <p:spPr>
          <a:xfrm>
            <a:off x="1231638" y="4004759"/>
            <a:ext cx="30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print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/>
              <a:t>FruitBasket</a:t>
            </a:r>
            <a:r>
              <a:rPr lang="en-SG" dirty="0">
                <a:solidFill>
                  <a:srgbClr val="0070C0"/>
                </a:solidFill>
              </a:rPr>
              <a:t>[0] 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94D3B-F986-5966-B093-CB2BD42BB35A}"/>
              </a:ext>
            </a:extLst>
          </p:cNvPr>
          <p:cNvSpPr txBox="1"/>
          <p:nvPr/>
        </p:nvSpPr>
        <p:spPr>
          <a:xfrm>
            <a:off x="1231638" y="4579705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can change the ‘value’ of an item in the List</a:t>
            </a:r>
          </a:p>
          <a:p>
            <a:r>
              <a:rPr lang="en-SG" dirty="0"/>
              <a:t>e.g. we want to replace ‘Orange’ with ‘Grapes’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A3A8B-4BBE-53E5-67D4-766CFABB370C}"/>
              </a:ext>
            </a:extLst>
          </p:cNvPr>
          <p:cNvSpPr txBox="1"/>
          <p:nvPr/>
        </p:nvSpPr>
        <p:spPr>
          <a:xfrm>
            <a:off x="1231638" y="5363547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FruitBasket</a:t>
            </a:r>
            <a:r>
              <a:rPr lang="en-SG" dirty="0"/>
              <a:t>[1]=‘Grapes’</a:t>
            </a:r>
          </a:p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print(</a:t>
            </a:r>
            <a:r>
              <a:rPr lang="en-SG" dirty="0" err="1"/>
              <a:t>FruitBasket</a:t>
            </a:r>
            <a:r>
              <a:rPr lang="en-SG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53F88-9893-3A65-A0CA-7B0EF1EE3093}"/>
              </a:ext>
            </a:extLst>
          </p:cNvPr>
          <p:cNvSpPr txBox="1"/>
          <p:nvPr/>
        </p:nvSpPr>
        <p:spPr>
          <a:xfrm>
            <a:off x="1231638" y="1216110"/>
            <a:ext cx="473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  <a:r>
              <a:rPr lang="en-SG" dirty="0"/>
              <a:t> is a collection of Data</a:t>
            </a:r>
          </a:p>
          <a:p>
            <a:r>
              <a:rPr lang="en-SG" dirty="0"/>
              <a:t>Like this -&gt;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We can assign as variable name to 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5A9D46-DF4C-0008-B2EE-0740B249F53C}"/>
              </a:ext>
            </a:extLst>
          </p:cNvPr>
          <p:cNvSpPr txBox="1"/>
          <p:nvPr/>
        </p:nvSpPr>
        <p:spPr>
          <a:xfrm>
            <a:off x="2333982" y="2723295"/>
            <a:ext cx="39162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     </a:t>
            </a:r>
            <a:r>
              <a:rPr lang="en-US" b="1" dirty="0">
                <a:solidFill>
                  <a:srgbClr val="FF0000"/>
                </a:solidFill>
              </a:rPr>
              <a:t>0               1               2                3</a:t>
            </a:r>
            <a:endParaRPr lang="en-SG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06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3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90924-A392-EBB8-ED80-FBD9FD25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43" y="2305050"/>
            <a:ext cx="3667125" cy="224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C99A3-D95D-AE34-9594-731D4CFFCABF}"/>
              </a:ext>
            </a:extLst>
          </p:cNvPr>
          <p:cNvSpPr txBox="1"/>
          <p:nvPr/>
        </p:nvSpPr>
        <p:spPr>
          <a:xfrm>
            <a:off x="4159896" y="1576874"/>
            <a:ext cx="386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PEDESTRIAN CROSSING – TIME LEFT COUNT DOWN DISPLAY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111A-CDCA-7B93-6FE5-9E6743D80298}"/>
              </a:ext>
            </a:extLst>
          </p:cNvPr>
          <p:cNvSpPr txBox="1"/>
          <p:nvPr/>
        </p:nvSpPr>
        <p:spPr>
          <a:xfrm>
            <a:off x="4576284" y="490961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Please follow me closely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5E7E2-2528-AD5E-71B0-B4FC6147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843051"/>
            <a:ext cx="8220468" cy="5249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1542A-1A09-5EB0-C8D5-EBD9AE07A536}"/>
              </a:ext>
            </a:extLst>
          </p:cNvPr>
          <p:cNvSpPr txBox="1"/>
          <p:nvPr/>
        </p:nvSpPr>
        <p:spPr>
          <a:xfrm>
            <a:off x="4398399" y="2671327"/>
            <a:ext cx="3360144" cy="954107"/>
          </a:xfrm>
          <a:prstGeom prst="rect">
            <a:avLst/>
          </a:prstGeom>
          <a:solidFill>
            <a:srgbClr val="FFFF00"/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A NEW </a:t>
            </a:r>
            <a:r>
              <a:rPr lang="en-SG" sz="2800" b="1" dirty="0">
                <a:solidFill>
                  <a:srgbClr val="FF0000"/>
                </a:solidFill>
              </a:rPr>
              <a:t>DEVICE</a:t>
            </a:r>
            <a:r>
              <a:rPr lang="en-SG" sz="2800" dirty="0">
                <a:solidFill>
                  <a:srgbClr val="FF0000"/>
                </a:solidFill>
              </a:rPr>
              <a:t> AND A NEW </a:t>
            </a:r>
            <a:r>
              <a:rPr lang="en-SG" sz="2800" b="1" dirty="0">
                <a:solidFill>
                  <a:srgbClr val="FF0000"/>
                </a:solidFill>
              </a:rPr>
              <a:t>LIBRARY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F27FF-8EB6-DDFA-C9ED-6CA8E3AA5D87}"/>
              </a:ext>
            </a:extLst>
          </p:cNvPr>
          <p:cNvSpPr txBox="1"/>
          <p:nvPr/>
        </p:nvSpPr>
        <p:spPr>
          <a:xfrm>
            <a:off x="3531766" y="5923754"/>
            <a:ext cx="430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Segments are controlled by the </a:t>
            </a:r>
            <a:r>
              <a:rPr lang="en-SG" sz="1600" b="1" dirty="0">
                <a:solidFill>
                  <a:srgbClr val="FF0000"/>
                </a:solidFill>
              </a:rPr>
              <a:t>tm1637.py </a:t>
            </a:r>
            <a:r>
              <a:rPr lang="en-SG" sz="1600" dirty="0"/>
              <a:t>library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667C-AC8B-98B7-F7B1-45AFA2F9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83" y="590122"/>
            <a:ext cx="3762375" cy="6029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38EEC0-9649-7EC5-9F38-C9A5C88A36E3}"/>
              </a:ext>
            </a:extLst>
          </p:cNvPr>
          <p:cNvGrpSpPr/>
          <p:nvPr/>
        </p:nvGrpSpPr>
        <p:grpSpPr>
          <a:xfrm>
            <a:off x="4352816" y="2425191"/>
            <a:ext cx="2538625" cy="818526"/>
            <a:chOff x="5825930" y="2060152"/>
            <a:chExt cx="2538625" cy="8185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AD1236-130E-837E-795E-AC812FEE1555}"/>
                </a:ext>
              </a:extLst>
            </p:cNvPr>
            <p:cNvSpPr txBox="1"/>
            <p:nvPr/>
          </p:nvSpPr>
          <p:spPr>
            <a:xfrm>
              <a:off x="5825930" y="2060152"/>
              <a:ext cx="1852645" cy="215444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E9BA26F-2FD0-1DED-3DE9-2D7643E2B512}"/>
                </a:ext>
              </a:extLst>
            </p:cNvPr>
            <p:cNvSpPr/>
            <p:nvPr/>
          </p:nvSpPr>
          <p:spPr>
            <a:xfrm rot="7611861">
              <a:off x="7424695" y="1938819"/>
              <a:ext cx="667697" cy="12120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FF2C7-4883-BA00-1EE1-52560C38B9A8}"/>
              </a:ext>
            </a:extLst>
          </p:cNvPr>
          <p:cNvGrpSpPr/>
          <p:nvPr/>
        </p:nvGrpSpPr>
        <p:grpSpPr>
          <a:xfrm>
            <a:off x="4631871" y="4260570"/>
            <a:ext cx="3735141" cy="2095669"/>
            <a:chOff x="4631871" y="4260570"/>
            <a:chExt cx="3735141" cy="20956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C9C46-F60A-4DC1-18AE-967DD165956B}"/>
                </a:ext>
              </a:extLst>
            </p:cNvPr>
            <p:cNvSpPr txBox="1"/>
            <p:nvPr/>
          </p:nvSpPr>
          <p:spPr>
            <a:xfrm>
              <a:off x="6514367" y="4260570"/>
              <a:ext cx="1852645" cy="6463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7 Segment Display Library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E58808-6B0A-4DE1-4C95-CD8B57DAAFF8}"/>
                </a:ext>
              </a:extLst>
            </p:cNvPr>
            <p:cNvGrpSpPr/>
            <p:nvPr/>
          </p:nvGrpSpPr>
          <p:grpSpPr>
            <a:xfrm>
              <a:off x="4631871" y="4791745"/>
              <a:ext cx="1738258" cy="1564494"/>
              <a:chOff x="5437970" y="7102835"/>
              <a:chExt cx="1738258" cy="156449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166C-D0B2-2A20-07EA-CE71E6891EF6}"/>
                  </a:ext>
                </a:extLst>
              </p:cNvPr>
              <p:cNvSpPr/>
              <p:nvPr/>
            </p:nvSpPr>
            <p:spPr>
              <a:xfrm>
                <a:off x="5437970" y="8242221"/>
                <a:ext cx="1312506" cy="425108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DB31CD8B-DD58-64CD-F5C5-11325E38DA8A}"/>
                  </a:ext>
                </a:extLst>
              </p:cNvPr>
              <p:cNvSpPr/>
              <p:nvPr/>
            </p:nvSpPr>
            <p:spPr>
              <a:xfrm rot="2115779">
                <a:off x="6508531" y="7102835"/>
                <a:ext cx="667697" cy="12120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891D0-88F4-680E-80C7-10A5BCFF7AAB}"/>
              </a:ext>
            </a:extLst>
          </p:cNvPr>
          <p:cNvSpPr txBox="1"/>
          <p:nvPr/>
        </p:nvSpPr>
        <p:spPr>
          <a:xfrm>
            <a:off x="1231640" y="802433"/>
            <a:ext cx="473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7 Segment Display Accepts Data as 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</a:p>
          <a:p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F12501-5E74-428A-416D-65B3DCBF02E1}"/>
              </a:ext>
            </a:extLst>
          </p:cNvPr>
          <p:cNvGrpSpPr/>
          <p:nvPr/>
        </p:nvGrpSpPr>
        <p:grpSpPr>
          <a:xfrm>
            <a:off x="1161183" y="2972032"/>
            <a:ext cx="6250732" cy="650693"/>
            <a:chOff x="5638800" y="664922"/>
            <a:chExt cx="6250732" cy="65069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5660B7-018C-F606-BE35-01AA1B4E2AC8}"/>
                </a:ext>
              </a:extLst>
            </p:cNvPr>
            <p:cNvSpPr txBox="1"/>
            <p:nvPr/>
          </p:nvSpPr>
          <p:spPr>
            <a:xfrm>
              <a:off x="5791978" y="794668"/>
              <a:ext cx="60975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display.set_values</a:t>
              </a:r>
              <a:r>
                <a:rPr lang="en-US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([' ', ' ', '8 ', '7'])</a:t>
              </a:r>
              <a:endParaRPr lang="en-SG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6700D3-A65D-0C8A-0604-79D55E1794E7}"/>
                </a:ext>
              </a:extLst>
            </p:cNvPr>
            <p:cNvSpPr/>
            <p:nvPr/>
          </p:nvSpPr>
          <p:spPr>
            <a:xfrm>
              <a:off x="5638800" y="664922"/>
              <a:ext cx="3570514" cy="650693"/>
            </a:xfrm>
            <a:prstGeom prst="ellipse">
              <a:avLst/>
            </a:prstGeom>
            <a:noFill/>
            <a:ln w="698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29F802-9507-3993-B218-9C91DE35046F}"/>
              </a:ext>
            </a:extLst>
          </p:cNvPr>
          <p:cNvGrpSpPr/>
          <p:nvPr/>
        </p:nvGrpSpPr>
        <p:grpSpPr>
          <a:xfrm>
            <a:off x="5146939" y="2902804"/>
            <a:ext cx="2045967" cy="650693"/>
            <a:chOff x="4158891" y="2807934"/>
            <a:chExt cx="2513506" cy="765468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9C998C4-EA96-3B18-3422-77DB41A7056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C639781E-8E25-6834-5978-9C6EC8864F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664095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3067478" imgH="1857143" progId="Paint.Picture">
                    <p:embed/>
                  </p:oleObj>
                </mc:Choice>
                <mc:Fallback>
                  <p:oleObj name="Bitmap Image" r:id="rId2" imgW="3067478" imgH="1857143" progId="Paint.Picture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8C2F5E2B-5E1D-CA30-4380-A72A164908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98BDF0-2B2F-B695-A154-55DD0C12E440}"/>
              </a:ext>
            </a:extLst>
          </p:cNvPr>
          <p:cNvGrpSpPr/>
          <p:nvPr/>
        </p:nvGrpSpPr>
        <p:grpSpPr>
          <a:xfrm>
            <a:off x="6307835" y="2766635"/>
            <a:ext cx="820833" cy="923029"/>
            <a:chOff x="6594878" y="1736194"/>
            <a:chExt cx="820833" cy="9230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E6AC94-F5DA-A40E-FFC3-422B7B2A3BF8}"/>
                </a:ext>
              </a:extLst>
            </p:cNvPr>
            <p:cNvSpPr/>
            <p:nvPr/>
          </p:nvSpPr>
          <p:spPr>
            <a:xfrm>
              <a:off x="7222126" y="1740140"/>
              <a:ext cx="193585" cy="919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F6F991-F319-18E1-C532-0E82CE5AD2B1}"/>
                </a:ext>
              </a:extLst>
            </p:cNvPr>
            <p:cNvSpPr/>
            <p:nvPr/>
          </p:nvSpPr>
          <p:spPr>
            <a:xfrm>
              <a:off x="6999320" y="1739303"/>
              <a:ext cx="193586" cy="9190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3CF381-D28F-FD08-C34C-345FC293F40D}"/>
                </a:ext>
              </a:extLst>
            </p:cNvPr>
            <p:cNvSpPr/>
            <p:nvPr/>
          </p:nvSpPr>
          <p:spPr>
            <a:xfrm>
              <a:off x="6794646" y="1736194"/>
              <a:ext cx="194959" cy="91908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134B74-18E4-416B-DED7-FDB5D9A372E0}"/>
                </a:ext>
              </a:extLst>
            </p:cNvPr>
            <p:cNvSpPr/>
            <p:nvPr/>
          </p:nvSpPr>
          <p:spPr>
            <a:xfrm>
              <a:off x="6594878" y="1736195"/>
              <a:ext cx="193586" cy="91908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FAFE6-5C33-8C95-8D74-2DED65DB2BC5}"/>
              </a:ext>
            </a:extLst>
          </p:cNvPr>
          <p:cNvGrpSpPr/>
          <p:nvPr/>
        </p:nvGrpSpPr>
        <p:grpSpPr>
          <a:xfrm>
            <a:off x="1224218" y="1506527"/>
            <a:ext cx="5589040" cy="738664"/>
            <a:chOff x="1224218" y="1506527"/>
            <a:chExt cx="5589040" cy="738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185D68-BFF3-9A28-7E17-7AADCD29EC00}"/>
                </a:ext>
              </a:extLst>
            </p:cNvPr>
            <p:cNvSpPr txBox="1"/>
            <p:nvPr/>
          </p:nvSpPr>
          <p:spPr>
            <a:xfrm>
              <a:off x="1224218" y="1506527"/>
              <a:ext cx="558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>
                  <a:solidFill>
                    <a:srgbClr val="FF0000"/>
                  </a:solidFill>
                </a:rPr>
                <a:t>&gt;&gt;&gt;</a:t>
              </a:r>
              <a:r>
                <a:rPr lang="en-SG" dirty="0">
                  <a:solidFill>
                    <a:srgbClr val="0070C0"/>
                  </a:solidFill>
                </a:rPr>
                <a:t> </a:t>
              </a:r>
              <a:r>
                <a:rPr lang="en-SG" dirty="0" err="1">
                  <a:solidFill>
                    <a:srgbClr val="0070C0"/>
                  </a:solidFill>
                </a:rPr>
                <a:t>FruitBasket</a:t>
              </a:r>
              <a:r>
                <a:rPr lang="en-SG" dirty="0"/>
                <a:t>= </a:t>
              </a:r>
              <a:r>
                <a:rPr lang="en-SG" dirty="0">
                  <a:solidFill>
                    <a:srgbClr val="FF0000"/>
                  </a:solidFill>
                </a:rPr>
                <a:t>[</a:t>
              </a:r>
              <a:r>
                <a:rPr lang="en-SG" dirty="0"/>
                <a:t>‘</a:t>
              </a:r>
              <a:r>
                <a:rPr lang="en-SG" dirty="0" err="1"/>
                <a:t>Apple’,’Orange’,’Raspberry’,’Banana</a:t>
              </a:r>
              <a:r>
                <a:rPr lang="en-SG" dirty="0"/>
                <a:t>’</a:t>
              </a:r>
              <a:r>
                <a:rPr lang="en-SG" dirty="0">
                  <a:solidFill>
                    <a:srgbClr val="FF0000"/>
                  </a:solidFill>
                </a:rPr>
                <a:t>]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C598D1D-14A9-9F51-2C4E-AAD1EE69C1E6}"/>
                </a:ext>
              </a:extLst>
            </p:cNvPr>
            <p:cNvSpPr txBox="1"/>
            <p:nvPr/>
          </p:nvSpPr>
          <p:spPr>
            <a:xfrm>
              <a:off x="2328449" y="1875859"/>
              <a:ext cx="391620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      </a:t>
              </a:r>
              <a:r>
                <a:rPr lang="en-US" b="1" dirty="0">
                  <a:solidFill>
                    <a:srgbClr val="FF0000"/>
                  </a:solidFill>
                </a:rPr>
                <a:t>0               1               2                3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0D2C8AA-6D96-A195-434F-14018F748BD4}"/>
              </a:ext>
            </a:extLst>
          </p:cNvPr>
          <p:cNvGrpSpPr/>
          <p:nvPr/>
        </p:nvGrpSpPr>
        <p:grpSpPr>
          <a:xfrm>
            <a:off x="3154705" y="3547336"/>
            <a:ext cx="4042640" cy="511660"/>
            <a:chOff x="3154705" y="3547336"/>
            <a:chExt cx="4042640" cy="511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2B4FB3-BBBA-2B2E-D865-EC78ED2BDE13}"/>
                </a:ext>
              </a:extLst>
            </p:cNvPr>
            <p:cNvSpPr txBox="1"/>
            <p:nvPr/>
          </p:nvSpPr>
          <p:spPr>
            <a:xfrm>
              <a:off x="6227208" y="3689664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0  1  2  3</a:t>
              </a:r>
              <a:endParaRPr lang="en-S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4A3AA0-6B10-D2BE-7AE8-CA866CF1C427}"/>
                </a:ext>
              </a:extLst>
            </p:cNvPr>
            <p:cNvSpPr txBox="1"/>
            <p:nvPr/>
          </p:nvSpPr>
          <p:spPr>
            <a:xfrm>
              <a:off x="3154705" y="3547336"/>
              <a:ext cx="1234633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0   1    2    3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8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5B376-01A9-7315-F45A-09840B89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30435"/>
            <a:ext cx="9725025" cy="553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F74C3-DE2B-5CBB-BFD8-57CB0A88DEAF}"/>
              </a:ext>
            </a:extLst>
          </p:cNvPr>
          <p:cNvSpPr txBox="1"/>
          <p:nvPr/>
        </p:nvSpPr>
        <p:spPr>
          <a:xfrm>
            <a:off x="1233487" y="745769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4 – Wiring and Testing Count Down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02F0F-35AD-F2FE-8734-015737B3AF20}"/>
              </a:ext>
            </a:extLst>
          </p:cNvPr>
          <p:cNvSpPr txBox="1"/>
          <p:nvPr/>
        </p:nvSpPr>
        <p:spPr>
          <a:xfrm>
            <a:off x="1241570" y="838899"/>
            <a:ext cx="50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 OUR CIRCUIT USING THONNY SHELL   </a:t>
            </a:r>
            <a:r>
              <a:rPr lang="en-SG" sz="2000" b="1" dirty="0">
                <a:solidFill>
                  <a:srgbClr val="FF0000"/>
                </a:solidFill>
              </a:rPr>
              <a:t>&gt;&gt;&gt;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4194-C9EE-3295-D33A-C9779D35FCC1}"/>
              </a:ext>
            </a:extLst>
          </p:cNvPr>
          <p:cNvSpPr txBox="1"/>
          <p:nvPr/>
        </p:nvSpPr>
        <p:spPr>
          <a:xfrm>
            <a:off x="1241570" y="1468073"/>
            <a:ext cx="4177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tm1637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 = tm1637.TM1637(20, 16)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#20=CLK  16=DIO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 ', '7'])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52C481-8B56-1889-C05F-19B9666E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055-982B-EDA4-E330-BDD9D53C6CE8}"/>
              </a:ext>
            </a:extLst>
          </p:cNvPr>
          <p:cNvSpPr txBox="1"/>
          <p:nvPr/>
        </p:nvSpPr>
        <p:spPr>
          <a:xfrm>
            <a:off x="1241570" y="2905780"/>
            <a:ext cx="2903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'8 ', '7'])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5D9C883-39BF-E021-9CCC-229C793D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069BBB-CBC1-9EF2-131E-7792EE6B114F}"/>
              </a:ext>
            </a:extLst>
          </p:cNvPr>
          <p:cNvGrpSpPr/>
          <p:nvPr/>
        </p:nvGrpSpPr>
        <p:grpSpPr>
          <a:xfrm>
            <a:off x="1374017" y="3697156"/>
            <a:ext cx="3767150" cy="2072741"/>
            <a:chOff x="1374017" y="3697156"/>
            <a:chExt cx="3767150" cy="20727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56C23-65E6-C91B-8833-A8AF4811B433}"/>
                </a:ext>
              </a:extLst>
            </p:cNvPr>
            <p:cNvSpPr txBox="1"/>
            <p:nvPr/>
          </p:nvSpPr>
          <p:spPr>
            <a:xfrm>
              <a:off x="2469774" y="4035711"/>
              <a:ext cx="2671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How do you display 1234</a:t>
              </a:r>
            </a:p>
            <a:p>
              <a:r>
                <a:rPr lang="en-SG" dirty="0"/>
                <a:t>Or HELP?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ADA777-ED42-170D-360C-43A65011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4017" y="3697156"/>
              <a:ext cx="1015286" cy="207274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69BCE-6A92-516C-6F5D-A99620407D49}"/>
              </a:ext>
            </a:extLst>
          </p:cNvPr>
          <p:cNvSpPr txBox="1"/>
          <p:nvPr/>
        </p:nvSpPr>
        <p:spPr>
          <a:xfrm>
            <a:off x="1241570" y="12558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72A35-1953-E0DD-FEA0-DCAE23F3A286}"/>
              </a:ext>
            </a:extLst>
          </p:cNvPr>
          <p:cNvSpPr txBox="1"/>
          <p:nvPr/>
        </p:nvSpPr>
        <p:spPr>
          <a:xfrm>
            <a:off x="1204872" y="26651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5056C-E444-53F0-4673-64B4B8D6949F}"/>
              </a:ext>
            </a:extLst>
          </p:cNvPr>
          <p:cNvSpPr txBox="1"/>
          <p:nvPr/>
        </p:nvSpPr>
        <p:spPr>
          <a:xfrm>
            <a:off x="1216093" y="338873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2BA6CC-D187-FAA0-5D09-FF9BD1A68796}"/>
              </a:ext>
            </a:extLst>
          </p:cNvPr>
          <p:cNvSpPr/>
          <p:nvPr/>
        </p:nvSpPr>
        <p:spPr>
          <a:xfrm>
            <a:off x="5523104" y="737022"/>
            <a:ext cx="676788" cy="566466"/>
          </a:xfrm>
          <a:prstGeom prst="ellipse">
            <a:avLst/>
          </a:prstGeom>
          <a:noFill/>
          <a:ln w="603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C2B2E3-C36F-691A-7F44-6BA041AA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46" y="649949"/>
            <a:ext cx="5369469" cy="47151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8D834F-388B-9647-7414-94796C3F9341}"/>
              </a:ext>
            </a:extLst>
          </p:cNvPr>
          <p:cNvSpPr txBox="1"/>
          <p:nvPr/>
        </p:nvSpPr>
        <p:spPr>
          <a:xfrm>
            <a:off x="10283778" y="1625231"/>
            <a:ext cx="74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Editor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C1B66-2E6D-5ED6-04DC-E9592DF3B45F}"/>
              </a:ext>
            </a:extLst>
          </p:cNvPr>
          <p:cNvSpPr txBox="1"/>
          <p:nvPr/>
        </p:nvSpPr>
        <p:spPr>
          <a:xfrm>
            <a:off x="9279182" y="45488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D11815-2CAA-FD61-D14E-5F8355ED967E}"/>
              </a:ext>
            </a:extLst>
          </p:cNvPr>
          <p:cNvSpPr txBox="1"/>
          <p:nvPr/>
        </p:nvSpPr>
        <p:spPr>
          <a:xfrm>
            <a:off x="6384183" y="2224481"/>
            <a:ext cx="96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  <a:p>
            <a:r>
              <a:rPr lang="en-US" dirty="0"/>
              <a:t>Explorer</a:t>
            </a:r>
            <a:endParaRPr lang="en-S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796423-9759-F49A-6DC2-09F72ADD0B31}"/>
              </a:ext>
            </a:extLst>
          </p:cNvPr>
          <p:cNvSpPr txBox="1"/>
          <p:nvPr/>
        </p:nvSpPr>
        <p:spPr>
          <a:xfrm>
            <a:off x="6199891" y="170556"/>
            <a:ext cx="546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I.D.E Integrated Development Environment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7A192-525E-23F8-5E51-149FAADDBB51}"/>
              </a:ext>
            </a:extLst>
          </p:cNvPr>
          <p:cNvGrpSpPr/>
          <p:nvPr/>
        </p:nvGrpSpPr>
        <p:grpSpPr>
          <a:xfrm>
            <a:off x="4158891" y="2807934"/>
            <a:ext cx="2513506" cy="765468"/>
            <a:chOff x="4158891" y="2807934"/>
            <a:chExt cx="2513506" cy="765468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5B723AF-04B0-46B4-648F-01686CF6191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C2F5E2B-5E1D-CA30-4380-A72A164908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839417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067478" imgH="1857143" progId="Paint.Picture">
                    <p:embed/>
                  </p:oleObj>
                </mc:Choice>
                <mc:Fallback>
                  <p:oleObj name="Bitmap Image" r:id="rId4" imgW="3067478" imgH="185714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98FF5AB6-A8E8-85F0-EFF0-89C6FCBBF945}"/>
              </a:ext>
            </a:extLst>
          </p:cNvPr>
          <p:cNvSpPr/>
          <p:nvPr/>
        </p:nvSpPr>
        <p:spPr>
          <a:xfrm rot="19659679">
            <a:off x="6964875" y="867870"/>
            <a:ext cx="484632" cy="4600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FFDFE-27CB-FBDC-945C-8541AB824AE1}"/>
              </a:ext>
            </a:extLst>
          </p:cNvPr>
          <p:cNvGrpSpPr/>
          <p:nvPr/>
        </p:nvGrpSpPr>
        <p:grpSpPr>
          <a:xfrm>
            <a:off x="4145378" y="1971831"/>
            <a:ext cx="2491144" cy="777193"/>
            <a:chOff x="4145378" y="1971831"/>
            <a:chExt cx="2491144" cy="77719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88E4C98-CBCD-DB49-8FA5-686B958DE3AF}"/>
                </a:ext>
              </a:extLst>
            </p:cNvPr>
            <p:cNvSpPr/>
            <p:nvPr/>
          </p:nvSpPr>
          <p:spPr>
            <a:xfrm>
              <a:off x="4145378" y="2301915"/>
              <a:ext cx="723502" cy="3632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400D901-EA0D-62EC-B5B3-4CC7A9C04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53954"/>
                </p:ext>
              </p:extLst>
            </p:nvPr>
          </p:nvGraphicFramePr>
          <p:xfrm>
            <a:off x="5261268" y="1971831"/>
            <a:ext cx="1375254" cy="777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6" imgW="2381582" imgH="1428949" progId="Paint.Picture">
                    <p:embed/>
                  </p:oleObj>
                </mc:Choice>
                <mc:Fallback>
                  <p:oleObj name="Bitmap Image" r:id="rId6" imgW="2381582" imgH="142894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268" y="1971831"/>
                          <a:ext cx="1375254" cy="7771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67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6" grpId="0"/>
      <p:bldP spid="27" grpId="0"/>
      <p:bldP spid="28" grpId="0"/>
      <p:bldP spid="29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8139E-2A29-6E69-1DB5-26BCD0017C41}"/>
              </a:ext>
            </a:extLst>
          </p:cNvPr>
          <p:cNvSpPr txBox="1"/>
          <p:nvPr/>
        </p:nvSpPr>
        <p:spPr>
          <a:xfrm>
            <a:off x="1240971" y="886408"/>
            <a:ext cx="5561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Making the 7 Segment Display Library takes the display</a:t>
            </a:r>
          </a:p>
          <a:p>
            <a:r>
              <a:rPr lang="en-SG" dirty="0"/>
              <a:t>Data as a List</a:t>
            </a:r>
          </a:p>
          <a:p>
            <a:endParaRPr lang="en-SG" dirty="0"/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'9']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'8']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'7']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'6']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'5']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'4']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'3']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'2']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'1']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'0']</a:t>
            </a: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BBA7D-6312-0909-B1DC-7DEA10B915E5}"/>
              </a:ext>
            </a:extLst>
          </p:cNvPr>
          <p:cNvGrpSpPr/>
          <p:nvPr/>
        </p:nvGrpSpPr>
        <p:grpSpPr>
          <a:xfrm>
            <a:off x="3103927" y="1188023"/>
            <a:ext cx="5561045" cy="5543550"/>
            <a:chOff x="3103927" y="1188023"/>
            <a:chExt cx="5561045" cy="5543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7A324-B54A-5BE8-A63D-4FBEE5E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697" y="1188023"/>
              <a:ext cx="4486275" cy="554355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D7D2F0-14D5-02E7-D4B7-5198B2848109}"/>
                </a:ext>
              </a:extLst>
            </p:cNvPr>
            <p:cNvSpPr/>
            <p:nvPr/>
          </p:nvSpPr>
          <p:spPr>
            <a:xfrm>
              <a:off x="3103927" y="28187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05952-0FEF-9C2F-FB48-6618C80874B2}"/>
                </a:ext>
              </a:extLst>
            </p:cNvPr>
            <p:cNvSpPr/>
            <p:nvPr/>
          </p:nvSpPr>
          <p:spPr>
            <a:xfrm>
              <a:off x="4715068" y="2146335"/>
              <a:ext cx="1835022" cy="33560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31586F-B0D5-86CF-1187-E10D1686426E}"/>
              </a:ext>
            </a:extLst>
          </p:cNvPr>
          <p:cNvGrpSpPr/>
          <p:nvPr/>
        </p:nvGrpSpPr>
        <p:grpSpPr>
          <a:xfrm>
            <a:off x="6550090" y="2164997"/>
            <a:ext cx="4690126" cy="2031325"/>
            <a:chOff x="6550090" y="2164997"/>
            <a:chExt cx="4690126" cy="20313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7BF5-E766-C699-6E30-91481E36E414}"/>
                </a:ext>
              </a:extLst>
            </p:cNvPr>
            <p:cNvSpPr txBox="1"/>
            <p:nvPr/>
          </p:nvSpPr>
          <p:spPr>
            <a:xfrm>
              <a:off x="8921483" y="2164997"/>
              <a:ext cx="231873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data to be displayed is sent to the function in the library </a:t>
              </a:r>
              <a:r>
                <a:rPr lang="en-US" dirty="0" err="1"/>
                <a:t>display.set_values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At 1 seconds intervals in this case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EF3BC4-6163-C9F5-8D7B-836AFBA20A6B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90" y="2388933"/>
              <a:ext cx="2225275" cy="79172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338E6-35C3-7EAF-7981-73B0AD44EF32}"/>
                </a:ext>
              </a:extLst>
            </p:cNvPr>
            <p:cNvSpPr/>
            <p:nvPr/>
          </p:nvSpPr>
          <p:spPr>
            <a:xfrm>
              <a:off x="8921483" y="3010066"/>
              <a:ext cx="1851989" cy="40558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1024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Bitmap Image</vt:lpstr>
      <vt:lpstr>Lesson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20</cp:revision>
  <dcterms:created xsi:type="dcterms:W3CDTF">2022-05-28T12:57:27Z</dcterms:created>
  <dcterms:modified xsi:type="dcterms:W3CDTF">2023-02-18T02:59:07Z</dcterms:modified>
</cp:coreProperties>
</file>