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3" r:id="rId2"/>
    <p:sldId id="265" r:id="rId3"/>
    <p:sldId id="264" r:id="rId4"/>
    <p:sldId id="257" r:id="rId5"/>
    <p:sldId id="258" r:id="rId6"/>
    <p:sldId id="256" r:id="rId7"/>
    <p:sldId id="259" r:id="rId8"/>
    <p:sldId id="260" r:id="rId9"/>
    <p:sldId id="261" r:id="rId10"/>
    <p:sldId id="262" r:id="rId1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153C5-F0C0-403F-978C-F4604CB117C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9C3B9-E1AC-40A0-937F-C7BA72AD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8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DAA0-BF27-376A-719C-3B731B6DE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47FD6-5D12-0FF9-E5FA-EC14B5DC3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7F9C7-DF1E-67F2-A5BE-70FC7B00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1002-2338-4F30-B7B5-98AFDDC34595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F88D4-1892-46FA-BC12-92F66D7A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0DF60-9153-C3CB-2A9B-E0848500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0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03F6-E200-0844-22DE-37B5EEF4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AF62D-AED7-0C9F-A2D6-B75B8AD78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03543-8C02-7C91-0DBF-191DE509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ED5F-D533-4F8A-8938-C44160728C21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AAC98-A8DD-247F-CF39-46D500CA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7F6F5-F3CE-CF61-D2E7-E0FE1E0C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6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D1646-3211-862C-DA4F-8751CC78A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10965-685B-6FD1-B78D-11FDEF32F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31253-C7D3-18AB-3031-5CBEF4A2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B0FA5-B461-436A-95C1-8B0C114FF47D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844AF-A5D2-616C-F134-19EE1E22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BA81D-0681-B893-9603-A297AE40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0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9A83-C444-E883-0EC4-5E4686A8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A9806-5A7A-3312-7BD7-938243363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3B6B3-2B19-440C-DE25-97B5840F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9D29A-F42D-4592-A7ED-25A8C89B0DE1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62D1-2AA5-34A4-E8F5-C63E647C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9BEE3-20F4-FF3B-01A9-D5F0A173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3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A339-1D5E-0F63-7F9F-D2CFE099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0EB5-B5E7-090F-22B6-132D6EAB5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13941-C214-135D-0CB3-004F1DC3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21F83-A89B-4D97-8FDB-0BF331B19E5E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5D649-C12A-57B7-CEED-2EB1B596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D14F5-DA82-F4A0-7BF0-919B22E6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8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13BC-8166-C77F-35FD-DAB6A290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A3BD-FE43-270D-558B-0E754671D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05A39-EC62-9588-9EDC-A4F80021A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1F968-850B-5412-6C30-C1347A4A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6FB7-2F37-406C-8DE4-CAB8B9C14655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FCD50-CB20-0A39-CF94-B09D4BE0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B67C0-608F-13F4-DA94-626B4A08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1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D5A0-8223-D532-BDBC-1B578B8E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5429B-B5AA-E749-A419-656447E76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FB977-7966-C562-0E49-DDC8F5000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C8D7E-6D57-BC8C-7E68-1296F8743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5D858-8774-8418-2AC7-E4D63B4CD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04E7F-7AE5-6E02-67EB-B08610B4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25EC-46FD-471E-A995-C8E5ACA62C7D}" type="datetime1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1E807-9F29-BC0D-8696-5DBE8BE2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04642-5D91-D5C4-ACB3-98216F8CB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31A5-8D85-7B5F-06BE-078D95AB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81BAC-6501-7437-DCE2-7BD183F1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E0B4-A8EC-45E4-A0C5-3440B369C63D}" type="datetime1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D5CF9-121A-C935-7407-DD533F62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A01F5-BDAF-692F-508B-D2C3C2F4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6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1039A-D008-02B5-8CDA-E73B4FED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CF2D-8297-4B84-8E44-B652665F907B}" type="datetime1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05B2F-5EE5-2932-261E-547DC630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41B45-44A6-42B1-6236-9B87CEE1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C7FB-762A-7C45-9F04-4070C31D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8C27-47D3-8037-88FA-86CB81B06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95601-E2BE-93F6-597C-727BB29D0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6C649-1A4F-766C-7E9E-960E935D6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9A8B-065E-477A-B31D-C040B44246DD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8EDFD-489D-4DB2-6ED8-55032940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263F1-12FC-CA4F-4A42-4A6D82C5D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6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9C26-045D-ABDB-1573-7F5C4001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AD976-D6BD-835B-AB12-D710ADB51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93485-3570-EDCE-1A5E-CC8FFB2A3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F8E77-7266-5835-8454-1B8FF3D9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B9BDF-EF6C-4C56-9772-48BCEF800068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C4115-A165-90CA-17D2-67426EF0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1C0F1-1960-06AB-1E79-067D8234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0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3B121-E542-9725-1A2F-A5A6C8F4E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C30F1-8CBA-902A-C2F0-447BECCC7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666E6-462B-37DE-5161-86344DA45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CB8E9-5638-4456-AA2B-5B70D7F85D9D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8481-C40D-ECEC-1808-EFEF66C31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4F293-4628-2632-9CEE-07024A3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58B85-D530-46C4-990C-6D629C87A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2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7498A-A3A4-8105-E484-A76CF3CC5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Wiring an LED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71194FC-FD10-FEAC-8127-23F48E482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C76-3D6C-D948-E399-8C85895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A17F2-0705-EE54-3C40-2590FE64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EAF0D-E953-87F9-91CD-38893FFAA2CF}"/>
              </a:ext>
            </a:extLst>
          </p:cNvPr>
          <p:cNvSpPr txBox="1"/>
          <p:nvPr/>
        </p:nvSpPr>
        <p:spPr>
          <a:xfrm>
            <a:off x="1371600" y="1589306"/>
            <a:ext cx="4238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00B0F0"/>
                </a:solidFill>
              </a:rPr>
              <a:t>ALGORITHM FOR A TRAFFIC LIGHT SYSTEM</a:t>
            </a:r>
          </a:p>
          <a:p>
            <a:endParaRPr lang="en-SG" b="1" dirty="0"/>
          </a:p>
          <a:p>
            <a:r>
              <a:rPr lang="en-SG" dirty="0"/>
              <a:t>STARTS WITH GREEN</a:t>
            </a:r>
          </a:p>
          <a:p>
            <a:r>
              <a:rPr lang="en-SG" dirty="0"/>
              <a:t>AFTER 10 SECONDS</a:t>
            </a:r>
          </a:p>
          <a:p>
            <a:r>
              <a:rPr lang="en-SG" dirty="0"/>
              <a:t>GREEN GOES OFF</a:t>
            </a:r>
          </a:p>
          <a:p>
            <a:r>
              <a:rPr lang="en-SG" dirty="0"/>
              <a:t>AMBER COMES ON</a:t>
            </a:r>
          </a:p>
          <a:p>
            <a:r>
              <a:rPr lang="en-SG" dirty="0"/>
              <a:t>AFTER 5 SECONDS</a:t>
            </a:r>
          </a:p>
          <a:p>
            <a:r>
              <a:rPr lang="en-SG" dirty="0"/>
              <a:t>AMBER GOES OFF</a:t>
            </a:r>
          </a:p>
          <a:p>
            <a:r>
              <a:rPr lang="en-SG" dirty="0"/>
              <a:t>RED COMES ON</a:t>
            </a:r>
          </a:p>
          <a:p>
            <a:r>
              <a:rPr lang="en-US" dirty="0"/>
              <a:t>AFTER 10 SECONDS</a:t>
            </a:r>
          </a:p>
          <a:p>
            <a:r>
              <a:rPr lang="en-US" dirty="0"/>
              <a:t>GREEN COMES 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4EF56-7CBE-FB6E-66C4-D571470A6D83}"/>
              </a:ext>
            </a:extLst>
          </p:cNvPr>
          <p:cNvSpPr txBox="1"/>
          <p:nvPr/>
        </p:nvSpPr>
        <p:spPr>
          <a:xfrm>
            <a:off x="1304925" y="744379"/>
            <a:ext cx="496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Ex. 2a – Using the Logic from 1e, implement this. </a:t>
            </a:r>
          </a:p>
          <a:p>
            <a:r>
              <a:rPr lang="en-SG" dirty="0"/>
              <a:t>Save program as Exercise2a.py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E9318F-9D5D-0746-9AB5-F1A0A9DE7F90}"/>
              </a:ext>
            </a:extLst>
          </p:cNvPr>
          <p:cNvGrpSpPr/>
          <p:nvPr/>
        </p:nvGrpSpPr>
        <p:grpSpPr>
          <a:xfrm>
            <a:off x="4299775" y="170242"/>
            <a:ext cx="5901238" cy="6255726"/>
            <a:chOff x="4299775" y="170241"/>
            <a:chExt cx="6229350" cy="6619875"/>
          </a:xfrm>
        </p:grpSpPr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3AE07D9F-0089-A2C6-A025-252839C4B8A3}"/>
                </a:ext>
              </a:extLst>
            </p:cNvPr>
            <p:cNvSpPr/>
            <p:nvPr/>
          </p:nvSpPr>
          <p:spPr>
            <a:xfrm>
              <a:off x="4299775" y="3237863"/>
              <a:ext cx="1605725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DA6227-CB40-7DB5-B9E1-9DF17D7F0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7675" y="170241"/>
              <a:ext cx="3981450" cy="6619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047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08583-0B7C-3398-5B7C-9574FC53C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076" y="-360880"/>
            <a:ext cx="9133795" cy="5194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B5B5F7-1BD7-3F98-C30F-052905711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28" y="67842"/>
            <a:ext cx="4728389" cy="262136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A21C60B-9C1D-6E8A-2E8A-E72FCCC5A585}"/>
              </a:ext>
            </a:extLst>
          </p:cNvPr>
          <p:cNvGrpSpPr/>
          <p:nvPr/>
        </p:nvGrpSpPr>
        <p:grpSpPr>
          <a:xfrm>
            <a:off x="3937518" y="4146042"/>
            <a:ext cx="1250303" cy="618383"/>
            <a:chOff x="3937518" y="4146042"/>
            <a:chExt cx="1250303" cy="61838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AF5FED-BB9C-8DEF-53E0-160FA0CFCEC1}"/>
                </a:ext>
              </a:extLst>
            </p:cNvPr>
            <p:cNvSpPr txBox="1"/>
            <p:nvPr/>
          </p:nvSpPr>
          <p:spPr>
            <a:xfrm>
              <a:off x="3937518" y="4395093"/>
              <a:ext cx="958917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GPIO 17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15AA071-DE29-C718-477A-B911A19D09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5935" y="4146042"/>
              <a:ext cx="391886" cy="211415"/>
            </a:xfrm>
            <a:prstGeom prst="straightConnector1">
              <a:avLst/>
            </a:prstGeom>
            <a:ln w="603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595463-59E4-E9AB-1624-B380A3D03AA0}"/>
              </a:ext>
            </a:extLst>
          </p:cNvPr>
          <p:cNvGrpSpPr/>
          <p:nvPr/>
        </p:nvGrpSpPr>
        <p:grpSpPr>
          <a:xfrm>
            <a:off x="2691201" y="3722114"/>
            <a:ext cx="1725775" cy="369332"/>
            <a:chOff x="2691201" y="3722114"/>
            <a:chExt cx="1725775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2881EB-9A0D-7A1D-5154-52B0F9BFE6FD}"/>
                </a:ext>
              </a:extLst>
            </p:cNvPr>
            <p:cNvSpPr txBox="1"/>
            <p:nvPr/>
          </p:nvSpPr>
          <p:spPr>
            <a:xfrm>
              <a:off x="2691201" y="3722114"/>
              <a:ext cx="106407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GROUND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C6534E-861B-1A7B-E858-72F5A6D47816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49" y="3871157"/>
              <a:ext cx="606927" cy="0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CFE109B-9ABB-66F2-FED4-1F23447EF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124" y="172361"/>
            <a:ext cx="2584933" cy="174307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5837DF5-F6F5-4625-DDD9-4D09EDCDFA90}"/>
              </a:ext>
            </a:extLst>
          </p:cNvPr>
          <p:cNvGrpSpPr/>
          <p:nvPr/>
        </p:nvGrpSpPr>
        <p:grpSpPr>
          <a:xfrm>
            <a:off x="3810049" y="254571"/>
            <a:ext cx="2322300" cy="1544474"/>
            <a:chOff x="3810049" y="254571"/>
            <a:chExt cx="2322300" cy="154447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4A1EA7-113E-9435-9461-47F8C0CD62CF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49" y="254571"/>
              <a:ext cx="2322300" cy="1544474"/>
            </a:xfrm>
            <a:prstGeom prst="line">
              <a:avLst/>
            </a:prstGeom>
            <a:ln w="666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DE1AD3-A87B-288A-7D88-09E401BA1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49" y="365366"/>
              <a:ext cx="2184516" cy="1373465"/>
            </a:xfrm>
            <a:prstGeom prst="line">
              <a:avLst/>
            </a:prstGeom>
            <a:ln w="666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E492C4A-873F-555D-616C-0851919EB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28" y="162119"/>
            <a:ext cx="5818221" cy="317357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E8F3CEF-4645-70CA-CB5D-6A7D67D2C2DC}"/>
              </a:ext>
            </a:extLst>
          </p:cNvPr>
          <p:cNvGrpSpPr/>
          <p:nvPr/>
        </p:nvGrpSpPr>
        <p:grpSpPr>
          <a:xfrm>
            <a:off x="2595368" y="1783496"/>
            <a:ext cx="8848725" cy="2212507"/>
            <a:chOff x="2595368" y="1783496"/>
            <a:chExt cx="8848725" cy="2212507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FA6B0F4-703E-8C96-6503-761033A03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95368" y="1783496"/>
              <a:ext cx="8848725" cy="1743075"/>
            </a:xfrm>
            <a:prstGeom prst="rect">
              <a:avLst/>
            </a:prstGeom>
          </p:spPr>
        </p:pic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F52BC5F2-F6C3-8F4E-0BDC-B1C6176C5DE1}"/>
                </a:ext>
              </a:extLst>
            </p:cNvPr>
            <p:cNvSpPr/>
            <p:nvPr/>
          </p:nvSpPr>
          <p:spPr>
            <a:xfrm rot="20241805">
              <a:off x="4004048" y="2232838"/>
              <a:ext cx="484632" cy="1607410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73C0D40A-81A5-7E29-7F75-85B77C9626BC}"/>
                </a:ext>
              </a:extLst>
            </p:cNvPr>
            <p:cNvSpPr/>
            <p:nvPr/>
          </p:nvSpPr>
          <p:spPr>
            <a:xfrm>
              <a:off x="4943503" y="3380359"/>
              <a:ext cx="484632" cy="615644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48391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28958-0F6F-B28F-776B-81824BFC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BE6B7F-9C68-46D0-12BD-B8614FB22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86" y="1767439"/>
            <a:ext cx="11262637" cy="190221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2B2AFDB-DD2C-C5BE-BFCF-F602CCF957C0}"/>
              </a:ext>
            </a:extLst>
          </p:cNvPr>
          <p:cNvGrpSpPr/>
          <p:nvPr/>
        </p:nvGrpSpPr>
        <p:grpSpPr>
          <a:xfrm>
            <a:off x="536510" y="2500604"/>
            <a:ext cx="9363270" cy="522514"/>
            <a:chOff x="536510" y="2500604"/>
            <a:chExt cx="9363270" cy="52251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345BFE-2BD9-86FC-55FF-1884397F508A}"/>
                </a:ext>
              </a:extLst>
            </p:cNvPr>
            <p:cNvCxnSpPr>
              <a:cxnSpLocks/>
            </p:cNvCxnSpPr>
            <p:nvPr/>
          </p:nvCxnSpPr>
          <p:spPr>
            <a:xfrm>
              <a:off x="565177" y="2500604"/>
              <a:ext cx="9334603" cy="522514"/>
            </a:xfrm>
            <a:prstGeom prst="line">
              <a:avLst/>
            </a:prstGeom>
            <a:ln w="666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835DD07-8BEF-A8AA-256E-62D46B5D9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510" y="2500604"/>
              <a:ext cx="9297955" cy="522514"/>
            </a:xfrm>
            <a:prstGeom prst="line">
              <a:avLst/>
            </a:prstGeom>
            <a:ln w="666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21F2D1-8403-FDE9-7227-C40E59B36123}"/>
              </a:ext>
            </a:extLst>
          </p:cNvPr>
          <p:cNvGrpSpPr/>
          <p:nvPr/>
        </p:nvGrpSpPr>
        <p:grpSpPr>
          <a:xfrm>
            <a:off x="499862" y="1859480"/>
            <a:ext cx="9432575" cy="1753962"/>
            <a:chOff x="499862" y="1859480"/>
            <a:chExt cx="9432575" cy="175396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A3F6D6-2E93-FE95-AE8D-05CC1FDF532A}"/>
                </a:ext>
              </a:extLst>
            </p:cNvPr>
            <p:cNvSpPr/>
            <p:nvPr/>
          </p:nvSpPr>
          <p:spPr>
            <a:xfrm>
              <a:off x="499862" y="1859480"/>
              <a:ext cx="9399918" cy="522514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3F8B87-FD20-C614-3D4E-35B3CFE82AD9}"/>
                </a:ext>
              </a:extLst>
            </p:cNvPr>
            <p:cNvSpPr/>
            <p:nvPr/>
          </p:nvSpPr>
          <p:spPr>
            <a:xfrm>
              <a:off x="532519" y="3090928"/>
              <a:ext cx="9399918" cy="522514"/>
            </a:xfrm>
            <a:prstGeom prst="rect">
              <a:avLst/>
            </a:prstGeom>
            <a:noFill/>
            <a:ln w="603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BA767C-6722-1179-AE1A-A54EF8CA23D8}"/>
              </a:ext>
            </a:extLst>
          </p:cNvPr>
          <p:cNvGrpSpPr/>
          <p:nvPr/>
        </p:nvGrpSpPr>
        <p:grpSpPr>
          <a:xfrm>
            <a:off x="1334277" y="3506371"/>
            <a:ext cx="7689090" cy="872220"/>
            <a:chOff x="1334277" y="3506371"/>
            <a:chExt cx="7689090" cy="87222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BF9FD1-DE79-11FB-D9C1-56D7D8AE9BC6}"/>
                </a:ext>
              </a:extLst>
            </p:cNvPr>
            <p:cNvSpPr txBox="1"/>
            <p:nvPr/>
          </p:nvSpPr>
          <p:spPr>
            <a:xfrm>
              <a:off x="2143487" y="3916926"/>
              <a:ext cx="6187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We Use the numbers inside the blue rectangles</a:t>
              </a:r>
              <a:endParaRPr lang="en-SG" sz="2400" b="1" dirty="0">
                <a:solidFill>
                  <a:srgbClr val="00206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F8FB86-ACCE-63D0-3F5D-09ACD96EDA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4277" y="3506371"/>
              <a:ext cx="942392" cy="816005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B2971D4-4D1F-A228-E14F-6BC1AE34CD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7832" y="3506371"/>
              <a:ext cx="825535" cy="784341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743DB1C-0F0B-BD22-F1B4-8DE3FC4A183A}"/>
              </a:ext>
            </a:extLst>
          </p:cNvPr>
          <p:cNvSpPr txBox="1"/>
          <p:nvPr/>
        </p:nvSpPr>
        <p:spPr>
          <a:xfrm>
            <a:off x="3424335" y="1087344"/>
            <a:ext cx="445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RASPBERRY PI GPIO PIN NUMBERING SYSTEM</a:t>
            </a:r>
            <a:endParaRPr lang="en-SG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544CE3-BAE3-C9CF-1689-D26EB7D6DB99}"/>
              </a:ext>
            </a:extLst>
          </p:cNvPr>
          <p:cNvSpPr txBox="1"/>
          <p:nvPr/>
        </p:nvSpPr>
        <p:spPr>
          <a:xfrm>
            <a:off x="2780601" y="4752265"/>
            <a:ext cx="764953" cy="36933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Pin 14</a:t>
            </a:r>
            <a:endParaRPr lang="en-SG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762035D-9253-AA88-2CE5-CF2CE655ED5B}"/>
              </a:ext>
            </a:extLst>
          </p:cNvPr>
          <p:cNvGrpSpPr/>
          <p:nvPr/>
        </p:nvGrpSpPr>
        <p:grpSpPr>
          <a:xfrm>
            <a:off x="1898851" y="1940027"/>
            <a:ext cx="1106699" cy="2693112"/>
            <a:chOff x="1898851" y="1940027"/>
            <a:chExt cx="1106699" cy="269311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B47B26E-8501-9F80-8EC3-CBD925BFD63E}"/>
                </a:ext>
              </a:extLst>
            </p:cNvPr>
            <p:cNvSpPr/>
            <p:nvPr/>
          </p:nvSpPr>
          <p:spPr>
            <a:xfrm>
              <a:off x="1898851" y="1940027"/>
              <a:ext cx="489272" cy="461665"/>
            </a:xfrm>
            <a:prstGeom prst="ellipse">
              <a:avLst/>
            </a:prstGeom>
            <a:noFill/>
            <a:ln w="539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C6BF0B5-E028-325A-FEF8-EDCAC66CC1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76669" y="2289816"/>
              <a:ext cx="728881" cy="2343323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FB9FAE6-FC43-8CE7-8EF6-A92DC718A055}"/>
              </a:ext>
            </a:extLst>
          </p:cNvPr>
          <p:cNvSpPr txBox="1"/>
          <p:nvPr/>
        </p:nvSpPr>
        <p:spPr>
          <a:xfrm>
            <a:off x="4229956" y="4752265"/>
            <a:ext cx="764953" cy="36933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Pin 19</a:t>
            </a:r>
            <a:endParaRPr lang="en-SG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2F28E82-B23B-AECE-98F5-A5AB8BDC5F26}"/>
              </a:ext>
            </a:extLst>
          </p:cNvPr>
          <p:cNvGrpSpPr/>
          <p:nvPr/>
        </p:nvGrpSpPr>
        <p:grpSpPr>
          <a:xfrm>
            <a:off x="5075853" y="3134788"/>
            <a:ext cx="3825551" cy="1617477"/>
            <a:chOff x="5075853" y="3134788"/>
            <a:chExt cx="3825551" cy="161747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314C7BF-CC64-E61E-3652-6CE9AA81E2FA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V="1">
              <a:off x="5075853" y="3543345"/>
              <a:ext cx="3491623" cy="120892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FBAE77-E934-D615-EFA1-D10941868FDF}"/>
                </a:ext>
              </a:extLst>
            </p:cNvPr>
            <p:cNvSpPr/>
            <p:nvPr/>
          </p:nvSpPr>
          <p:spPr>
            <a:xfrm>
              <a:off x="8510183" y="3134788"/>
              <a:ext cx="391221" cy="478654"/>
            </a:xfrm>
            <a:prstGeom prst="ellipse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B2D119E-4379-A88B-CFC1-320A704A6CA0}"/>
              </a:ext>
            </a:extLst>
          </p:cNvPr>
          <p:cNvGrpSpPr/>
          <p:nvPr/>
        </p:nvGrpSpPr>
        <p:grpSpPr>
          <a:xfrm>
            <a:off x="7285190" y="4390508"/>
            <a:ext cx="4615498" cy="1866046"/>
            <a:chOff x="7285190" y="4390508"/>
            <a:chExt cx="4615498" cy="186604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C437989-A96C-9D81-2949-4E31FA34C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5190" y="4390508"/>
              <a:ext cx="3232427" cy="18660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0B67734-2045-47D4-4D0A-1DF1A976953F}"/>
                </a:ext>
              </a:extLst>
            </p:cNvPr>
            <p:cNvSpPr txBox="1"/>
            <p:nvPr/>
          </p:nvSpPr>
          <p:spPr>
            <a:xfrm>
              <a:off x="10517617" y="4475266"/>
              <a:ext cx="138307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USB PORTS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ALWAYS ON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YOUR RIGHT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FAED34F-0C1D-FA45-0A1B-198F827EC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765" y="5342073"/>
            <a:ext cx="2466975" cy="6286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F0BBCFC-EA87-91E2-C85F-0AF31B8DE9F1}"/>
              </a:ext>
            </a:extLst>
          </p:cNvPr>
          <p:cNvSpPr/>
          <p:nvPr/>
        </p:nvSpPr>
        <p:spPr>
          <a:xfrm rot="16016405">
            <a:off x="7701591" y="4551371"/>
            <a:ext cx="350105" cy="291187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BC42164-7F7D-4C79-7B8E-D6E9BD44EB92}"/>
              </a:ext>
            </a:extLst>
          </p:cNvPr>
          <p:cNvSpPr/>
          <p:nvPr/>
        </p:nvSpPr>
        <p:spPr>
          <a:xfrm rot="16016405">
            <a:off x="9003045" y="4664392"/>
            <a:ext cx="350105" cy="291187"/>
          </a:xfrm>
          <a:prstGeom prst="rightArrow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059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1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CF5309-D658-48DD-BDBB-4E8E0E50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24" y="1211902"/>
            <a:ext cx="5219700" cy="4752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23E1B7-D3CF-085C-1580-07BE7F05E232}"/>
              </a:ext>
            </a:extLst>
          </p:cNvPr>
          <p:cNvSpPr txBox="1"/>
          <p:nvPr/>
        </p:nvSpPr>
        <p:spPr>
          <a:xfrm>
            <a:off x="1233182" y="612396"/>
            <a:ext cx="9291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INTRODUCTION TO THE THONNY INTEGRATED DEVELOPMENT ENVIRONMENT [IDE]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D62E6-7EF4-73BD-F4D0-88BA7686E940}"/>
              </a:ext>
            </a:extLst>
          </p:cNvPr>
          <p:cNvSpPr txBox="1"/>
          <p:nvPr/>
        </p:nvSpPr>
        <p:spPr>
          <a:xfrm>
            <a:off x="7407479" y="2206305"/>
            <a:ext cx="27106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Click Start (Raspberry Icon)</a:t>
            </a:r>
          </a:p>
          <a:p>
            <a:endParaRPr lang="en-SG" dirty="0"/>
          </a:p>
          <a:p>
            <a:r>
              <a:rPr lang="en-SG" dirty="0"/>
              <a:t>Select Programming</a:t>
            </a:r>
          </a:p>
          <a:p>
            <a:endParaRPr lang="en-SG" dirty="0"/>
          </a:p>
          <a:p>
            <a:r>
              <a:rPr lang="en-SG" dirty="0"/>
              <a:t>Select </a:t>
            </a:r>
            <a:r>
              <a:rPr lang="en-SG" dirty="0" err="1"/>
              <a:t>Thonny</a:t>
            </a:r>
            <a:r>
              <a:rPr lang="en-SG" dirty="0"/>
              <a:t> Python IDE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0E6563-8A79-1E66-CBED-F0AAB5DA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4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23E1B7-D3CF-085C-1580-07BE7F05E232}"/>
              </a:ext>
            </a:extLst>
          </p:cNvPr>
          <p:cNvSpPr txBox="1"/>
          <p:nvPr/>
        </p:nvSpPr>
        <p:spPr>
          <a:xfrm>
            <a:off x="1233182" y="612396"/>
            <a:ext cx="655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THE THONNY IDE HAS TWO PORTIONS TO RUN OUR PYTHON CODES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ADD9B-B244-E983-8A59-C2C9655C4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83" y="981729"/>
            <a:ext cx="8061820" cy="5401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22BC83-532F-E392-50A3-CC7486D32E93}"/>
              </a:ext>
            </a:extLst>
          </p:cNvPr>
          <p:cNvSpPr txBox="1"/>
          <p:nvPr/>
        </p:nvSpPr>
        <p:spPr>
          <a:xfrm>
            <a:off x="5679347" y="3271706"/>
            <a:ext cx="10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EDITOR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56479-A3BE-E1C5-3B64-B7B4FCD516E5}"/>
              </a:ext>
            </a:extLst>
          </p:cNvPr>
          <p:cNvSpPr txBox="1"/>
          <p:nvPr/>
        </p:nvSpPr>
        <p:spPr>
          <a:xfrm>
            <a:off x="5738069" y="5412393"/>
            <a:ext cx="1006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SHELL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FDC4A-37FD-429A-0469-21124D3F1390}"/>
              </a:ext>
            </a:extLst>
          </p:cNvPr>
          <p:cNvSpPr txBox="1"/>
          <p:nvPr/>
        </p:nvSpPr>
        <p:spPr>
          <a:xfrm>
            <a:off x="4512702" y="1691258"/>
            <a:ext cx="375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Default Directory  /home/pi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02D240-F627-6AB0-99C0-8CDA6B07AB8E}"/>
              </a:ext>
            </a:extLst>
          </p:cNvPr>
          <p:cNvCxnSpPr>
            <a:cxnSpLocks/>
          </p:cNvCxnSpPr>
          <p:nvPr/>
        </p:nvCxnSpPr>
        <p:spPr>
          <a:xfrm flipH="1">
            <a:off x="2407640" y="2130804"/>
            <a:ext cx="2374085" cy="570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00D027-0B37-82BE-2187-A527B44D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B822E-B39A-465B-D213-3B2B523EE4CC}"/>
              </a:ext>
            </a:extLst>
          </p:cNvPr>
          <p:cNvSpPr txBox="1"/>
          <p:nvPr/>
        </p:nvSpPr>
        <p:spPr>
          <a:xfrm>
            <a:off x="7792222" y="3271706"/>
            <a:ext cx="332642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THE INTEGRATED DEVELOPMENT </a:t>
            </a:r>
          </a:p>
          <a:p>
            <a:r>
              <a:rPr lang="en-SG" dirty="0">
                <a:solidFill>
                  <a:srgbClr val="0070C0"/>
                </a:solidFill>
              </a:rPr>
              <a:t>ENVIRONMENT – I.D.E 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34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944166-1915-B223-03E1-ECB8526F9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79" y="685800"/>
            <a:ext cx="8592315" cy="5259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FE1F62-F0A2-9592-E093-00919E714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859" y="4207567"/>
            <a:ext cx="3232427" cy="186604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7">
            <a:extLst>
              <a:ext uri="{FF2B5EF4-FFF2-40B4-BE49-F238E27FC236}">
                <a16:creationId xmlns:a16="http://schemas.microsoft.com/office/drawing/2014/main" id="{4EB152A5-5941-C488-98BB-775D1B99A344}"/>
              </a:ext>
            </a:extLst>
          </p:cNvPr>
          <p:cNvSpPr txBox="1"/>
          <p:nvPr/>
        </p:nvSpPr>
        <p:spPr>
          <a:xfrm>
            <a:off x="6967792" y="4230030"/>
            <a:ext cx="1162678" cy="2667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(BCM) - PIN 14</a:t>
            </a:r>
            <a:endParaRPr lang="en-US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CCBD4EA-DB4F-4FF5-8F99-1F910BA5F955}"/>
              </a:ext>
            </a:extLst>
          </p:cNvPr>
          <p:cNvSpPr txBox="1"/>
          <p:nvPr/>
        </p:nvSpPr>
        <p:spPr>
          <a:xfrm>
            <a:off x="5436287" y="4267418"/>
            <a:ext cx="771525" cy="2667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GROUND</a:t>
            </a:r>
            <a:endParaRPr lang="en-US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D26B5D41-AC43-AEB5-A78F-634E5D0D3A4E}"/>
              </a:ext>
            </a:extLst>
          </p:cNvPr>
          <p:cNvSpPr txBox="1"/>
          <p:nvPr/>
        </p:nvSpPr>
        <p:spPr>
          <a:xfrm>
            <a:off x="4807637" y="1278951"/>
            <a:ext cx="628650" cy="3333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LED</a:t>
            </a:r>
            <a:endParaRPr lang="en-US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43C79AEF-4795-0C49-E756-A414D62A06B9}"/>
              </a:ext>
            </a:extLst>
          </p:cNvPr>
          <p:cNvSpPr txBox="1"/>
          <p:nvPr/>
        </p:nvSpPr>
        <p:spPr>
          <a:xfrm>
            <a:off x="5211334" y="2209909"/>
            <a:ext cx="1047750" cy="2667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SG" sz="14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ve</a:t>
            </a:r>
            <a:r>
              <a:rPr lang="en-SG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ANODE</a:t>
            </a:r>
            <a:endParaRPr lang="en-US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55AAC82F-A392-189B-6981-EC99435F4B5F}"/>
              </a:ext>
            </a:extLst>
          </p:cNvPr>
          <p:cNvSpPr txBox="1"/>
          <p:nvPr/>
        </p:nvSpPr>
        <p:spPr>
          <a:xfrm>
            <a:off x="3979556" y="2254411"/>
            <a:ext cx="1095375" cy="2667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-VE CATHODE</a:t>
            </a:r>
            <a:endParaRPr lang="en-US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AAF8BA3F-BA2E-39C5-F262-E089C7235653}"/>
              </a:ext>
            </a:extLst>
          </p:cNvPr>
          <p:cNvSpPr txBox="1"/>
          <p:nvPr/>
        </p:nvSpPr>
        <p:spPr>
          <a:xfrm>
            <a:off x="5542700" y="2521111"/>
            <a:ext cx="1431925" cy="2667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SG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200 OHM RESISTOR</a:t>
            </a:r>
            <a:endParaRPr lang="en-US" sz="1100" dirty="0">
              <a:solidFill>
                <a:srgbClr val="FF000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8ABA33-6B29-00B0-F99F-5D7FD25E4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495" y="4779963"/>
            <a:ext cx="520138" cy="1086711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B52DF0-D0CD-BAFD-DEBC-B74F7B9AC00A}"/>
              </a:ext>
            </a:extLst>
          </p:cNvPr>
          <p:cNvCxnSpPr>
            <a:cxnSpLocks/>
          </p:cNvCxnSpPr>
          <p:nvPr/>
        </p:nvCxnSpPr>
        <p:spPr>
          <a:xfrm>
            <a:off x="7096257" y="5864430"/>
            <a:ext cx="1321996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B461C1-FAE1-DB06-586D-ACE439E210B8}"/>
              </a:ext>
            </a:extLst>
          </p:cNvPr>
          <p:cNvSpPr txBox="1"/>
          <p:nvPr/>
        </p:nvSpPr>
        <p:spPr>
          <a:xfrm>
            <a:off x="1951884" y="635300"/>
            <a:ext cx="133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EXERCISE #1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150E1-4FB7-6856-1A1A-3296365C9985}"/>
              </a:ext>
            </a:extLst>
          </p:cNvPr>
          <p:cNvSpPr txBox="1"/>
          <p:nvPr/>
        </p:nvSpPr>
        <p:spPr>
          <a:xfrm>
            <a:off x="3288660" y="626787"/>
            <a:ext cx="347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Wiring a Light Emitting Diode (LED)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B44D5-1591-17F5-2F94-919CED65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6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3431090-B3AE-BBD2-ADA4-3D01516EEEC1}"/>
              </a:ext>
            </a:extLst>
          </p:cNvPr>
          <p:cNvCxnSpPr>
            <a:cxnSpLocks/>
          </p:cNvCxnSpPr>
          <p:nvPr/>
        </p:nvCxnSpPr>
        <p:spPr>
          <a:xfrm>
            <a:off x="5045095" y="3438331"/>
            <a:ext cx="0" cy="489857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D00D82-33F3-883E-26E0-FB912D5CDBB8}"/>
              </a:ext>
            </a:extLst>
          </p:cNvPr>
          <p:cNvCxnSpPr>
            <a:cxnSpLocks/>
          </p:cNvCxnSpPr>
          <p:nvPr/>
        </p:nvCxnSpPr>
        <p:spPr>
          <a:xfrm>
            <a:off x="5040540" y="3408265"/>
            <a:ext cx="360249" cy="447513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79672E0-033A-1B59-3E15-0FED09AA6EB5}"/>
              </a:ext>
            </a:extLst>
          </p:cNvPr>
          <p:cNvGrpSpPr/>
          <p:nvPr/>
        </p:nvGrpSpPr>
        <p:grpSpPr>
          <a:xfrm>
            <a:off x="494817" y="4975995"/>
            <a:ext cx="11262637" cy="1902218"/>
            <a:chOff x="494817" y="4975995"/>
            <a:chExt cx="11262637" cy="19022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2325A0B-42B3-B68D-2A33-B90FB8FF3D8C}"/>
                </a:ext>
              </a:extLst>
            </p:cNvPr>
            <p:cNvGrpSpPr/>
            <p:nvPr/>
          </p:nvGrpSpPr>
          <p:grpSpPr>
            <a:xfrm>
              <a:off x="494817" y="4975995"/>
              <a:ext cx="11262637" cy="1902218"/>
              <a:chOff x="494817" y="4975995"/>
              <a:chExt cx="11262637" cy="190221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8BE2570-F62C-3268-C44F-9AA2B673F8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4817" y="4975995"/>
                <a:ext cx="11262637" cy="1902218"/>
              </a:xfrm>
              <a:prstGeom prst="rect">
                <a:avLst/>
              </a:prstGeom>
            </p:spPr>
          </p:pic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5B07E96-55D2-CD75-90C9-3D08A39FC16A}"/>
                  </a:ext>
                </a:extLst>
              </p:cNvPr>
              <p:cNvSpPr/>
              <p:nvPr/>
            </p:nvSpPr>
            <p:spPr>
              <a:xfrm>
                <a:off x="2137105" y="5109103"/>
                <a:ext cx="548256" cy="521863"/>
              </a:xfrm>
              <a:prstGeom prst="ellipse">
                <a:avLst/>
              </a:prstGeom>
              <a:noFill/>
              <a:ln w="793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E0075D4-C5E0-FD5B-DE81-B495AE83CD47}"/>
                  </a:ext>
                </a:extLst>
              </p:cNvPr>
              <p:cNvSpPr/>
              <p:nvPr/>
            </p:nvSpPr>
            <p:spPr>
              <a:xfrm>
                <a:off x="1538226" y="5109102"/>
                <a:ext cx="548256" cy="521863"/>
              </a:xfrm>
              <a:prstGeom prst="ellipse">
                <a:avLst/>
              </a:prstGeom>
              <a:noFill/>
              <a:ln w="793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10798B-B2B7-9CE7-C192-689D239D34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433" y="5747657"/>
              <a:ext cx="9209314" cy="41987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B13133-697B-F512-6AB8-FAB514BFF55F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6" y="5713500"/>
              <a:ext cx="9210869" cy="519349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7344E9-E190-AB86-06C6-E711C8ACCF4D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2685361" y="4709295"/>
            <a:ext cx="4289264" cy="66074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185D5A-3E88-BB9F-089F-A880847E5936}"/>
              </a:ext>
            </a:extLst>
          </p:cNvPr>
          <p:cNvCxnSpPr>
            <a:cxnSpLocks/>
          </p:cNvCxnSpPr>
          <p:nvPr/>
        </p:nvCxnSpPr>
        <p:spPr>
          <a:xfrm flipH="1">
            <a:off x="1936011" y="4665693"/>
            <a:ext cx="4744707" cy="59788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94F0C83E-27FC-1409-D220-35E13D2D7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3543" y="927714"/>
            <a:ext cx="4428505" cy="3531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5C3E258-8571-815D-8936-51072AC7E1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4717" y="897803"/>
            <a:ext cx="4369934" cy="327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1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23E1B7-D3CF-085C-1580-07BE7F05E232}"/>
              </a:ext>
            </a:extLst>
          </p:cNvPr>
          <p:cNvSpPr txBox="1"/>
          <p:nvPr/>
        </p:nvSpPr>
        <p:spPr>
          <a:xfrm>
            <a:off x="1233182" y="612396"/>
            <a:ext cx="5282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TESTING OUR CIRCUIT USING THE PYTHON LANGUAGE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0F7243-B825-CFEC-1CDD-DFAC9026402F}"/>
              </a:ext>
            </a:extLst>
          </p:cNvPr>
          <p:cNvSpPr txBox="1"/>
          <p:nvPr/>
        </p:nvSpPr>
        <p:spPr>
          <a:xfrm>
            <a:off x="1324947" y="1455576"/>
            <a:ext cx="6736702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/>
              <a:t>from </a:t>
            </a:r>
            <a:r>
              <a:rPr lang="en-SG" dirty="0" err="1"/>
              <a:t>gpiozero</a:t>
            </a:r>
            <a:r>
              <a:rPr lang="en-SG" dirty="0"/>
              <a:t> import LED</a:t>
            </a:r>
          </a:p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red_led</a:t>
            </a:r>
            <a:r>
              <a:rPr lang="en-SG" dirty="0"/>
              <a:t> = LED(14)</a:t>
            </a:r>
          </a:p>
          <a:p>
            <a:r>
              <a:rPr lang="en-SG" dirty="0">
                <a:solidFill>
                  <a:srgbClr val="FF0000"/>
                </a:solidFill>
              </a:rPr>
              <a:t>&gt;&gt;&gt; </a:t>
            </a:r>
            <a:r>
              <a:rPr lang="en-SG" dirty="0" err="1"/>
              <a:t>red_led.on</a:t>
            </a:r>
            <a:r>
              <a:rPr lang="en-SG" dirty="0"/>
              <a:t>()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00718-3F48-5EF9-0757-7482CA1F455E}"/>
              </a:ext>
            </a:extLst>
          </p:cNvPr>
          <p:cNvSpPr txBox="1"/>
          <p:nvPr/>
        </p:nvSpPr>
        <p:spPr>
          <a:xfrm>
            <a:off x="1233182" y="1166394"/>
            <a:ext cx="349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/>
                </a:solidFill>
              </a:rPr>
              <a:t>Ex 1a. Turning our Red LED on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F8A18-CADC-284F-F0BD-AABA47628A4B}"/>
              </a:ext>
            </a:extLst>
          </p:cNvPr>
          <p:cNvGrpSpPr/>
          <p:nvPr/>
        </p:nvGrpSpPr>
        <p:grpSpPr>
          <a:xfrm>
            <a:off x="1233182" y="2746751"/>
            <a:ext cx="6828465" cy="924817"/>
            <a:chOff x="1233182" y="2746751"/>
            <a:chExt cx="6828465" cy="9248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E926C4-CB44-E300-2DA4-CF6BBC270CD0}"/>
                </a:ext>
              </a:extLst>
            </p:cNvPr>
            <p:cNvSpPr txBox="1"/>
            <p:nvPr/>
          </p:nvSpPr>
          <p:spPr>
            <a:xfrm>
              <a:off x="1324945" y="3025237"/>
              <a:ext cx="6736702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FF0000"/>
                  </a:solidFill>
                </a:rPr>
                <a:t>&gt;&gt;&gt; </a:t>
              </a:r>
              <a:r>
                <a:rPr lang="en-SG" dirty="0" err="1"/>
                <a:t>red_led.off</a:t>
              </a:r>
              <a:r>
                <a:rPr lang="en-SG" dirty="0"/>
                <a:t>()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2DCEEF-7B2A-761F-456B-5EED97C4C8A4}"/>
                </a:ext>
              </a:extLst>
            </p:cNvPr>
            <p:cNvSpPr txBox="1"/>
            <p:nvPr/>
          </p:nvSpPr>
          <p:spPr>
            <a:xfrm>
              <a:off x="1233182" y="2746751"/>
              <a:ext cx="2705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accent1"/>
                  </a:solidFill>
                </a:rPr>
                <a:t>Ex 1b. Turning it off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199775F-E9C0-DBA7-1BE6-9F5CA05FA278}"/>
              </a:ext>
            </a:extLst>
          </p:cNvPr>
          <p:cNvGrpSpPr/>
          <p:nvPr/>
        </p:nvGrpSpPr>
        <p:grpSpPr>
          <a:xfrm>
            <a:off x="1233182" y="3854989"/>
            <a:ext cx="6828465" cy="926062"/>
            <a:chOff x="1233182" y="3854989"/>
            <a:chExt cx="6828465" cy="92606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E39B8D-260B-8B3A-8F53-ED64C0CC9DDC}"/>
                </a:ext>
              </a:extLst>
            </p:cNvPr>
            <p:cNvSpPr txBox="1"/>
            <p:nvPr/>
          </p:nvSpPr>
          <p:spPr>
            <a:xfrm>
              <a:off x="1324945" y="4134720"/>
              <a:ext cx="6736702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FF0000"/>
                  </a:solidFill>
                </a:rPr>
                <a:t>&gt;&gt;&gt; </a:t>
              </a:r>
              <a:r>
                <a:rPr lang="en-SG" dirty="0" err="1"/>
                <a:t>red_led.blink</a:t>
              </a:r>
              <a:r>
                <a:rPr lang="en-SG" dirty="0"/>
                <a:t>()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697256-F0B1-6A46-0C87-80A04E06337F}"/>
                </a:ext>
              </a:extLst>
            </p:cNvPr>
            <p:cNvSpPr txBox="1"/>
            <p:nvPr/>
          </p:nvSpPr>
          <p:spPr>
            <a:xfrm>
              <a:off x="1233182" y="3854989"/>
              <a:ext cx="4152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accent1"/>
                  </a:solidFill>
                </a:rPr>
                <a:t>Ex 1c. Make it blink (1 sec on 1 sec off)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08BBDDA-6D67-4D0F-0CF2-5F358FBBF817}"/>
              </a:ext>
            </a:extLst>
          </p:cNvPr>
          <p:cNvGrpSpPr/>
          <p:nvPr/>
        </p:nvGrpSpPr>
        <p:grpSpPr>
          <a:xfrm>
            <a:off x="1278289" y="4965717"/>
            <a:ext cx="6822224" cy="950834"/>
            <a:chOff x="1278289" y="4965717"/>
            <a:chExt cx="6822224" cy="95083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F486F5-8E94-4808-5631-2877DFC8D508}"/>
                </a:ext>
              </a:extLst>
            </p:cNvPr>
            <p:cNvSpPr txBox="1"/>
            <p:nvPr/>
          </p:nvSpPr>
          <p:spPr>
            <a:xfrm>
              <a:off x="1278289" y="4965717"/>
              <a:ext cx="4771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accent1"/>
                  </a:solidFill>
                </a:rPr>
                <a:t>Ex 1d. Make it pulsate a number of times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CEC1A0-97E4-CA60-A7B2-C9812879A530}"/>
                </a:ext>
              </a:extLst>
            </p:cNvPr>
            <p:cNvSpPr txBox="1"/>
            <p:nvPr/>
          </p:nvSpPr>
          <p:spPr>
            <a:xfrm>
              <a:off x="1363811" y="5270220"/>
              <a:ext cx="6736702" cy="646331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FF0000"/>
                  </a:solidFill>
                </a:rPr>
                <a:t>&gt;&gt;&gt; </a:t>
              </a:r>
              <a:r>
                <a:rPr lang="en-SG" dirty="0" err="1"/>
                <a:t>red_led.blink</a:t>
              </a:r>
              <a:r>
                <a:rPr lang="en-SG" dirty="0"/>
                <a:t>(</a:t>
              </a:r>
              <a:r>
                <a:rPr lang="en-SG" dirty="0" err="1"/>
                <a:t>on_time</a:t>
              </a:r>
              <a:r>
                <a:rPr lang="en-SG" dirty="0"/>
                <a:t>=.5, </a:t>
              </a:r>
              <a:r>
                <a:rPr lang="en-SG" dirty="0" err="1"/>
                <a:t>off_time</a:t>
              </a:r>
              <a:r>
                <a:rPr lang="en-SG" dirty="0"/>
                <a:t>=.8, n=5)</a:t>
              </a:r>
            </a:p>
            <a:p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0EE66-8040-818F-04F3-8A11F6E2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23E1B7-D3CF-085C-1580-07BE7F05E232}"/>
              </a:ext>
            </a:extLst>
          </p:cNvPr>
          <p:cNvSpPr txBox="1"/>
          <p:nvPr/>
        </p:nvSpPr>
        <p:spPr>
          <a:xfrm>
            <a:off x="1233182" y="612396"/>
            <a:ext cx="747897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0070C0"/>
                </a:solidFill>
              </a:rPr>
              <a:t>Exercise 1 - WRITING OUR FIRST PYTHON PROGRAM USING THE THONNY IDE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88304-8B59-D9E8-ABE2-08627558208D}"/>
              </a:ext>
            </a:extLst>
          </p:cNvPr>
          <p:cNvSpPr txBox="1"/>
          <p:nvPr/>
        </p:nvSpPr>
        <p:spPr>
          <a:xfrm>
            <a:off x="1233182" y="1697044"/>
            <a:ext cx="63899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#Library </a:t>
            </a:r>
            <a:r>
              <a:rPr lang="en-SG" dirty="0">
                <a:solidFill>
                  <a:srgbClr val="FF0000"/>
                </a:solidFill>
              </a:rPr>
              <a:t># in python means – remarks for humans</a:t>
            </a:r>
          </a:p>
          <a:p>
            <a:r>
              <a:rPr lang="en-SG" dirty="0"/>
              <a:t>from </a:t>
            </a:r>
            <a:r>
              <a:rPr lang="en-SG" dirty="0" err="1"/>
              <a:t>gpiozero</a:t>
            </a:r>
            <a:r>
              <a:rPr lang="en-SG" dirty="0"/>
              <a:t> import LED</a:t>
            </a:r>
          </a:p>
          <a:p>
            <a:r>
              <a:rPr lang="en-SG" dirty="0"/>
              <a:t>from time import sleep</a:t>
            </a:r>
          </a:p>
          <a:p>
            <a:r>
              <a:rPr lang="en-SG" dirty="0"/>
              <a:t>#Setup</a:t>
            </a:r>
          </a:p>
          <a:p>
            <a:r>
              <a:rPr lang="en-SG" dirty="0" err="1"/>
              <a:t>tf_red_led</a:t>
            </a:r>
            <a:r>
              <a:rPr lang="en-SG" dirty="0"/>
              <a:t> = LED(14)</a:t>
            </a:r>
          </a:p>
          <a:p>
            <a:r>
              <a:rPr lang="en-SG" dirty="0"/>
              <a:t>#Algorithm / Logic / Sequence</a:t>
            </a:r>
          </a:p>
          <a:p>
            <a:r>
              <a:rPr lang="en-SG" dirty="0" err="1"/>
              <a:t>tf_red_led.on</a:t>
            </a:r>
            <a:r>
              <a:rPr lang="en-SG" dirty="0"/>
              <a:t>()</a:t>
            </a:r>
          </a:p>
          <a:p>
            <a:r>
              <a:rPr lang="en-SG" dirty="0"/>
              <a:t>sleep(5)      #pause for 5 seconds</a:t>
            </a:r>
          </a:p>
          <a:p>
            <a:r>
              <a:rPr lang="en-SG" dirty="0" err="1"/>
              <a:t>tf_red_led.off</a:t>
            </a:r>
            <a:r>
              <a:rPr lang="en-SG" dirty="0"/>
              <a:t>()</a:t>
            </a:r>
          </a:p>
          <a:p>
            <a:r>
              <a:rPr lang="en-SG" dirty="0"/>
              <a:t>sleep(5)      #pause for 5 seconds</a:t>
            </a:r>
          </a:p>
          <a:p>
            <a:r>
              <a:rPr lang="en-SG" dirty="0" err="1"/>
              <a:t>tf_red_led.blink</a:t>
            </a:r>
            <a:r>
              <a:rPr lang="en-SG" dirty="0"/>
              <a:t>(</a:t>
            </a:r>
            <a:r>
              <a:rPr lang="en-SG" dirty="0" err="1"/>
              <a:t>on_time</a:t>
            </a:r>
            <a:r>
              <a:rPr lang="en-SG" dirty="0"/>
              <a:t>=.5,off_time=.5,n=5)</a:t>
            </a:r>
          </a:p>
          <a:p>
            <a:r>
              <a:rPr lang="en-SG" dirty="0"/>
              <a:t>sleep(5)      #allow 5 seconds for the blink to complete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B68B93-F871-866D-9BF8-8AAEA17C69E1}"/>
              </a:ext>
            </a:extLst>
          </p:cNvPr>
          <p:cNvSpPr txBox="1"/>
          <p:nvPr/>
        </p:nvSpPr>
        <p:spPr>
          <a:xfrm>
            <a:off x="1233182" y="5166049"/>
            <a:ext cx="74069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0070C0"/>
                </a:solidFill>
              </a:rPr>
              <a:t>Save this program</a:t>
            </a:r>
          </a:p>
          <a:p>
            <a:r>
              <a:rPr lang="en-SG" sz="1400" dirty="0">
                <a:solidFill>
                  <a:srgbClr val="0070C0"/>
                </a:solidFill>
              </a:rPr>
              <a:t>File -&gt; Save [provide a programme name.  E.g.   </a:t>
            </a:r>
            <a:r>
              <a:rPr lang="en-SG" sz="1400" dirty="0">
                <a:solidFill>
                  <a:srgbClr val="FF0000"/>
                </a:solidFill>
              </a:rPr>
              <a:t>Excercise1.py    </a:t>
            </a:r>
            <a:r>
              <a:rPr lang="en-SG" sz="1400" dirty="0">
                <a:solidFill>
                  <a:srgbClr val="0070C0"/>
                </a:solidFill>
              </a:rPr>
              <a:t>then click OK</a:t>
            </a:r>
          </a:p>
          <a:p>
            <a:r>
              <a:rPr lang="en-SG" sz="1400" dirty="0">
                <a:solidFill>
                  <a:srgbClr val="0070C0"/>
                </a:solidFill>
              </a:rPr>
              <a:t>Click Run or the play icon to run the program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03999B-9C14-660A-F023-CB89B6097D53}"/>
              </a:ext>
            </a:extLst>
          </p:cNvPr>
          <p:cNvSpPr txBox="1"/>
          <p:nvPr/>
        </p:nvSpPr>
        <p:spPr>
          <a:xfrm>
            <a:off x="1233182" y="918732"/>
            <a:ext cx="56724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chemeClr val="accent1"/>
                </a:solidFill>
              </a:rPr>
              <a:t>Ex 1e.  Creating our 1</a:t>
            </a:r>
            <a:r>
              <a:rPr lang="en-SG" sz="1400" baseline="30000" dirty="0">
                <a:solidFill>
                  <a:schemeClr val="accent1"/>
                </a:solidFill>
              </a:rPr>
              <a:t>st</a:t>
            </a:r>
            <a:r>
              <a:rPr lang="en-SG" sz="1400" dirty="0">
                <a:solidFill>
                  <a:schemeClr val="accent1"/>
                </a:solidFill>
              </a:rPr>
              <a:t> Raspberry Pi Python Program</a:t>
            </a:r>
          </a:p>
          <a:p>
            <a:r>
              <a:rPr lang="en-SG" sz="1400" dirty="0">
                <a:solidFill>
                  <a:srgbClr val="0070C0"/>
                </a:solidFill>
              </a:rPr>
              <a:t>Click on the green + icon to open a new page</a:t>
            </a:r>
          </a:p>
          <a:p>
            <a:r>
              <a:rPr lang="en-SG" sz="1400" dirty="0">
                <a:solidFill>
                  <a:srgbClr val="0070C0"/>
                </a:solidFill>
              </a:rPr>
              <a:t>And type these codes into the Editor</a:t>
            </a:r>
            <a:endParaRPr lang="en-US" sz="1400" dirty="0">
              <a:solidFill>
                <a:srgbClr val="0070C0"/>
              </a:solidFill>
            </a:endParaRPr>
          </a:p>
          <a:p>
            <a:endParaRPr lang="en-SG" dirty="0">
              <a:solidFill>
                <a:srgbClr val="0070C0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A90BD0-B096-4FAA-3FBF-B99E67FE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1BA4CB-95A2-D431-9287-DD690FEB330C}"/>
              </a:ext>
            </a:extLst>
          </p:cNvPr>
          <p:cNvSpPr/>
          <p:nvPr/>
        </p:nvSpPr>
        <p:spPr>
          <a:xfrm>
            <a:off x="1233182" y="1697044"/>
            <a:ext cx="5570376" cy="346391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EEBB18-DC88-55E1-740B-B7E49A554FE5}"/>
              </a:ext>
            </a:extLst>
          </p:cNvPr>
          <p:cNvGrpSpPr/>
          <p:nvPr/>
        </p:nvGrpSpPr>
        <p:grpSpPr>
          <a:xfrm>
            <a:off x="720099" y="190500"/>
            <a:ext cx="9134475" cy="6477000"/>
            <a:chOff x="2046597" y="256666"/>
            <a:chExt cx="9134475" cy="6477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2DC89F-D58C-6185-CB4B-9E7264E8D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6597" y="256666"/>
              <a:ext cx="9134475" cy="6477000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1E2F3F-30B5-5B98-26D4-DE640BEFCD7E}"/>
                </a:ext>
              </a:extLst>
            </p:cNvPr>
            <p:cNvGrpSpPr/>
            <p:nvPr/>
          </p:nvGrpSpPr>
          <p:grpSpPr>
            <a:xfrm>
              <a:off x="5487595" y="562628"/>
              <a:ext cx="3123005" cy="419100"/>
              <a:chOff x="5553060" y="710736"/>
              <a:chExt cx="3123005" cy="41910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14B5D3-7C9E-FF1E-4039-2D0D0F8E0338}"/>
                  </a:ext>
                </a:extLst>
              </p:cNvPr>
              <p:cNvSpPr txBox="1"/>
              <p:nvPr/>
            </p:nvSpPr>
            <p:spPr>
              <a:xfrm>
                <a:off x="5553060" y="731520"/>
                <a:ext cx="3123005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0070C0"/>
                    </a:solidFill>
                  </a:rPr>
                  <a:t>Click the        to open a new file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F00B01E-DC00-9353-47DD-13894D1C7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811" y="710736"/>
                <a:ext cx="361950" cy="419100"/>
              </a:xfrm>
              <a:prstGeom prst="rect">
                <a:avLst/>
              </a:prstGeom>
            </p:spPr>
          </p:pic>
        </p:grp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79C152F7-6304-7F96-0CCD-62E921E73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500" y="1691951"/>
            <a:ext cx="4493671" cy="289642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0DE0609-BDA5-F812-AB0C-1EC35371A30E}"/>
              </a:ext>
            </a:extLst>
          </p:cNvPr>
          <p:cNvGrpSpPr/>
          <p:nvPr/>
        </p:nvGrpSpPr>
        <p:grpSpPr>
          <a:xfrm>
            <a:off x="7828921" y="1735381"/>
            <a:ext cx="3339822" cy="820984"/>
            <a:chOff x="6276944" y="1867628"/>
            <a:chExt cx="3339822" cy="82098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20B3E2-2A2D-728F-D823-F578574A4F69}"/>
                </a:ext>
              </a:extLst>
            </p:cNvPr>
            <p:cNvSpPr txBox="1"/>
            <p:nvPr/>
          </p:nvSpPr>
          <p:spPr>
            <a:xfrm>
              <a:off x="7088171" y="1867628"/>
              <a:ext cx="2528595" cy="64633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rgbClr val="0070C0"/>
                  </a:solidFill>
                </a:rPr>
                <a:t>Type the program in the space here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C7199579-3D5F-A11F-EA56-7A2B584C4AF4}"/>
                </a:ext>
              </a:extLst>
            </p:cNvPr>
            <p:cNvSpPr/>
            <p:nvPr/>
          </p:nvSpPr>
          <p:spPr>
            <a:xfrm rot="3155272">
              <a:off x="6523832" y="1957092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BCEA44D-6AEA-A74B-64D6-21CF2B76AFEC}"/>
              </a:ext>
            </a:extLst>
          </p:cNvPr>
          <p:cNvSpPr txBox="1"/>
          <p:nvPr/>
        </p:nvSpPr>
        <p:spPr>
          <a:xfrm>
            <a:off x="6718041" y="57476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E2277E5-5F9A-0AF3-E29F-448D66B8D29E}"/>
              </a:ext>
            </a:extLst>
          </p:cNvPr>
          <p:cNvGrpSpPr/>
          <p:nvPr/>
        </p:nvGrpSpPr>
        <p:grpSpPr>
          <a:xfrm>
            <a:off x="849086" y="1237298"/>
            <a:ext cx="3956179" cy="5034735"/>
            <a:chOff x="849086" y="1237298"/>
            <a:chExt cx="3956179" cy="503473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443A4BA-E510-1AF6-1FDA-03E8BF10495D}"/>
                </a:ext>
              </a:extLst>
            </p:cNvPr>
            <p:cNvGrpSpPr/>
            <p:nvPr/>
          </p:nvGrpSpPr>
          <p:grpSpPr>
            <a:xfrm>
              <a:off x="849086" y="5738633"/>
              <a:ext cx="3956179" cy="533400"/>
              <a:chOff x="3666931" y="5638013"/>
              <a:chExt cx="3956179" cy="53340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F94CB3-1351-2D65-17F7-E9200179F066}"/>
                  </a:ext>
                </a:extLst>
              </p:cNvPr>
              <p:cNvSpPr txBox="1"/>
              <p:nvPr/>
            </p:nvSpPr>
            <p:spPr>
              <a:xfrm>
                <a:off x="3666931" y="5747657"/>
                <a:ext cx="3956179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dirty="0">
                    <a:solidFill>
                      <a:srgbClr val="0070C0"/>
                    </a:solidFill>
                  </a:rPr>
                  <a:t>Click the           icon to save the program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B2F80F3-06F3-86CF-E8D2-671FEE800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7400" y="5638013"/>
                <a:ext cx="438150" cy="533400"/>
              </a:xfrm>
              <a:prstGeom prst="rect">
                <a:avLst/>
              </a:prstGeom>
            </p:spPr>
          </p:pic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84ACB3F-9E4B-1903-AECB-51C96E3F8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4196" y="1237298"/>
              <a:ext cx="0" cy="46674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47ED5A1-DAF2-8367-87A3-84AB97F0E64E}"/>
              </a:ext>
            </a:extLst>
          </p:cNvPr>
          <p:cNvSpPr txBox="1"/>
          <p:nvPr/>
        </p:nvSpPr>
        <p:spPr>
          <a:xfrm>
            <a:off x="5267740" y="5530367"/>
            <a:ext cx="2514599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The first time you save, you will be required to give the program a name.  E.g.  Exercise1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502994-10A5-43EC-D4A6-F2E67578D573}"/>
              </a:ext>
            </a:extLst>
          </p:cNvPr>
          <p:cNvSpPr txBox="1"/>
          <p:nvPr/>
        </p:nvSpPr>
        <p:spPr>
          <a:xfrm>
            <a:off x="8318125" y="5525111"/>
            <a:ext cx="263123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70C0"/>
                </a:solidFill>
              </a:rPr>
              <a:t>Then click the       to run the program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63335E-9B18-5E9B-5586-99B1C39F52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4075" y="5591101"/>
            <a:ext cx="2381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8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B44D5-1591-17F5-2F94-919CED65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9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8ABA33-6B29-00B0-F99F-5D7FD25E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876" y="5174880"/>
            <a:ext cx="408076" cy="85258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FB52DF0-D0CD-BAFD-DEBC-B74F7B9AC00A}"/>
              </a:ext>
            </a:extLst>
          </p:cNvPr>
          <p:cNvCxnSpPr>
            <a:cxnSpLocks/>
          </p:cNvCxnSpPr>
          <p:nvPr/>
        </p:nvCxnSpPr>
        <p:spPr>
          <a:xfrm>
            <a:off x="6422230" y="5797755"/>
            <a:ext cx="1321996" cy="0"/>
          </a:xfrm>
          <a:prstGeom prst="straightConnector1">
            <a:avLst/>
          </a:prstGeom>
          <a:ln w="825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0A4270-B425-93A5-6C9B-65DFB4F4FFEF}"/>
              </a:ext>
            </a:extLst>
          </p:cNvPr>
          <p:cNvGrpSpPr/>
          <p:nvPr/>
        </p:nvGrpSpPr>
        <p:grpSpPr>
          <a:xfrm>
            <a:off x="1378112" y="645872"/>
            <a:ext cx="9870911" cy="5373928"/>
            <a:chOff x="1378112" y="645872"/>
            <a:chExt cx="9870911" cy="537392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795FD4-77CC-6E05-0547-D902136CBE56}"/>
                </a:ext>
              </a:extLst>
            </p:cNvPr>
            <p:cNvGrpSpPr/>
            <p:nvPr/>
          </p:nvGrpSpPr>
          <p:grpSpPr>
            <a:xfrm>
              <a:off x="1378112" y="645872"/>
              <a:ext cx="9870911" cy="5373928"/>
              <a:chOff x="1378112" y="645872"/>
              <a:chExt cx="9870911" cy="5373928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1DA4865-F251-C6D9-02C1-949F0D731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2086" y="830538"/>
                <a:ext cx="9786937" cy="518926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0FE1F62-F0A2-9592-E093-00919E714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6862" y="4669632"/>
                <a:ext cx="1956512" cy="13461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B461C1-FAE1-DB06-586D-ACE439E210B8}"/>
                  </a:ext>
                </a:extLst>
              </p:cNvPr>
              <p:cNvSpPr txBox="1"/>
              <p:nvPr/>
            </p:nvSpPr>
            <p:spPr>
              <a:xfrm>
                <a:off x="1378112" y="645872"/>
                <a:ext cx="1336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rgbClr val="0070C0"/>
                    </a:solidFill>
                  </a:rPr>
                  <a:t>EXERCISE #2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150E1-4FB7-6856-1A1A-3296365C9985}"/>
                  </a:ext>
                </a:extLst>
              </p:cNvPr>
              <p:cNvSpPr txBox="1"/>
              <p:nvPr/>
            </p:nvSpPr>
            <p:spPr>
              <a:xfrm>
                <a:off x="2583810" y="645872"/>
                <a:ext cx="2424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G" dirty="0">
                    <a:solidFill>
                      <a:srgbClr val="0070C0"/>
                    </a:solidFill>
                  </a:rPr>
                  <a:t>Wiring for a Traffic Light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" name="Text Box 2">
                <a:extLst>
                  <a:ext uri="{FF2B5EF4-FFF2-40B4-BE49-F238E27FC236}">
                    <a16:creationId xmlns:a16="http://schemas.microsoft.com/office/drawing/2014/main" id="{94532654-2C04-13CF-F664-83240BAAAE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5112" y="4669632"/>
                <a:ext cx="771525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400" b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PIN 13</a:t>
                </a:r>
                <a:endParaRPr lang="en-US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 Box 3">
                <a:extLst>
                  <a:ext uri="{FF2B5EF4-FFF2-40B4-BE49-F238E27FC236}">
                    <a16:creationId xmlns:a16="http://schemas.microsoft.com/office/drawing/2014/main" id="{04D722A6-70A1-366A-7C67-552F7EEA1D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90637" y="4674395"/>
                <a:ext cx="771525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400" b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PIN 19</a:t>
                </a:r>
                <a:endParaRPr lang="en-US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 Box 4">
                <a:extLst>
                  <a:ext uri="{FF2B5EF4-FFF2-40B4-BE49-F238E27FC236}">
                    <a16:creationId xmlns:a16="http://schemas.microsoft.com/office/drawing/2014/main" id="{368698CF-7491-0A94-2192-E7346CABC5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36075" y="4674395"/>
                <a:ext cx="771525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400" b="1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PIN 26</a:t>
                </a:r>
                <a:endParaRPr lang="en-US" sz="110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2">
                <a:extLst>
                  <a:ext uri="{FF2B5EF4-FFF2-40B4-BE49-F238E27FC236}">
                    <a16:creationId xmlns:a16="http://schemas.microsoft.com/office/drawing/2014/main" id="{8C085D54-79AB-FCB7-8D26-A9F28F2FE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7374" y="4774418"/>
                <a:ext cx="879562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SG" sz="1400" b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GROUND</a:t>
                </a:r>
                <a:endPara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14594CD-89D0-1322-59E9-2CCC366D6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15074" y="905068"/>
              <a:ext cx="685799" cy="5695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B54A146-99F2-AE25-CE41-42AE5FF5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96348" y="923730"/>
              <a:ext cx="637950" cy="5541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5138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520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Wiring an LED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35</cp:revision>
  <cp:lastPrinted>2022-05-28T00:53:07Z</cp:lastPrinted>
  <dcterms:created xsi:type="dcterms:W3CDTF">2022-05-27T09:34:39Z</dcterms:created>
  <dcterms:modified xsi:type="dcterms:W3CDTF">2023-02-04T01:23:28Z</dcterms:modified>
</cp:coreProperties>
</file>