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3" r:id="rId2"/>
    <p:sldId id="278" r:id="rId3"/>
    <p:sldId id="279" r:id="rId4"/>
    <p:sldId id="259" r:id="rId5"/>
    <p:sldId id="28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09FC7-9AEA-B94B-A5D5-B117B22D5F25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6E941-07AC-ED46-869A-D7726A40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99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9C3B9-E1AC-40A0-937F-C7BA72AD02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79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Thonny</a:t>
            </a:r>
            <a:r>
              <a:rPr lang="en-US" dirty="0"/>
              <a:t> IDE has two areas to run code</a:t>
            </a:r>
          </a:p>
          <a:p>
            <a:r>
              <a:rPr lang="en-US" dirty="0"/>
              <a:t>What is the difference?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9C3B9-E1AC-40A0-937F-C7BA72AD02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82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69C3B9-E1AC-40A0-937F-C7BA72AD02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3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BF99-1DD8-1B2C-2A0E-3B2195070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19545-576D-AC19-995E-A0FD0101B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4894A-9E66-1A3B-6E15-8D3BF993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6233-97D2-4C74-805F-5EEE6FB96B4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E77FB-51E5-702A-A2B4-F13D542A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562AB-5114-456A-DD46-ED190CF6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DEAA-4314-4997-A540-A9D05956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DB8C-108A-ABD0-0481-CFF6AC3E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5C027-8599-97F9-3C36-8D9ED5717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466F-01C9-7FEC-4A01-32F9AC3C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6233-97D2-4C74-805F-5EEE6FB96B4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B38D4-4AAE-9010-465F-B019B1E4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14EB4-9FFF-6F49-8F64-3256CF3E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DEAA-4314-4997-A540-A9D05956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799E4-BD83-CFA1-9BAE-0A282ED2E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8A9C8-A905-6C9D-EE86-740365572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089CC-308D-F339-6476-53C4AE38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6233-97D2-4C74-805F-5EEE6FB96B4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CDD85-797E-E5A0-4262-45D50400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1C633-0865-3246-3018-DE6AFA14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DEAA-4314-4997-A540-A9D05956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2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06A1-403E-79E8-5EF7-60B759F6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6ABE5-F05A-F513-D112-4BDEC69C4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1927F-B268-CDA9-8868-D19EFC54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6233-97D2-4C74-805F-5EEE6FB96B4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03F12-FB6A-1E61-0441-C2E704A9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046B4-669C-023F-5F87-438A2CAD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DEAA-4314-4997-A540-A9D05956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15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AE30-B242-CE35-8CC7-D2D696DF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C322A-B27D-45C6-78AC-241F5E419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F75F8-3E92-E93F-50A4-59DB2316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6233-97D2-4C74-805F-5EEE6FB96B4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22FB8-C52D-0246-BA32-0013D287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D2F44-B323-3C0F-30BD-911C3168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DEAA-4314-4997-A540-A9D05956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9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C13C-E81B-8806-721B-1C1F84D0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469B9-F274-C49E-278A-A4B1E7ED6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805A3-F061-2F9D-49DD-727C9113F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322CA-6AF9-4756-12EB-AB715184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6233-97D2-4C74-805F-5EEE6FB96B4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7BEDD-AE27-A14D-54D2-FB17B4E0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7F382-26C1-CDEA-43B7-BC73EDD2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DEAA-4314-4997-A540-A9D05956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5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6A72-13D6-7405-CCFA-CD31B8F9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9BC70-E285-40AC-01B2-3375C499A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FE70C-C341-288F-0AEA-9FFD6BD39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03F78-6D35-D21E-9F13-7E7EA218E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D15ED-2206-A190-684E-0AEAB89D9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E6286-45B7-1378-FD35-ABE8034B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6233-97D2-4C74-805F-5EEE6FB96B4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6CA2A-E255-C5D3-2941-7FB8E180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0DD14-B3B0-A470-A5E9-34317F3C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DEAA-4314-4997-A540-A9D05956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6F33-82DF-77F0-4810-08BA9507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2B9DC-319A-7A45-58FA-4AEFBCD3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6233-97D2-4C74-805F-5EEE6FB96B4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EAA1C-A1AE-971B-4F96-5CE504900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1D89B-D1FB-C6D1-1CF0-5C0523A6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DEAA-4314-4997-A540-A9D05956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9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C6510-7377-D1BD-DA05-96A56C8B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6233-97D2-4C74-805F-5EEE6FB96B4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47AB0-1975-9A95-59D7-636B6FE3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C9E7C-BF5F-D23B-FA70-A6D82E1D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DEAA-4314-4997-A540-A9D05956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0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683D-96C2-7435-851F-F692BFB5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4B8D2-285D-9676-01FD-0FD0B98E3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37904-45BD-C54E-92FB-A70F37588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63BB9-9BE8-9946-DEAC-EB23D442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6233-97D2-4C74-805F-5EEE6FB96B4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0D4ED-C39E-A81E-6FD1-BDD8DFC9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2415C-0A50-34B0-785E-254D3185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DEAA-4314-4997-A540-A9D05956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4BD2-A898-7640-C11B-EF906789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B5DBE-35A6-6A01-3792-E31539483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25173-9E1F-05AE-A158-D9DA7DFE3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3EED3-19DC-0465-B13D-3BCAA70C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6233-97D2-4C74-805F-5EEE6FB96B4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957F7-56FC-794F-4E1E-9D7CBD46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269F7-47AC-6BF1-DC21-46A27F72E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DEAA-4314-4997-A540-A9D05956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7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48123-EED5-274E-D7E1-A4084CE4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1F014-E1FD-471D-D680-539FEB04E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CEBCF-79AF-1DF0-1DDB-475E008C3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6233-97D2-4C74-805F-5EEE6FB96B46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3F4BA-61FE-E768-F6DC-CE6A82257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46F55-698B-651E-A3E6-F026AC0ED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FDEAA-4314-4997-A540-A9D05956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2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F7498A-A3A4-8105-E484-A76CF3CC5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Libraries and Variables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71194FC-FD10-FEAC-8127-23F48E482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#1</a:t>
            </a:r>
          </a:p>
          <a:p>
            <a:r>
              <a:rPr lang="en-US" dirty="0"/>
              <a:t>(Revision)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55C76-3D6C-D948-E399-8C85895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6DAC2F-3704-139C-1679-D0FA5D1EFA72}"/>
              </a:ext>
            </a:extLst>
          </p:cNvPr>
          <p:cNvSpPr txBox="1"/>
          <p:nvPr/>
        </p:nvSpPr>
        <p:spPr>
          <a:xfrm>
            <a:off x="10215792" y="52232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53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329D7-4C80-F45C-EC24-0E40C01E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6E1BFC3-31DC-ECBC-6FB7-3D4850EDA6F5}"/>
              </a:ext>
            </a:extLst>
          </p:cNvPr>
          <p:cNvSpPr txBox="1">
            <a:spLocks/>
          </p:cNvSpPr>
          <p:nvPr/>
        </p:nvSpPr>
        <p:spPr>
          <a:xfrm>
            <a:off x="838200" y="344850"/>
            <a:ext cx="10515600" cy="632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Recall Ex 1a.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155D5E-F599-EA57-399A-D3B1304B9E68}"/>
              </a:ext>
            </a:extLst>
          </p:cNvPr>
          <p:cNvSpPr txBox="1"/>
          <p:nvPr/>
        </p:nvSpPr>
        <p:spPr>
          <a:xfrm>
            <a:off x="929965" y="1580928"/>
            <a:ext cx="6736702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/>
              <a:t>from </a:t>
            </a:r>
            <a:r>
              <a:rPr lang="en-SG" dirty="0" err="1"/>
              <a:t>gpiozero</a:t>
            </a:r>
            <a:r>
              <a:rPr lang="en-SG" dirty="0"/>
              <a:t> import LED</a:t>
            </a:r>
          </a:p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 err="1"/>
              <a:t>red_led</a:t>
            </a:r>
            <a:r>
              <a:rPr lang="en-SG" dirty="0"/>
              <a:t> = LED(14)</a:t>
            </a:r>
          </a:p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 err="1"/>
              <a:t>red_led.on</a:t>
            </a:r>
            <a:r>
              <a:rPr lang="en-SG" dirty="0"/>
              <a:t>()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91A1BA-B9B0-2AA0-5165-D01822EA05BF}"/>
              </a:ext>
            </a:extLst>
          </p:cNvPr>
          <p:cNvSpPr txBox="1"/>
          <p:nvPr/>
        </p:nvSpPr>
        <p:spPr>
          <a:xfrm>
            <a:off x="838200" y="1291746"/>
            <a:ext cx="349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Ex 1a. Turning our Red LED 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78ADCA-A800-432C-D89D-1483A6154538}"/>
              </a:ext>
            </a:extLst>
          </p:cNvPr>
          <p:cNvSpPr/>
          <p:nvPr/>
        </p:nvSpPr>
        <p:spPr>
          <a:xfrm>
            <a:off x="929965" y="1606192"/>
            <a:ext cx="4358079" cy="3693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ECF370-C87F-689E-12DB-F53BA56DCD64}"/>
              </a:ext>
            </a:extLst>
          </p:cNvPr>
          <p:cNvGrpSpPr/>
          <p:nvPr/>
        </p:nvGrpSpPr>
        <p:grpSpPr>
          <a:xfrm>
            <a:off x="929965" y="1887209"/>
            <a:ext cx="4175362" cy="3670857"/>
            <a:chOff x="929965" y="1887209"/>
            <a:chExt cx="4175362" cy="367085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216A90-0849-8B99-8012-81CFD8011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9965" y="2960063"/>
              <a:ext cx="4175362" cy="2598003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4487C4B-D59B-D739-F4CD-276E5E6F0E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8422" y="1887209"/>
              <a:ext cx="587039" cy="185128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EF8120-B436-D49E-91D1-F44A6057B98A}"/>
              </a:ext>
            </a:extLst>
          </p:cNvPr>
          <p:cNvGrpSpPr/>
          <p:nvPr/>
        </p:nvGrpSpPr>
        <p:grpSpPr>
          <a:xfrm>
            <a:off x="996225" y="1839884"/>
            <a:ext cx="3995495" cy="3634273"/>
            <a:chOff x="996225" y="1839884"/>
            <a:chExt cx="3995495" cy="363427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8675DA-577C-3786-E833-600F5AF8C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6225" y="3869972"/>
              <a:ext cx="3995495" cy="1604185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1F60FDE-A96C-700B-FD5C-74EFE0484E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1044" y="1839884"/>
              <a:ext cx="426860" cy="231920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EC8B21-39F7-693D-1CC9-596F17B006CA}"/>
              </a:ext>
            </a:extLst>
          </p:cNvPr>
          <p:cNvGrpSpPr/>
          <p:nvPr/>
        </p:nvGrpSpPr>
        <p:grpSpPr>
          <a:xfrm>
            <a:off x="6115050" y="3222272"/>
            <a:ext cx="4991100" cy="1295400"/>
            <a:chOff x="5002854" y="2753781"/>
            <a:chExt cx="4991100" cy="12954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5495EDE-612F-BB2D-43BE-C8A318845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02854" y="2753781"/>
              <a:ext cx="4991100" cy="12954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31D397-2DD2-0EE1-5F8D-164CF0A86A3F}"/>
                </a:ext>
              </a:extLst>
            </p:cNvPr>
            <p:cNvSpPr/>
            <p:nvPr/>
          </p:nvSpPr>
          <p:spPr>
            <a:xfrm>
              <a:off x="5113209" y="3297428"/>
              <a:ext cx="4358079" cy="292078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553BEAB4-CEE3-3205-5FBE-B08E59316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050" y="2570287"/>
            <a:ext cx="4991100" cy="3600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6124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43AAB445-5ACD-9B41-40A2-E6603B2DDA71}"/>
              </a:ext>
            </a:extLst>
          </p:cNvPr>
          <p:cNvSpPr/>
          <p:nvPr/>
        </p:nvSpPr>
        <p:spPr>
          <a:xfrm>
            <a:off x="6423480" y="1304543"/>
            <a:ext cx="4417248" cy="710679"/>
          </a:xfrm>
          <a:prstGeom prst="wedgeRoundRectCallout">
            <a:avLst>
              <a:gd name="adj1" fmla="val 60170"/>
              <a:gd name="adj2" fmla="val 2829"/>
              <a:gd name="adj3" fmla="val 16667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1B32EF-4619-5ADA-BD62-9E05F3B82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897" y="2022644"/>
            <a:ext cx="7154086" cy="38232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E4FD45-51C0-F588-2580-B103CBB61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972" y="2958869"/>
            <a:ext cx="6781077" cy="25945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39FC44-5663-1BD9-9C82-F4B7A0DCB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313" y="1064449"/>
            <a:ext cx="1177913" cy="14263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608FC40-EC8F-54DA-8951-C6342B12F4C4}"/>
              </a:ext>
            </a:extLst>
          </p:cNvPr>
          <p:cNvSpPr txBox="1"/>
          <p:nvPr/>
        </p:nvSpPr>
        <p:spPr>
          <a:xfrm>
            <a:off x="705739" y="2167504"/>
            <a:ext cx="3274603" cy="369331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Alien from Planet Python needs a drill to fix his spacecraft.</a:t>
            </a:r>
          </a:p>
          <a:p>
            <a:endParaRPr lang="en-US" dirty="0"/>
          </a:p>
          <a:p>
            <a:r>
              <a:rPr lang="en-US" dirty="0"/>
              <a:t>You have a drill in your toolbox that you can lend him.</a:t>
            </a:r>
          </a:p>
          <a:p>
            <a:endParaRPr lang="en-US" dirty="0"/>
          </a:p>
          <a:p>
            <a:r>
              <a:rPr lang="en-US" dirty="0"/>
              <a:t>BUT he only speaks Python language.</a:t>
            </a:r>
          </a:p>
          <a:p>
            <a:endParaRPr lang="en-US" dirty="0"/>
          </a:p>
          <a:p>
            <a:r>
              <a:rPr lang="en-US" dirty="0"/>
              <a:t>How will you let him know he can borrow your drill?</a:t>
            </a:r>
          </a:p>
          <a:p>
            <a:endParaRPr lang="en-US" dirty="0"/>
          </a:p>
          <a:p>
            <a:r>
              <a:rPr lang="en-US" i="1" dirty="0"/>
              <a:t>Hint: from </a:t>
            </a:r>
            <a:r>
              <a:rPr lang="en-US" i="1" dirty="0" err="1"/>
              <a:t>gpiozero</a:t>
            </a:r>
            <a:r>
              <a:rPr lang="en-US" i="1" dirty="0"/>
              <a:t> import LED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A3B0C7-F569-380A-4184-13E18872C1F7}"/>
              </a:ext>
            </a:extLst>
          </p:cNvPr>
          <p:cNvSpPr txBox="1"/>
          <p:nvPr/>
        </p:nvSpPr>
        <p:spPr>
          <a:xfrm>
            <a:off x="6888776" y="1478596"/>
            <a:ext cx="4114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from TOOLBOX import DRILL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2B0496-0598-39FA-E5C0-68A58A2BCDDF}"/>
              </a:ext>
            </a:extLst>
          </p:cNvPr>
          <p:cNvSpPr txBox="1"/>
          <p:nvPr/>
        </p:nvSpPr>
        <p:spPr>
          <a:xfrm>
            <a:off x="8946177" y="2344458"/>
            <a:ext cx="1416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solidFill>
                  <a:schemeClr val="accent1"/>
                </a:solidFill>
              </a:rPr>
              <a:t>TOOLBOX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9288E6-414C-6C96-FBA9-CFDBAD5C6C5F}"/>
              </a:ext>
            </a:extLst>
          </p:cNvPr>
          <p:cNvSpPr txBox="1"/>
          <p:nvPr/>
        </p:nvSpPr>
        <p:spPr>
          <a:xfrm>
            <a:off x="9401017" y="4256163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>
                <a:solidFill>
                  <a:schemeClr val="accent1"/>
                </a:solidFill>
              </a:rPr>
              <a:t>DRILL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07700FBD-3133-47CA-6806-173EB030CAA1}"/>
              </a:ext>
            </a:extLst>
          </p:cNvPr>
          <p:cNvSpPr txBox="1">
            <a:spLocks/>
          </p:cNvSpPr>
          <p:nvPr/>
        </p:nvSpPr>
        <p:spPr>
          <a:xfrm>
            <a:off x="838200" y="344850"/>
            <a:ext cx="10515600" cy="632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Revision</a:t>
            </a:r>
          </a:p>
        </p:txBody>
      </p:sp>
    </p:spTree>
    <p:extLst>
      <p:ext uri="{BB962C8B-B14F-4D97-AF65-F5344CB8AC3E}">
        <p14:creationId xmlns:p14="http://schemas.microsoft.com/office/powerpoint/2010/main" val="36149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2EF9A3-58AC-BAF4-FB5A-469741D72A70}"/>
              </a:ext>
            </a:extLst>
          </p:cNvPr>
          <p:cNvSpPr txBox="1"/>
          <p:nvPr/>
        </p:nvSpPr>
        <p:spPr>
          <a:xfrm>
            <a:off x="853083" y="1263009"/>
            <a:ext cx="373542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from </a:t>
            </a:r>
            <a:r>
              <a:rPr lang="en-SG" dirty="0" err="1">
                <a:solidFill>
                  <a:srgbClr val="FF0000"/>
                </a:solidFill>
              </a:rPr>
              <a:t>gpiozero</a:t>
            </a:r>
            <a:r>
              <a:rPr lang="en-SG" dirty="0"/>
              <a:t> import LED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21BAB3-668C-1538-A1E8-A7F09A3B7220}"/>
              </a:ext>
            </a:extLst>
          </p:cNvPr>
          <p:cNvGrpSpPr/>
          <p:nvPr/>
        </p:nvGrpSpPr>
        <p:grpSpPr>
          <a:xfrm>
            <a:off x="853083" y="3947460"/>
            <a:ext cx="3663071" cy="1085850"/>
            <a:chOff x="1789890" y="2511241"/>
            <a:chExt cx="3663071" cy="108585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17DD232-D844-55FC-434F-9440816053A1}"/>
                </a:ext>
              </a:extLst>
            </p:cNvPr>
            <p:cNvSpPr txBox="1"/>
            <p:nvPr/>
          </p:nvSpPr>
          <p:spPr>
            <a:xfrm>
              <a:off x="1789890" y="2869500"/>
              <a:ext cx="2169268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SG" dirty="0"/>
                <a:t>Button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B179FB-1BD1-615A-4771-0C5F30235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9936" y="2511241"/>
              <a:ext cx="1343025" cy="108585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8EC95EB-1C82-F16A-8310-067BD62AD824}"/>
              </a:ext>
            </a:extLst>
          </p:cNvPr>
          <p:cNvGrpSpPr/>
          <p:nvPr/>
        </p:nvGrpSpPr>
        <p:grpSpPr>
          <a:xfrm>
            <a:off x="853083" y="2688494"/>
            <a:ext cx="3494557" cy="843613"/>
            <a:chOff x="1789890" y="2743517"/>
            <a:chExt cx="3494557" cy="8436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639B3C-14B5-2E2F-9D15-C8DE237B59A9}"/>
                </a:ext>
              </a:extLst>
            </p:cNvPr>
            <p:cNvSpPr txBox="1"/>
            <p:nvPr/>
          </p:nvSpPr>
          <p:spPr>
            <a:xfrm>
              <a:off x="1789890" y="2980658"/>
              <a:ext cx="2169268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SG" dirty="0"/>
                <a:t>Buzzer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CE44F5E-49B1-E1F2-81F3-5D27EB638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4686" y="2743517"/>
              <a:ext cx="969761" cy="843613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B7AA573-6656-68E1-D43D-2DEBDA3C93C6}"/>
              </a:ext>
            </a:extLst>
          </p:cNvPr>
          <p:cNvSpPr txBox="1"/>
          <p:nvPr/>
        </p:nvSpPr>
        <p:spPr>
          <a:xfrm>
            <a:off x="6462112" y="2925635"/>
            <a:ext cx="373542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from </a:t>
            </a:r>
            <a:r>
              <a:rPr lang="en-SG" dirty="0" err="1">
                <a:solidFill>
                  <a:srgbClr val="FF0000"/>
                </a:solidFill>
              </a:rPr>
              <a:t>gpiozero</a:t>
            </a:r>
            <a:r>
              <a:rPr lang="en-SG" dirty="0"/>
              <a:t> import Buzzer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2598AA-EEE6-4638-DBF4-0A6E156B3D7A}"/>
              </a:ext>
            </a:extLst>
          </p:cNvPr>
          <p:cNvSpPr txBox="1"/>
          <p:nvPr/>
        </p:nvSpPr>
        <p:spPr>
          <a:xfrm>
            <a:off x="6462112" y="4305719"/>
            <a:ext cx="373542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from </a:t>
            </a:r>
            <a:r>
              <a:rPr lang="en-SG" dirty="0" err="1">
                <a:solidFill>
                  <a:srgbClr val="FF0000"/>
                </a:solidFill>
              </a:rPr>
              <a:t>gpiozero</a:t>
            </a:r>
            <a:r>
              <a:rPr lang="en-SG" dirty="0"/>
              <a:t> import Button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44F0E7-5720-9904-D7BC-11E262528A5A}"/>
              </a:ext>
            </a:extLst>
          </p:cNvPr>
          <p:cNvSpPr txBox="1"/>
          <p:nvPr/>
        </p:nvSpPr>
        <p:spPr>
          <a:xfrm>
            <a:off x="853083" y="1903810"/>
            <a:ext cx="560902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What other tools can we find in the  </a:t>
            </a:r>
            <a:r>
              <a:rPr lang="en-SG" dirty="0" err="1">
                <a:solidFill>
                  <a:srgbClr val="FF0000"/>
                </a:solidFill>
              </a:rPr>
              <a:t>gpiozero</a:t>
            </a:r>
            <a:r>
              <a:rPr lang="en-SG" dirty="0"/>
              <a:t> LIBRARY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0F11F3-3996-404B-34BC-4EA379D94C31}"/>
              </a:ext>
            </a:extLst>
          </p:cNvPr>
          <p:cNvSpPr txBox="1"/>
          <p:nvPr/>
        </p:nvSpPr>
        <p:spPr>
          <a:xfrm>
            <a:off x="838200" y="5639412"/>
            <a:ext cx="6454970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sz="2800" dirty="0"/>
              <a:t>from </a:t>
            </a:r>
            <a:r>
              <a:rPr lang="en-SG" sz="2800" dirty="0" err="1">
                <a:solidFill>
                  <a:srgbClr val="FF0000"/>
                </a:solidFill>
              </a:rPr>
              <a:t>gpiozero</a:t>
            </a:r>
            <a:r>
              <a:rPr lang="en-SG" sz="2800" dirty="0"/>
              <a:t> import LED, Buzzer, Button</a:t>
            </a: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7D8537-8939-E9CF-A7B0-AE1D65373750}"/>
              </a:ext>
            </a:extLst>
          </p:cNvPr>
          <p:cNvSpPr txBox="1">
            <a:spLocks/>
          </p:cNvSpPr>
          <p:nvPr/>
        </p:nvSpPr>
        <p:spPr>
          <a:xfrm>
            <a:off x="838200" y="344850"/>
            <a:ext cx="10515600" cy="632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gpiozero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329841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F7498A-A3A4-8105-E484-A76CF3CC5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FUNCTIONS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71194FC-FD10-FEAC-8127-23F48E482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55C76-3D6C-D948-E399-8C85895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6DAC2F-3704-139C-1679-D0FA5D1EFA72}"/>
              </a:ext>
            </a:extLst>
          </p:cNvPr>
          <p:cNvSpPr txBox="1"/>
          <p:nvPr/>
        </p:nvSpPr>
        <p:spPr>
          <a:xfrm>
            <a:off x="10215792" y="52232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396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B44D5-1591-17F5-2F94-919CED65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6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8ABA33-6B29-00B0-F99F-5D7FD25E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876" y="5174880"/>
            <a:ext cx="408076" cy="85258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B52DF0-D0CD-BAFD-DEBC-B74F7B9AC00A}"/>
              </a:ext>
            </a:extLst>
          </p:cNvPr>
          <p:cNvCxnSpPr>
            <a:cxnSpLocks/>
          </p:cNvCxnSpPr>
          <p:nvPr/>
        </p:nvCxnSpPr>
        <p:spPr>
          <a:xfrm>
            <a:off x="6422230" y="5797755"/>
            <a:ext cx="1321996" cy="0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0A4270-B425-93A5-6C9B-65DFB4F4FFEF}"/>
              </a:ext>
            </a:extLst>
          </p:cNvPr>
          <p:cNvGrpSpPr/>
          <p:nvPr/>
        </p:nvGrpSpPr>
        <p:grpSpPr>
          <a:xfrm>
            <a:off x="1378112" y="645872"/>
            <a:ext cx="9870911" cy="5373928"/>
            <a:chOff x="1378112" y="645872"/>
            <a:chExt cx="9870911" cy="537392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795FD4-77CC-6E05-0547-D902136CBE56}"/>
                </a:ext>
              </a:extLst>
            </p:cNvPr>
            <p:cNvGrpSpPr/>
            <p:nvPr/>
          </p:nvGrpSpPr>
          <p:grpSpPr>
            <a:xfrm>
              <a:off x="1378112" y="645872"/>
              <a:ext cx="9870911" cy="5373928"/>
              <a:chOff x="1378112" y="645872"/>
              <a:chExt cx="9870911" cy="5373928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1DA4865-F251-C6D9-02C1-949F0D731F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2086" y="830538"/>
                <a:ext cx="9786937" cy="51892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0FE1F62-F0A2-9592-E093-00919E714F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6862" y="4669632"/>
                <a:ext cx="1956512" cy="13461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B461C1-FAE1-DB06-586D-ACE439E210B8}"/>
                  </a:ext>
                </a:extLst>
              </p:cNvPr>
              <p:cNvSpPr txBox="1"/>
              <p:nvPr/>
            </p:nvSpPr>
            <p:spPr>
              <a:xfrm>
                <a:off x="1378112" y="645872"/>
                <a:ext cx="1336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rgbClr val="0070C0"/>
                    </a:solidFill>
                  </a:rPr>
                  <a:t>EXERCISE #2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150E1-4FB7-6856-1A1A-3296365C9985}"/>
                  </a:ext>
                </a:extLst>
              </p:cNvPr>
              <p:cNvSpPr txBox="1"/>
              <p:nvPr/>
            </p:nvSpPr>
            <p:spPr>
              <a:xfrm>
                <a:off x="2583810" y="645872"/>
                <a:ext cx="2424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rgbClr val="0070C0"/>
                    </a:solidFill>
                  </a:rPr>
                  <a:t>Wiring for a Traffic Light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" name="Text Box 2">
                <a:extLst>
                  <a:ext uri="{FF2B5EF4-FFF2-40B4-BE49-F238E27FC236}">
                    <a16:creationId xmlns:a16="http://schemas.microsoft.com/office/drawing/2014/main" id="{94532654-2C04-13CF-F664-83240BAAAE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15112" y="4669632"/>
                <a:ext cx="771525" cy="3048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400" b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PIN 13</a:t>
                </a:r>
                <a:endParaRPr lang="en-US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 Box 3">
                <a:extLst>
                  <a:ext uri="{FF2B5EF4-FFF2-40B4-BE49-F238E27FC236}">
                    <a16:creationId xmlns:a16="http://schemas.microsoft.com/office/drawing/2014/main" id="{04D722A6-70A1-366A-7C67-552F7EEA1D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90637" y="4674395"/>
                <a:ext cx="771525" cy="3048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400" b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PIN 19</a:t>
                </a:r>
                <a:endParaRPr lang="en-US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 Box 4">
                <a:extLst>
                  <a:ext uri="{FF2B5EF4-FFF2-40B4-BE49-F238E27FC236}">
                    <a16:creationId xmlns:a16="http://schemas.microsoft.com/office/drawing/2014/main" id="{368698CF-7491-0A94-2192-E7346CABC5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36075" y="4674395"/>
                <a:ext cx="771525" cy="3048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400" b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PIN 26</a:t>
                </a:r>
                <a:endParaRPr lang="en-US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 Box 2">
                <a:extLst>
                  <a:ext uri="{FF2B5EF4-FFF2-40B4-BE49-F238E27FC236}">
                    <a16:creationId xmlns:a16="http://schemas.microsoft.com/office/drawing/2014/main" id="{8C085D54-79AB-FCB7-8D26-A9F28F2FE9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7374" y="4774418"/>
                <a:ext cx="879562" cy="3048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400" b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GROUND</a:t>
                </a:r>
                <a:endParaRPr lang="en-US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14594CD-89D0-1322-59E9-2CCC366D6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5074" y="905068"/>
              <a:ext cx="685799" cy="56950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54A146-99F2-AE25-CE41-42AE5FF5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96348" y="923730"/>
              <a:ext cx="637950" cy="554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513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D97A2F-F8CD-6B97-51A8-6EF289C5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F3A895-D5E6-5FA5-D1E7-C22C41CF5B7C}"/>
              </a:ext>
            </a:extLst>
          </p:cNvPr>
          <p:cNvSpPr txBox="1"/>
          <p:nvPr/>
        </p:nvSpPr>
        <p:spPr>
          <a:xfrm>
            <a:off x="1209677" y="790575"/>
            <a:ext cx="432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Ex. 2b Traffic Light in a Loop (Exercise2b.py)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4C335F-4084-18EB-49FF-9D67AE8C3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536" y="1117044"/>
            <a:ext cx="3433850" cy="542186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0152BCD-AC62-B9AF-D680-61B0FB47674D}"/>
              </a:ext>
            </a:extLst>
          </p:cNvPr>
          <p:cNvGrpSpPr/>
          <p:nvPr/>
        </p:nvGrpSpPr>
        <p:grpSpPr>
          <a:xfrm>
            <a:off x="2035901" y="781050"/>
            <a:ext cx="9013098" cy="5757862"/>
            <a:chOff x="2035901" y="781050"/>
            <a:chExt cx="9013098" cy="5757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F2E09E2-E464-DBBE-4194-D8ECB1227C1F}"/>
                </a:ext>
              </a:extLst>
            </p:cNvPr>
            <p:cNvGrpSpPr/>
            <p:nvPr/>
          </p:nvGrpSpPr>
          <p:grpSpPr>
            <a:xfrm>
              <a:off x="2035901" y="781050"/>
              <a:ext cx="9013098" cy="5757862"/>
              <a:chOff x="2035901" y="781050"/>
              <a:chExt cx="9013098" cy="575786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D1CF1ED-5022-6F50-6D82-7F92B5E46D06}"/>
                  </a:ext>
                </a:extLst>
              </p:cNvPr>
              <p:cNvGrpSpPr/>
              <p:nvPr/>
            </p:nvGrpSpPr>
            <p:grpSpPr>
              <a:xfrm>
                <a:off x="6334124" y="781050"/>
                <a:ext cx="4714875" cy="5757862"/>
                <a:chOff x="6334124" y="781050"/>
                <a:chExt cx="4714875" cy="5453516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1F0E60F-C3B2-D163-FBF7-4D5C7EB440B3}"/>
                    </a:ext>
                  </a:extLst>
                </p:cNvPr>
                <p:cNvSpPr txBox="1"/>
                <p:nvPr/>
              </p:nvSpPr>
              <p:spPr>
                <a:xfrm>
                  <a:off x="6334124" y="781050"/>
                  <a:ext cx="47148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Ex. 2c Traffic Light as a Function (Exercise2c.py)</a:t>
                  </a:r>
                  <a:endParaRPr lang="en-US" dirty="0"/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B5BFA687-9179-34A5-7C38-FB855E9152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34498" y="1150382"/>
                  <a:ext cx="3229620" cy="5084184"/>
                </a:xfrm>
                <a:prstGeom prst="rect">
                  <a:avLst/>
                </a:prstGeom>
              </p:spPr>
            </p:pic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2EF5F77-4059-DD0C-0BF3-013038340B05}"/>
                  </a:ext>
                </a:extLst>
              </p:cNvPr>
              <p:cNvSpPr/>
              <p:nvPr/>
            </p:nvSpPr>
            <p:spPr>
              <a:xfrm>
                <a:off x="2035901" y="4771842"/>
                <a:ext cx="1829119" cy="176707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6878D1-8DB0-662C-9C42-334FF4A36FCB}"/>
                  </a:ext>
                </a:extLst>
              </p:cNvPr>
              <p:cNvSpPr/>
              <p:nvPr/>
            </p:nvSpPr>
            <p:spPr>
              <a:xfrm>
                <a:off x="6822109" y="4002833"/>
                <a:ext cx="1829119" cy="21724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FE5CF6B9-1E34-AE2A-B9C1-8039DA320DB8}"/>
                  </a:ext>
                </a:extLst>
              </p:cNvPr>
              <p:cNvSpPr/>
              <p:nvPr/>
            </p:nvSpPr>
            <p:spPr>
              <a:xfrm rot="20216947">
                <a:off x="3836877" y="4618424"/>
                <a:ext cx="3081603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A9418E-98E3-1DF6-917D-372B241722D0}"/>
                </a:ext>
              </a:extLst>
            </p:cNvPr>
            <p:cNvSpPr txBox="1"/>
            <p:nvPr/>
          </p:nvSpPr>
          <p:spPr>
            <a:xfrm>
              <a:off x="4354258" y="4226063"/>
              <a:ext cx="1492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rgbClr val="FF0000"/>
                  </a:solidFill>
                </a:rPr>
                <a:t>Functionalize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B4B5718-5922-11A4-D670-F1237355503C}"/>
              </a:ext>
            </a:extLst>
          </p:cNvPr>
          <p:cNvSpPr txBox="1"/>
          <p:nvPr/>
        </p:nvSpPr>
        <p:spPr>
          <a:xfrm>
            <a:off x="9982200" y="41171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490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207</Words>
  <Application>Microsoft Office PowerPoint</Application>
  <PresentationFormat>Widescreen</PresentationFormat>
  <Paragraphs>53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Libraries and Variables</vt:lpstr>
      <vt:lpstr>PowerPoint Presentation</vt:lpstr>
      <vt:lpstr>PowerPoint Presentation</vt:lpstr>
      <vt:lpstr>PowerPoint Presentation</vt:lpstr>
      <vt:lpstr>FUNCTIONS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11</cp:revision>
  <dcterms:created xsi:type="dcterms:W3CDTF">2022-07-08T01:58:46Z</dcterms:created>
  <dcterms:modified xsi:type="dcterms:W3CDTF">2023-02-04T01:25:59Z</dcterms:modified>
</cp:coreProperties>
</file>