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2" r:id="rId3"/>
    <p:sldId id="258" r:id="rId4"/>
    <p:sldId id="259" r:id="rId5"/>
    <p:sldId id="260" r:id="rId6"/>
    <p:sldId id="261" r:id="rId7"/>
    <p:sldId id="269" r:id="rId8"/>
    <p:sldId id="263" r:id="rId9"/>
    <p:sldId id="264" r:id="rId10"/>
    <p:sldId id="257" r:id="rId11"/>
    <p:sldId id="266" r:id="rId12"/>
    <p:sldId id="267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on Seng Goh" initials="SSG" lastIdx="1" clrIdx="0">
    <p:extLst>
      <p:ext uri="{19B8F6BF-5375-455C-9EA6-DF929625EA0E}">
        <p15:presenceInfo xmlns:p15="http://schemas.microsoft.com/office/powerpoint/2012/main" userId="851da458b4fe64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9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30T17:21:10.09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A7C7-5437-5675-0DA8-00525385F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17327-30EB-78DA-81AD-96D9725D5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B410-7517-76BE-6524-319457D4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20B55-A373-8FD0-69A0-32603934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C322-20A1-AC34-613F-1ADA8DBE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1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47C3-6867-533C-3D4D-619AF7FB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A88E6-7A34-954E-80BC-AD8A3C80E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1E85A-8262-B56A-FEDA-16CE640C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E0968-E30F-BC93-FDC2-AC7A523E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38EB-FDDA-5879-2499-550DDC2E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1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30584-A36A-7634-F69B-955BB4934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EFA01-E6B1-0918-C604-F5D7FEE44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3850-9C1B-D137-C54F-9D766977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83EA-C814-798A-D535-794E4863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F30A9-F94B-15E1-2969-65F6F9FC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9487-F0B7-93E5-7B42-3ECD0CB5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F2B5-0814-5402-79B0-C1F9F8F2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A7BC3-2D20-5CE1-C476-CC94C173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0A48A-6118-BE1E-FBA9-BBCC6E8B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05F2-1E31-9D22-A73F-B63622E7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2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FE48-3C2A-885A-5519-386A2BA3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EFE66-A80E-696B-CFFA-94E562D11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1738B-8EA1-DD7E-B5E0-260B7DB1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5B214-6C71-85A5-4FE2-165851FD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27E6C-E355-0FF2-F192-4075240A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2385-CC48-8242-6C6F-0C9D8482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C0B5-CDB8-0E7D-788C-02DF6B516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2BC10-1E3B-7EA0-8A17-237FFDA23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99D02-8DAA-620E-0F3F-463BCF41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5EE8B-F354-2DA4-26D5-5B325283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DBF33-5A53-AE51-EC38-2D9A8A1E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2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C088-5A38-8197-554C-17C00C38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D67C4-CF37-2F32-9DCC-CC1101BA1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B527A-639E-8CA3-C004-5ABD3C493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1F1F9-0466-5946-5FAF-0068B9630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04887-1F93-709A-FED7-10CD3E9D7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2916A-47E8-6CE1-0ACE-8CAF80BB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048F0-4317-5B3F-BBF6-BB60BCB0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8EC90-5EDF-E1C4-6C50-9CB19466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7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638B-7011-A595-D6A1-31B6D066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88426-F909-E035-72C0-03364782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58E8C-562B-1953-52AD-FDCC07B8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DDBC6-F711-60F7-2036-4F3FEFF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4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817FF-484E-51C2-DE24-92056FC4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6BE73-C21F-829A-D277-AAA60B5F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9C02F-6B9D-AE6E-8EB2-5DACC2FF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3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DA0D-6A6A-E719-DE28-0E33E35F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E8FC-0F1E-2530-B255-9B59C6A1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8E9E4-0D26-8EDF-DDFC-EEA82541E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7798-5FCA-B7E7-81BD-4BEE499F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BEA20-39E6-0366-64C7-856EA404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7D8CB-B74E-C956-C849-0E3390AF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7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AB06-2749-52DA-AD63-6D0DAE34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89E6B-42DA-5A91-992E-D5CD06575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258CA-93AD-397C-DC3D-BB490A998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67E9A-4DEE-1AC6-4C77-A72A2B92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3C519-449E-6729-7988-AE4B3EC1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2F23F-FD25-AA5A-708E-E7031183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0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CDB60-FBFA-CBFF-8443-235F829C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69623-C86C-30CA-3608-750EE6538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85D9A-B5AC-CF0C-0B35-A1F99BBCD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AFC65-1832-4BD3-ABA7-A05AD95D453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50A5-4945-8EB4-0E37-F592C2B1E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040B8-9A5B-97AE-412E-99AEFF189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7498A-A3A4-8105-E484-A76CF3CC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707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Lesson #3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71194FC-FD10-FEAC-8127-23F48E482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467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New Data Type - List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Building Intelligence in Code</a:t>
            </a:r>
          </a:p>
          <a:p>
            <a:r>
              <a:rPr lang="en-US" dirty="0"/>
              <a:t>If Else Conditional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55C76-3D6C-D948-E399-8C85895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A1341-E495-3BFB-757E-5362BCD9A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734299"/>
            <a:ext cx="9858375" cy="565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DD093-D60B-744F-0388-03FE84575CB9}"/>
              </a:ext>
            </a:extLst>
          </p:cNvPr>
          <p:cNvSpPr txBox="1"/>
          <p:nvPr/>
        </p:nvSpPr>
        <p:spPr>
          <a:xfrm>
            <a:off x="1250301" y="465851"/>
            <a:ext cx="834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Exercise 5 – Wiring  Pedestrian Crossing with Anti Spam LED and Count Down Display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94716-891C-F5FC-268D-219EEAB68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998" y="1939518"/>
            <a:ext cx="395330" cy="669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78812-25C0-9779-FD59-843E48985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40" y="1907534"/>
            <a:ext cx="39533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6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3E47B1-13FF-C55B-8EE4-36A6122358FF}"/>
              </a:ext>
            </a:extLst>
          </p:cNvPr>
          <p:cNvSpPr txBox="1"/>
          <p:nvPr/>
        </p:nvSpPr>
        <p:spPr>
          <a:xfrm>
            <a:off x="1268965" y="746449"/>
            <a:ext cx="813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Putting everything we have learned together into a full fledged pedestrian crossing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CFC19-C20B-5438-F362-C27E761769EB}"/>
              </a:ext>
            </a:extLst>
          </p:cNvPr>
          <p:cNvSpPr txBox="1"/>
          <p:nvPr/>
        </p:nvSpPr>
        <p:spPr>
          <a:xfrm>
            <a:off x="1268964" y="1115781"/>
            <a:ext cx="482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Recap our Algorithm and Code for earlier version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C9694-737C-D349-44D5-4480244E8E04}"/>
              </a:ext>
            </a:extLst>
          </p:cNvPr>
          <p:cNvSpPr txBox="1"/>
          <p:nvPr/>
        </p:nvSpPr>
        <p:spPr>
          <a:xfrm>
            <a:off x="1267500" y="2312493"/>
            <a:ext cx="4332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B0F0"/>
                </a:solidFill>
              </a:rPr>
              <a:t>ALGORITHM FOR A PEDESTRIAN CROSSING</a:t>
            </a:r>
          </a:p>
          <a:p>
            <a:endParaRPr lang="en-SG" b="1" dirty="0"/>
          </a:p>
          <a:p>
            <a:r>
              <a:rPr lang="en-SG" dirty="0"/>
              <a:t>STARTS WITH RED ON</a:t>
            </a:r>
          </a:p>
          <a:p>
            <a:r>
              <a:rPr lang="en-SG" b="1" dirty="0">
                <a:solidFill>
                  <a:srgbClr val="FF0000"/>
                </a:solidFill>
              </a:rPr>
              <a:t>WHEN BUTTON IS PRESSED</a:t>
            </a:r>
          </a:p>
          <a:p>
            <a:r>
              <a:rPr lang="en-SG" dirty="0"/>
              <a:t>ACTIVATE Function </a:t>
            </a:r>
            <a:r>
              <a:rPr lang="en-SG" dirty="0" err="1"/>
              <a:t>greenman</a:t>
            </a:r>
            <a:r>
              <a:rPr lang="en-SG" dirty="0"/>
              <a:t>()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D90442-D3F5-803F-0088-D4FC316A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23" y="1115781"/>
            <a:ext cx="4343406" cy="546455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E2A93CA-E1AA-412B-75C6-D5B78B4D2E13}"/>
              </a:ext>
            </a:extLst>
          </p:cNvPr>
          <p:cNvGrpSpPr/>
          <p:nvPr/>
        </p:nvGrpSpPr>
        <p:grpSpPr>
          <a:xfrm>
            <a:off x="6671387" y="2545005"/>
            <a:ext cx="4257785" cy="2288252"/>
            <a:chOff x="6671387" y="2545005"/>
            <a:chExt cx="4257785" cy="2288252"/>
          </a:xfrm>
        </p:grpSpPr>
        <p:sp>
          <p:nvSpPr>
            <p:cNvPr id="11" name="Speech Bubble: Oval 10">
              <a:extLst>
                <a:ext uri="{FF2B5EF4-FFF2-40B4-BE49-F238E27FC236}">
                  <a16:creationId xmlns:a16="http://schemas.microsoft.com/office/drawing/2014/main" id="{C3687E4A-97AA-92E9-4C0E-A9E78E79E607}"/>
                </a:ext>
              </a:extLst>
            </p:cNvPr>
            <p:cNvSpPr/>
            <p:nvPr/>
          </p:nvSpPr>
          <p:spPr>
            <a:xfrm>
              <a:off x="9223317" y="2545005"/>
              <a:ext cx="1705855" cy="1172485"/>
            </a:xfrm>
            <a:prstGeom prst="wedgeEllipseCallout">
              <a:avLst>
                <a:gd name="adj1" fmla="val -37242"/>
                <a:gd name="adj2" fmla="val 9751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Now we want to add the Countdown here as well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446C76-17F8-86F7-AB22-6A9DE71EC0DB}"/>
                </a:ext>
              </a:extLst>
            </p:cNvPr>
            <p:cNvSpPr/>
            <p:nvPr/>
          </p:nvSpPr>
          <p:spPr>
            <a:xfrm>
              <a:off x="6671387" y="4310743"/>
              <a:ext cx="3377681" cy="52251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50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5E99CE-D4BA-EBF4-5EA4-838396885668}"/>
              </a:ext>
            </a:extLst>
          </p:cNvPr>
          <p:cNvSpPr txBox="1"/>
          <p:nvPr/>
        </p:nvSpPr>
        <p:spPr>
          <a:xfrm>
            <a:off x="797864" y="606490"/>
            <a:ext cx="371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Injecting codes for countdown display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C0CCB8-8D2A-1B56-E851-3CEA589CEA84}"/>
              </a:ext>
            </a:extLst>
          </p:cNvPr>
          <p:cNvGrpSpPr/>
          <p:nvPr/>
        </p:nvGrpSpPr>
        <p:grpSpPr>
          <a:xfrm>
            <a:off x="4911036" y="1472613"/>
            <a:ext cx="6615296" cy="2615180"/>
            <a:chOff x="4911036" y="1472613"/>
            <a:chExt cx="6615296" cy="261518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F29F5EB-A5C7-7A5B-AD0E-25A6961AB432}"/>
                </a:ext>
              </a:extLst>
            </p:cNvPr>
            <p:cNvSpPr txBox="1"/>
            <p:nvPr/>
          </p:nvSpPr>
          <p:spPr>
            <a:xfrm>
              <a:off x="6888972" y="1472613"/>
              <a:ext cx="4637360" cy="1200329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/>
                <a:t>for counter in range(5,-1,-1):</a:t>
              </a:r>
            </a:p>
            <a:p>
              <a:r>
                <a:rPr lang="en-SG" dirty="0"/>
                <a:t>    </a:t>
              </a:r>
              <a:r>
                <a:rPr lang="en-SG" dirty="0" err="1"/>
                <a:t>green_led.blink</a:t>
              </a:r>
              <a:r>
                <a:rPr lang="en-SG" dirty="0"/>
                <a:t>(</a:t>
              </a:r>
              <a:r>
                <a:rPr lang="en-SG" dirty="0" err="1"/>
                <a:t>on_time</a:t>
              </a:r>
              <a:r>
                <a:rPr lang="en-SG" dirty="0"/>
                <a:t>=.5,off_time=.5,n=1)</a:t>
              </a:r>
            </a:p>
            <a:p>
              <a:r>
                <a:rPr lang="en-SG" dirty="0"/>
                <a:t>    </a:t>
              </a:r>
              <a:r>
                <a:rPr lang="en-SG" dirty="0" err="1"/>
                <a:t>buzz.blink</a:t>
              </a:r>
              <a:r>
                <a:rPr lang="en-SG" dirty="0"/>
                <a:t>(</a:t>
              </a:r>
              <a:r>
                <a:rPr lang="en-SG" dirty="0" err="1"/>
                <a:t>on_time</a:t>
              </a:r>
              <a:r>
                <a:rPr lang="en-SG" dirty="0"/>
                <a:t>=.5,off_time=.5,n=1)</a:t>
              </a:r>
            </a:p>
            <a:p>
              <a:r>
                <a:rPr lang="en-SG" dirty="0"/>
                <a:t>    sleep(1)</a:t>
              </a:r>
              <a:endParaRPr lang="en-US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39C66DF-EAC8-A8EB-3D27-F77E0FC3D55C}"/>
                </a:ext>
              </a:extLst>
            </p:cNvPr>
            <p:cNvSpPr/>
            <p:nvPr/>
          </p:nvSpPr>
          <p:spPr>
            <a:xfrm rot="19465598">
              <a:off x="4911036" y="3603161"/>
              <a:ext cx="1894681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79CF31-B640-7567-8BE8-DC30B693216C}"/>
              </a:ext>
            </a:extLst>
          </p:cNvPr>
          <p:cNvGrpSpPr/>
          <p:nvPr/>
        </p:nvGrpSpPr>
        <p:grpSpPr>
          <a:xfrm>
            <a:off x="665668" y="1065282"/>
            <a:ext cx="4948249" cy="5464553"/>
            <a:chOff x="665668" y="1065282"/>
            <a:chExt cx="4948249" cy="546455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3B5899-97D0-7766-966E-73EB15719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668" y="1065282"/>
              <a:ext cx="4343406" cy="5464553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6197D8-F6AF-1D31-4CA2-0DA711C8EAD5}"/>
                </a:ext>
              </a:extLst>
            </p:cNvPr>
            <p:cNvGrpSpPr/>
            <p:nvPr/>
          </p:nvGrpSpPr>
          <p:grpSpPr>
            <a:xfrm>
              <a:off x="1356132" y="2494506"/>
              <a:ext cx="4257785" cy="2288252"/>
              <a:chOff x="6671387" y="2545005"/>
              <a:chExt cx="4257785" cy="2288252"/>
            </a:xfrm>
          </p:grpSpPr>
          <p:sp>
            <p:nvSpPr>
              <p:cNvPr id="13" name="Speech Bubble: Oval 12">
                <a:extLst>
                  <a:ext uri="{FF2B5EF4-FFF2-40B4-BE49-F238E27FC236}">
                    <a16:creationId xmlns:a16="http://schemas.microsoft.com/office/drawing/2014/main" id="{5B5C5524-F02A-C3B7-8422-9B9EF64AC64E}"/>
                  </a:ext>
                </a:extLst>
              </p:cNvPr>
              <p:cNvSpPr/>
              <p:nvPr/>
            </p:nvSpPr>
            <p:spPr>
              <a:xfrm>
                <a:off x="9223317" y="2545005"/>
                <a:ext cx="1705855" cy="1172485"/>
              </a:xfrm>
              <a:prstGeom prst="wedgeEllipseCallout">
                <a:avLst>
                  <a:gd name="adj1" fmla="val -37242"/>
                  <a:gd name="adj2" fmla="val 9751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Now we want to add the Countdown here as well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D4A832-DB82-69E2-0686-D70E0277D530}"/>
                  </a:ext>
                </a:extLst>
              </p:cNvPr>
              <p:cNvSpPr/>
              <p:nvPr/>
            </p:nvSpPr>
            <p:spPr>
              <a:xfrm>
                <a:off x="6671387" y="4310743"/>
                <a:ext cx="3377681" cy="522514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7D41AFC-15C6-E412-1946-BCB68AA5C455}"/>
              </a:ext>
            </a:extLst>
          </p:cNvPr>
          <p:cNvSpPr txBox="1"/>
          <p:nvPr/>
        </p:nvSpPr>
        <p:spPr>
          <a:xfrm>
            <a:off x="6888972" y="1472613"/>
            <a:ext cx="4637360" cy="1477328"/>
          </a:xfrm>
          <a:prstGeom prst="rect">
            <a:avLst/>
          </a:prstGeom>
          <a:solidFill>
            <a:srgbClr val="FFFF00"/>
          </a:solidFill>
          <a:ln w="349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for counter in range(5,-1,-1):</a:t>
            </a:r>
          </a:p>
          <a:p>
            <a:r>
              <a:rPr lang="en-SG" dirty="0"/>
              <a:t>    </a:t>
            </a:r>
            <a:r>
              <a:rPr lang="en-SG" dirty="0" err="1"/>
              <a:t>green_led.blink</a:t>
            </a:r>
            <a:r>
              <a:rPr lang="en-SG" dirty="0"/>
              <a:t>(</a:t>
            </a:r>
            <a:r>
              <a:rPr lang="en-SG" dirty="0" err="1"/>
              <a:t>on_time</a:t>
            </a:r>
            <a:r>
              <a:rPr lang="en-SG" dirty="0"/>
              <a:t>=.5,off_time=.5,n=1)</a:t>
            </a:r>
          </a:p>
          <a:p>
            <a:r>
              <a:rPr lang="en-SG" dirty="0"/>
              <a:t>    </a:t>
            </a:r>
            <a:r>
              <a:rPr lang="en-SG" dirty="0" err="1"/>
              <a:t>buzz.blink</a:t>
            </a:r>
            <a:r>
              <a:rPr lang="en-SG" dirty="0"/>
              <a:t>(</a:t>
            </a:r>
            <a:r>
              <a:rPr lang="en-SG" dirty="0" err="1"/>
              <a:t>on_time</a:t>
            </a:r>
            <a:r>
              <a:rPr lang="en-SG" dirty="0"/>
              <a:t>=.5,off_time=.5,n=1)</a:t>
            </a:r>
          </a:p>
          <a:p>
            <a:endParaRPr lang="en-SG" dirty="0"/>
          </a:p>
          <a:p>
            <a:r>
              <a:rPr lang="en-SG" dirty="0"/>
              <a:t>   sleep(1)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9A9FF9-100F-FF40-B84B-871E0FF3F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253" y="3080748"/>
            <a:ext cx="4191000" cy="285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A34EFE-A402-AD09-94A1-B528FB8F0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52" y="2351631"/>
            <a:ext cx="4191000" cy="28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928602-22B7-D56E-834C-490B1E26F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826" y="0"/>
            <a:ext cx="563150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E7039C-2B83-2B8E-10CB-FD95FF52EFBC}"/>
              </a:ext>
            </a:extLst>
          </p:cNvPr>
          <p:cNvSpPr/>
          <p:nvPr/>
        </p:nvSpPr>
        <p:spPr>
          <a:xfrm flipV="1">
            <a:off x="6769883" y="3806414"/>
            <a:ext cx="4634201" cy="1044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CB6B37-C499-9CA7-B5A4-3E9664684965}"/>
              </a:ext>
            </a:extLst>
          </p:cNvPr>
          <p:cNvGrpSpPr/>
          <p:nvPr/>
        </p:nvGrpSpPr>
        <p:grpSpPr>
          <a:xfrm>
            <a:off x="1166812" y="734299"/>
            <a:ext cx="9858375" cy="5657850"/>
            <a:chOff x="1166812" y="734299"/>
            <a:chExt cx="9858375" cy="5657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EEA1341-E495-3BFB-757E-5362BCD9A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6812" y="734299"/>
              <a:ext cx="9858375" cy="56578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8D4CA7-5B74-81D8-556C-724BCB03A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1277" y="1904607"/>
              <a:ext cx="469085" cy="73342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6ED47C3-D769-7B0E-9451-BF97BB31D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4683" y="1904606"/>
              <a:ext cx="418723" cy="73342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C3DD093-D60B-744F-0388-03FE84575CB9}"/>
              </a:ext>
            </a:extLst>
          </p:cNvPr>
          <p:cNvSpPr txBox="1"/>
          <p:nvPr/>
        </p:nvSpPr>
        <p:spPr>
          <a:xfrm>
            <a:off x="1250301" y="465851"/>
            <a:ext cx="834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Exercise 5 – Wiring  Pedestrian Crossing with Anti Spam LED and Count Down Display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D8B0E8-F558-EE9C-02A3-D15CB73A9471}"/>
              </a:ext>
            </a:extLst>
          </p:cNvPr>
          <p:cNvGrpSpPr/>
          <p:nvPr/>
        </p:nvGrpSpPr>
        <p:grpSpPr>
          <a:xfrm>
            <a:off x="7176283" y="2462212"/>
            <a:ext cx="3534504" cy="1933575"/>
            <a:chOff x="7306912" y="1629649"/>
            <a:chExt cx="3534504" cy="19335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A39A18-7976-EADB-3600-981097315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40991" y="1629649"/>
              <a:ext cx="3400425" cy="1933575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36F206D-80D4-4246-DE30-D288CD218432}"/>
                </a:ext>
              </a:extLst>
            </p:cNvPr>
            <p:cNvSpPr/>
            <p:nvPr/>
          </p:nvSpPr>
          <p:spPr>
            <a:xfrm rot="1248939">
              <a:off x="7306912" y="2317893"/>
              <a:ext cx="111587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347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09E436-A247-AADA-6D48-350F8475DB17}"/>
              </a:ext>
            </a:extLst>
          </p:cNvPr>
          <p:cNvSpPr txBox="1"/>
          <p:nvPr/>
        </p:nvSpPr>
        <p:spPr>
          <a:xfrm>
            <a:off x="663845" y="1138907"/>
            <a:ext cx="409650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#Library</a:t>
            </a:r>
          </a:p>
          <a:p>
            <a:r>
              <a:rPr lang="en-US" dirty="0"/>
              <a:t>from </a:t>
            </a:r>
            <a:r>
              <a:rPr lang="en-US" dirty="0" err="1"/>
              <a:t>gpiozero</a:t>
            </a:r>
            <a:r>
              <a:rPr lang="en-US" dirty="0"/>
              <a:t> import  LED, Buzzer, Button</a:t>
            </a:r>
          </a:p>
          <a:p>
            <a:r>
              <a:rPr lang="en-US" dirty="0"/>
              <a:t>from time import sleep</a:t>
            </a:r>
          </a:p>
          <a:p>
            <a:r>
              <a:rPr lang="en-US" dirty="0"/>
              <a:t>from signal import pause</a:t>
            </a:r>
          </a:p>
          <a:p>
            <a:r>
              <a:rPr lang="en-US" dirty="0"/>
              <a:t>import tm1637</a:t>
            </a:r>
          </a:p>
          <a:p>
            <a:r>
              <a:rPr lang="en-US" dirty="0"/>
              <a:t>#Component Setup</a:t>
            </a:r>
          </a:p>
          <a:p>
            <a:r>
              <a:rPr lang="en-US" dirty="0" err="1"/>
              <a:t>green_led</a:t>
            </a:r>
            <a:r>
              <a:rPr lang="en-US" dirty="0"/>
              <a:t> = LED(18)</a:t>
            </a:r>
          </a:p>
          <a:p>
            <a:r>
              <a:rPr lang="en-US" dirty="0" err="1"/>
              <a:t>red_led</a:t>
            </a:r>
            <a:r>
              <a:rPr lang="en-US" dirty="0"/>
              <a:t>=LED(14)</a:t>
            </a:r>
          </a:p>
          <a:p>
            <a:r>
              <a:rPr lang="en-US" dirty="0" err="1"/>
              <a:t>anti_spam_led</a:t>
            </a:r>
            <a:r>
              <a:rPr lang="en-US" dirty="0"/>
              <a:t> = LED(7)</a:t>
            </a:r>
          </a:p>
          <a:p>
            <a:r>
              <a:rPr lang="en-US" dirty="0"/>
              <a:t>buzz=Buzzer(25)</a:t>
            </a:r>
          </a:p>
          <a:p>
            <a:r>
              <a:rPr lang="en-US" dirty="0"/>
              <a:t>button=Button(24)</a:t>
            </a:r>
          </a:p>
          <a:p>
            <a:r>
              <a:rPr lang="en-US" dirty="0"/>
              <a:t>display=tm1637.TM1637(20,16)</a:t>
            </a:r>
          </a:p>
          <a:p>
            <a:r>
              <a:rPr lang="en-US" dirty="0"/>
              <a:t>#Function</a:t>
            </a:r>
          </a:p>
          <a:p>
            <a:r>
              <a:rPr lang="en-US" dirty="0"/>
              <a:t>def activate():</a:t>
            </a:r>
          </a:p>
          <a:p>
            <a:r>
              <a:rPr lang="en-US" dirty="0"/>
              <a:t>    if </a:t>
            </a:r>
            <a:r>
              <a:rPr lang="en-US" dirty="0" err="1"/>
              <a:t>anti_spam_led.value</a:t>
            </a:r>
            <a:r>
              <a:rPr lang="en-US" dirty="0"/>
              <a:t>==1:</a:t>
            </a:r>
          </a:p>
          <a:p>
            <a:r>
              <a:rPr lang="en-US" dirty="0"/>
              <a:t>        pass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anti_spam_led.on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greenman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65D8A-16EC-BF1C-F0E3-83993CF12766}"/>
              </a:ext>
            </a:extLst>
          </p:cNvPr>
          <p:cNvSpPr txBox="1"/>
          <p:nvPr/>
        </p:nvSpPr>
        <p:spPr>
          <a:xfrm>
            <a:off x="5971592" y="307910"/>
            <a:ext cx="484895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greenman</a:t>
            </a:r>
            <a:r>
              <a:rPr lang="en-US" dirty="0"/>
              <a:t>():</a:t>
            </a:r>
          </a:p>
          <a:p>
            <a:r>
              <a:rPr lang="en-US" dirty="0"/>
              <a:t>    print('Button was pressed')</a:t>
            </a:r>
          </a:p>
          <a:p>
            <a:r>
              <a:rPr lang="en-US" dirty="0"/>
              <a:t>    sleep(10)</a:t>
            </a:r>
          </a:p>
          <a:p>
            <a:r>
              <a:rPr lang="en-US" dirty="0"/>
              <a:t>    </a:t>
            </a:r>
            <a:r>
              <a:rPr lang="en-US" dirty="0" err="1"/>
              <a:t>red_led.off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green_led.on</a:t>
            </a:r>
            <a:r>
              <a:rPr lang="en-US" dirty="0"/>
              <a:t>()</a:t>
            </a:r>
          </a:p>
          <a:p>
            <a:r>
              <a:rPr lang="en-US" dirty="0"/>
              <a:t>    sleep(10)</a:t>
            </a:r>
          </a:p>
          <a:p>
            <a:r>
              <a:rPr lang="en-US" dirty="0"/>
              <a:t>    for counter in range(5,-1,-1):</a:t>
            </a:r>
          </a:p>
          <a:p>
            <a:r>
              <a:rPr lang="en-US" dirty="0"/>
              <a:t>        </a:t>
            </a:r>
            <a:r>
              <a:rPr lang="en-US" dirty="0" err="1"/>
              <a:t>green_led.blink</a:t>
            </a:r>
            <a:r>
              <a:rPr lang="en-US" dirty="0"/>
              <a:t>(</a:t>
            </a:r>
            <a:r>
              <a:rPr lang="en-US" dirty="0" err="1"/>
              <a:t>on_time</a:t>
            </a:r>
            <a:r>
              <a:rPr lang="en-US" dirty="0"/>
              <a:t>=.5,off_time=.5,n=1)</a:t>
            </a:r>
          </a:p>
          <a:p>
            <a:r>
              <a:rPr lang="en-US" dirty="0"/>
              <a:t>        </a:t>
            </a:r>
            <a:r>
              <a:rPr lang="en-US" dirty="0" err="1"/>
              <a:t>buzz.blink</a:t>
            </a:r>
            <a:r>
              <a:rPr lang="en-US" dirty="0"/>
              <a:t>(</a:t>
            </a:r>
            <a:r>
              <a:rPr lang="en-US" dirty="0" err="1"/>
              <a:t>on_time</a:t>
            </a:r>
            <a:r>
              <a:rPr lang="en-US" dirty="0"/>
              <a:t>=.5, </a:t>
            </a:r>
            <a:r>
              <a:rPr lang="en-US" dirty="0" err="1"/>
              <a:t>off_time</a:t>
            </a:r>
            <a:r>
              <a:rPr lang="en-US" dirty="0"/>
              <a:t>=.5, n=1)</a:t>
            </a:r>
          </a:p>
          <a:p>
            <a:r>
              <a:rPr lang="en-US" dirty="0"/>
              <a:t>        </a:t>
            </a:r>
            <a:r>
              <a:rPr lang="en-US" dirty="0" err="1"/>
              <a:t>display.set_values</a:t>
            </a:r>
            <a:r>
              <a:rPr lang="en-US" dirty="0"/>
              <a:t>([' ',' ',' ',counter])</a:t>
            </a:r>
          </a:p>
          <a:p>
            <a:r>
              <a:rPr lang="en-US" dirty="0"/>
              <a:t>        sleep(1)    </a:t>
            </a:r>
          </a:p>
          <a:p>
            <a:r>
              <a:rPr lang="en-US" dirty="0"/>
              <a:t>    </a:t>
            </a:r>
            <a:r>
              <a:rPr lang="en-US" dirty="0" err="1"/>
              <a:t>green_led.off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red_led.on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display.clear</a:t>
            </a:r>
            <a:r>
              <a:rPr lang="en-US" dirty="0"/>
              <a:t>()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anti_spam_led.off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    print('waiting for Button to be Pressed')</a:t>
            </a:r>
          </a:p>
          <a:p>
            <a:r>
              <a:rPr lang="en-US" dirty="0"/>
              <a:t>#Algorithm</a:t>
            </a:r>
          </a:p>
          <a:p>
            <a:r>
              <a:rPr lang="en-US" dirty="0" err="1"/>
              <a:t>red_led.on</a:t>
            </a:r>
            <a:r>
              <a:rPr lang="en-US" dirty="0"/>
              <a:t>()</a:t>
            </a:r>
          </a:p>
          <a:p>
            <a:r>
              <a:rPr lang="en-US" dirty="0" err="1"/>
              <a:t>anti_spam_led.off</a:t>
            </a:r>
            <a:r>
              <a:rPr lang="en-US" dirty="0"/>
              <a:t>()</a:t>
            </a:r>
          </a:p>
          <a:p>
            <a:r>
              <a:rPr lang="en-US" dirty="0" err="1"/>
              <a:t>display.clear</a:t>
            </a:r>
            <a:r>
              <a:rPr lang="en-US" dirty="0"/>
              <a:t>()</a:t>
            </a:r>
          </a:p>
          <a:p>
            <a:r>
              <a:rPr lang="en-US" dirty="0"/>
              <a:t>print('waiting for Button to be Pressed')</a:t>
            </a:r>
          </a:p>
          <a:p>
            <a:r>
              <a:rPr lang="en-US" dirty="0" err="1"/>
              <a:t>button.when_pressed</a:t>
            </a:r>
            <a:r>
              <a:rPr lang="en-US" dirty="0"/>
              <a:t>=activate</a:t>
            </a:r>
          </a:p>
          <a:p>
            <a:r>
              <a:rPr lang="en-US" dirty="0"/>
              <a:t>pause()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55FAA6-EF40-389A-40A2-4D9E766D494D}"/>
              </a:ext>
            </a:extLst>
          </p:cNvPr>
          <p:cNvSpPr/>
          <p:nvPr/>
        </p:nvSpPr>
        <p:spPr>
          <a:xfrm>
            <a:off x="663845" y="4749282"/>
            <a:ext cx="3217690" cy="179147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8A44A4-EB8B-67A7-EDF2-F8E4B8D77733}"/>
              </a:ext>
            </a:extLst>
          </p:cNvPr>
          <p:cNvSpPr/>
          <p:nvPr/>
        </p:nvSpPr>
        <p:spPr>
          <a:xfrm>
            <a:off x="5971592" y="5820478"/>
            <a:ext cx="4310743" cy="26450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654AC2-B085-551F-E80A-9EF7EF11993B}"/>
              </a:ext>
            </a:extLst>
          </p:cNvPr>
          <p:cNvSpPr/>
          <p:nvPr/>
        </p:nvSpPr>
        <p:spPr>
          <a:xfrm>
            <a:off x="663845" y="3407312"/>
            <a:ext cx="4310743" cy="26450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7D2E8A-2166-EC01-A7D4-160AD605C6A2}"/>
              </a:ext>
            </a:extLst>
          </p:cNvPr>
          <p:cNvSpPr txBox="1"/>
          <p:nvPr/>
        </p:nvSpPr>
        <p:spPr>
          <a:xfrm>
            <a:off x="663845" y="526979"/>
            <a:ext cx="3834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Adding Check for Anti Spamming Exercise3m.py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5A578C-576D-1C44-CCD6-9AC8A391E310}"/>
              </a:ext>
            </a:extLst>
          </p:cNvPr>
          <p:cNvSpPr/>
          <p:nvPr/>
        </p:nvSpPr>
        <p:spPr>
          <a:xfrm>
            <a:off x="5971592" y="5065518"/>
            <a:ext cx="4310743" cy="26450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BC4613A-9025-B106-24C6-8A66E20D8192}"/>
              </a:ext>
            </a:extLst>
          </p:cNvPr>
          <p:cNvSpPr/>
          <p:nvPr/>
        </p:nvSpPr>
        <p:spPr>
          <a:xfrm rot="13830245">
            <a:off x="2824347" y="5283264"/>
            <a:ext cx="6345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7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590924-A392-EBB8-ED80-FBD9FD25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743" y="2305050"/>
            <a:ext cx="3667125" cy="2247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2C99A3-D95D-AE34-9594-731D4CFFCABF}"/>
              </a:ext>
            </a:extLst>
          </p:cNvPr>
          <p:cNvSpPr txBox="1"/>
          <p:nvPr/>
        </p:nvSpPr>
        <p:spPr>
          <a:xfrm>
            <a:off x="4159896" y="1576874"/>
            <a:ext cx="386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PEDESTRIAN CROSSING – TIME LEFT COUNT DOWN DISPLAY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0111A-CDCA-7B93-6FE5-9E6743D80298}"/>
              </a:ext>
            </a:extLst>
          </p:cNvPr>
          <p:cNvSpPr txBox="1"/>
          <p:nvPr/>
        </p:nvSpPr>
        <p:spPr>
          <a:xfrm>
            <a:off x="4576284" y="4909617"/>
            <a:ext cx="344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Please follow me closely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F5E7E2-2528-AD5E-71B0-B4FC6147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3" y="843051"/>
            <a:ext cx="8220468" cy="52499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A1542A-1A09-5EB0-C8D5-EBD9AE07A536}"/>
              </a:ext>
            </a:extLst>
          </p:cNvPr>
          <p:cNvSpPr txBox="1"/>
          <p:nvPr/>
        </p:nvSpPr>
        <p:spPr>
          <a:xfrm>
            <a:off x="4398399" y="2671327"/>
            <a:ext cx="3360144" cy="954107"/>
          </a:xfrm>
          <a:prstGeom prst="rect">
            <a:avLst/>
          </a:prstGeom>
          <a:solidFill>
            <a:srgbClr val="FFFF00"/>
          </a:solidFill>
          <a:ln w="444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FF0000"/>
                </a:solidFill>
              </a:rPr>
              <a:t>A NEW </a:t>
            </a:r>
            <a:r>
              <a:rPr lang="en-SG" sz="2800" b="1" dirty="0">
                <a:solidFill>
                  <a:srgbClr val="FF0000"/>
                </a:solidFill>
              </a:rPr>
              <a:t>DEVICE</a:t>
            </a:r>
            <a:r>
              <a:rPr lang="en-SG" sz="2800" dirty="0">
                <a:solidFill>
                  <a:srgbClr val="FF0000"/>
                </a:solidFill>
              </a:rPr>
              <a:t> AND A NEW </a:t>
            </a:r>
            <a:r>
              <a:rPr lang="en-SG" sz="2800" b="1" dirty="0">
                <a:solidFill>
                  <a:srgbClr val="FF0000"/>
                </a:solidFill>
              </a:rPr>
              <a:t>LIBRARY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EF27FF-8EB6-DDFA-C9ED-6CA8E3AA5D87}"/>
              </a:ext>
            </a:extLst>
          </p:cNvPr>
          <p:cNvSpPr txBox="1"/>
          <p:nvPr/>
        </p:nvSpPr>
        <p:spPr>
          <a:xfrm>
            <a:off x="3531766" y="5923754"/>
            <a:ext cx="4306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Segments are controlled by the </a:t>
            </a:r>
            <a:r>
              <a:rPr lang="en-SG" sz="1600" b="1" dirty="0">
                <a:solidFill>
                  <a:srgbClr val="FF0000"/>
                </a:solidFill>
              </a:rPr>
              <a:t>tm1637.py </a:t>
            </a:r>
            <a:r>
              <a:rPr lang="en-SG" sz="1600" dirty="0"/>
              <a:t>library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05667C-AC8B-98B7-F7B1-45AFA2F9F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283" y="590122"/>
            <a:ext cx="3762375" cy="60293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A38EEC0-9649-7EC5-9F38-C9A5C88A36E3}"/>
              </a:ext>
            </a:extLst>
          </p:cNvPr>
          <p:cNvGrpSpPr/>
          <p:nvPr/>
        </p:nvGrpSpPr>
        <p:grpSpPr>
          <a:xfrm>
            <a:off x="4352816" y="2425191"/>
            <a:ext cx="2538625" cy="818526"/>
            <a:chOff x="5825930" y="2060152"/>
            <a:chExt cx="2538625" cy="8185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AD1236-130E-837E-795E-AC812FEE1555}"/>
                </a:ext>
              </a:extLst>
            </p:cNvPr>
            <p:cNvSpPr txBox="1"/>
            <p:nvPr/>
          </p:nvSpPr>
          <p:spPr>
            <a:xfrm>
              <a:off x="5825930" y="2060152"/>
              <a:ext cx="1852645" cy="215444"/>
            </a:xfrm>
            <a:prstGeom prst="rect">
              <a:avLst/>
            </a:prstGeom>
            <a:noFill/>
            <a:ln w="444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5E9BA26F-2FD0-1DED-3DE9-2D7643E2B512}"/>
                </a:ext>
              </a:extLst>
            </p:cNvPr>
            <p:cNvSpPr/>
            <p:nvPr/>
          </p:nvSpPr>
          <p:spPr>
            <a:xfrm rot="7611861">
              <a:off x="7424695" y="1938819"/>
              <a:ext cx="667697" cy="12120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7DFF2C7-4883-BA00-1EE1-52560C38B9A8}"/>
              </a:ext>
            </a:extLst>
          </p:cNvPr>
          <p:cNvGrpSpPr/>
          <p:nvPr/>
        </p:nvGrpSpPr>
        <p:grpSpPr>
          <a:xfrm>
            <a:off x="4631871" y="4260570"/>
            <a:ext cx="3735141" cy="2095669"/>
            <a:chOff x="4631871" y="4260570"/>
            <a:chExt cx="3735141" cy="209566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C9C46-F60A-4DC1-18AE-967DD165956B}"/>
                </a:ext>
              </a:extLst>
            </p:cNvPr>
            <p:cNvSpPr txBox="1"/>
            <p:nvPr/>
          </p:nvSpPr>
          <p:spPr>
            <a:xfrm>
              <a:off x="6514367" y="4260570"/>
              <a:ext cx="1852645" cy="646331"/>
            </a:xfrm>
            <a:prstGeom prst="rect">
              <a:avLst/>
            </a:prstGeom>
            <a:noFill/>
            <a:ln w="444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/>
                <a:t>The 7 Segment Display Library</a:t>
              </a:r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2E58808-6B0A-4DE1-4C95-CD8B57DAAFF8}"/>
                </a:ext>
              </a:extLst>
            </p:cNvPr>
            <p:cNvGrpSpPr/>
            <p:nvPr/>
          </p:nvGrpSpPr>
          <p:grpSpPr>
            <a:xfrm>
              <a:off x="4631871" y="4791745"/>
              <a:ext cx="1738258" cy="1564494"/>
              <a:chOff x="5437970" y="7102835"/>
              <a:chExt cx="1738258" cy="156449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D166C-D0B2-2A20-07EA-CE71E6891EF6}"/>
                  </a:ext>
                </a:extLst>
              </p:cNvPr>
              <p:cNvSpPr/>
              <p:nvPr/>
            </p:nvSpPr>
            <p:spPr>
              <a:xfrm>
                <a:off x="5437970" y="8242221"/>
                <a:ext cx="1312506" cy="425108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DB31CD8B-DD58-64CD-F5C5-11325E38DA8A}"/>
                  </a:ext>
                </a:extLst>
              </p:cNvPr>
              <p:cNvSpPr/>
              <p:nvPr/>
            </p:nvSpPr>
            <p:spPr>
              <a:xfrm rot="2115779">
                <a:off x="6508531" y="7102835"/>
                <a:ext cx="667697" cy="121202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279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65B376-01A9-7315-F45A-09840B89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930435"/>
            <a:ext cx="9725025" cy="5534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EF74C3-DE2B-5CBB-BFD8-57CB0A88DEAF}"/>
              </a:ext>
            </a:extLst>
          </p:cNvPr>
          <p:cNvSpPr txBox="1"/>
          <p:nvPr/>
        </p:nvSpPr>
        <p:spPr>
          <a:xfrm>
            <a:off x="1233487" y="745769"/>
            <a:ext cx="834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Exercise 4 – Wiring and Testing Count Down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4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02F0F-35AD-F2FE-8734-015737B3AF20}"/>
              </a:ext>
            </a:extLst>
          </p:cNvPr>
          <p:cNvSpPr txBox="1"/>
          <p:nvPr/>
        </p:nvSpPr>
        <p:spPr>
          <a:xfrm>
            <a:off x="1241570" y="838899"/>
            <a:ext cx="502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TESTING OUR CIRCUIT USING THONNY SHELL   </a:t>
            </a:r>
            <a:r>
              <a:rPr lang="en-SG" sz="2000" b="1" dirty="0">
                <a:solidFill>
                  <a:srgbClr val="FF0000"/>
                </a:solidFill>
              </a:rPr>
              <a:t>&gt;&gt;&gt;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54194-C9EE-3295-D33A-C9779D35FCC1}"/>
              </a:ext>
            </a:extLst>
          </p:cNvPr>
          <p:cNvSpPr txBox="1"/>
          <p:nvPr/>
        </p:nvSpPr>
        <p:spPr>
          <a:xfrm>
            <a:off x="1241570" y="1468073"/>
            <a:ext cx="41777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import tm1637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display = tm1637.TM1637(20, 16)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#20=CLK  16=DIO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display.clear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display.set_values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([' ', ' ', ' ', '7'])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952C481-8B56-1889-C05F-19B9666E1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5FFDFE-27CB-FBDC-945C-8541AB824AE1}"/>
              </a:ext>
            </a:extLst>
          </p:cNvPr>
          <p:cNvGrpSpPr/>
          <p:nvPr/>
        </p:nvGrpSpPr>
        <p:grpSpPr>
          <a:xfrm>
            <a:off x="4145378" y="1971831"/>
            <a:ext cx="2491144" cy="777193"/>
            <a:chOff x="4145378" y="1971831"/>
            <a:chExt cx="2491144" cy="777193"/>
          </a:xfrm>
        </p:grpSpPr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9400D901-EA0D-62EC-B5B3-4CC7A9C04E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1653954"/>
                </p:ext>
              </p:extLst>
            </p:nvPr>
          </p:nvGraphicFramePr>
          <p:xfrm>
            <a:off x="5261268" y="1971831"/>
            <a:ext cx="1375254" cy="777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81582" imgH="1428949" progId="Paint.Picture">
                    <p:embed/>
                  </p:oleObj>
                </mc:Choice>
                <mc:Fallback>
                  <p:oleObj name="Bitmap Image" r:id="rId2" imgW="2381582" imgH="1428949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1268" y="1971831"/>
                          <a:ext cx="1375254" cy="77719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88E4C98-CBCD-DB49-8FA5-686B958DE3AF}"/>
                </a:ext>
              </a:extLst>
            </p:cNvPr>
            <p:cNvSpPr/>
            <p:nvPr/>
          </p:nvSpPr>
          <p:spPr>
            <a:xfrm>
              <a:off x="4145378" y="2301915"/>
              <a:ext cx="723502" cy="3632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C15E055-982B-EDA4-E330-BDD9D53C6CE8}"/>
              </a:ext>
            </a:extLst>
          </p:cNvPr>
          <p:cNvSpPr txBox="1"/>
          <p:nvPr/>
        </p:nvSpPr>
        <p:spPr>
          <a:xfrm>
            <a:off x="1241570" y="2905780"/>
            <a:ext cx="2903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display.clear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display.set_values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([' ', ' ', '8 ', '7'])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D7A192-525E-23F8-5E51-149FAADDBB51}"/>
              </a:ext>
            </a:extLst>
          </p:cNvPr>
          <p:cNvGrpSpPr/>
          <p:nvPr/>
        </p:nvGrpSpPr>
        <p:grpSpPr>
          <a:xfrm>
            <a:off x="4158891" y="2807934"/>
            <a:ext cx="2513506" cy="765468"/>
            <a:chOff x="4158891" y="2807934"/>
            <a:chExt cx="2513506" cy="765468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C5B723AF-04B0-46B4-648F-01686CF61915}"/>
                </a:ext>
              </a:extLst>
            </p:cNvPr>
            <p:cNvSpPr/>
            <p:nvPr/>
          </p:nvSpPr>
          <p:spPr>
            <a:xfrm>
              <a:off x="4158891" y="3063655"/>
              <a:ext cx="723502" cy="352668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8C2F5E2B-5E1D-CA30-4380-A72A164908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0839417"/>
                </p:ext>
              </p:extLst>
            </p:nvPr>
          </p:nvGraphicFramePr>
          <p:xfrm>
            <a:off x="5288212" y="2807934"/>
            <a:ext cx="1384185" cy="765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067478" imgH="1857143" progId="Paint.Picture">
                    <p:embed/>
                  </p:oleObj>
                </mc:Choice>
                <mc:Fallback>
                  <p:oleObj name="Bitmap Image" r:id="rId4" imgW="3067478" imgH="1857143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8212" y="2807934"/>
                          <a:ext cx="1384185" cy="7654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ctangle 9">
            <a:extLst>
              <a:ext uri="{FF2B5EF4-FFF2-40B4-BE49-F238E27FC236}">
                <a16:creationId xmlns:a16="http://schemas.microsoft.com/office/drawing/2014/main" id="{15D9C883-39BF-E021-9CCC-229C793D5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069BBB-CBC1-9EF2-131E-7792EE6B114F}"/>
              </a:ext>
            </a:extLst>
          </p:cNvPr>
          <p:cNvGrpSpPr/>
          <p:nvPr/>
        </p:nvGrpSpPr>
        <p:grpSpPr>
          <a:xfrm>
            <a:off x="1374017" y="3697156"/>
            <a:ext cx="3767150" cy="2072741"/>
            <a:chOff x="1374017" y="3697156"/>
            <a:chExt cx="3767150" cy="20727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656C23-65E6-C91B-8833-A8AF4811B433}"/>
                </a:ext>
              </a:extLst>
            </p:cNvPr>
            <p:cNvSpPr txBox="1"/>
            <p:nvPr/>
          </p:nvSpPr>
          <p:spPr>
            <a:xfrm>
              <a:off x="2469774" y="4035711"/>
              <a:ext cx="2671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How do you display 1234</a:t>
              </a:r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5ADA777-ED42-170D-360C-43A65011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4017" y="3697156"/>
              <a:ext cx="1015286" cy="207274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2F69BCE-6A92-516C-6F5D-A99620407D49}"/>
              </a:ext>
            </a:extLst>
          </p:cNvPr>
          <p:cNvSpPr txBox="1"/>
          <p:nvPr/>
        </p:nvSpPr>
        <p:spPr>
          <a:xfrm>
            <a:off x="1241570" y="125589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 4a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72A35-1953-E0DD-FEA0-DCAE23F3A286}"/>
              </a:ext>
            </a:extLst>
          </p:cNvPr>
          <p:cNvSpPr txBox="1"/>
          <p:nvPr/>
        </p:nvSpPr>
        <p:spPr>
          <a:xfrm>
            <a:off x="1204872" y="266513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 4b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65056C-E444-53F0-4673-64B4B8D6949F}"/>
              </a:ext>
            </a:extLst>
          </p:cNvPr>
          <p:cNvSpPr txBox="1"/>
          <p:nvPr/>
        </p:nvSpPr>
        <p:spPr>
          <a:xfrm>
            <a:off x="1216093" y="338873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 4c</a:t>
            </a:r>
          </a:p>
        </p:txBody>
      </p:sp>
    </p:spTree>
    <p:extLst>
      <p:ext uri="{BB962C8B-B14F-4D97-AF65-F5344CB8AC3E}">
        <p14:creationId xmlns:p14="http://schemas.microsoft.com/office/powerpoint/2010/main" val="307670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1891D0-88F4-680E-80C7-10A5BCFF7AAB}"/>
              </a:ext>
            </a:extLst>
          </p:cNvPr>
          <p:cNvSpPr txBox="1"/>
          <p:nvPr/>
        </p:nvSpPr>
        <p:spPr>
          <a:xfrm>
            <a:off x="1231640" y="802433"/>
            <a:ext cx="4739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7 Segment Display Accepts Data as a </a:t>
            </a:r>
            <a:r>
              <a:rPr lang="en-SG" b="1" dirty="0">
                <a:solidFill>
                  <a:srgbClr val="FF0000"/>
                </a:solidFill>
              </a:rPr>
              <a:t>List</a:t>
            </a:r>
          </a:p>
          <a:p>
            <a:r>
              <a:rPr lang="en-SG" dirty="0"/>
              <a:t>A </a:t>
            </a:r>
            <a:r>
              <a:rPr lang="en-SG" b="1" dirty="0">
                <a:solidFill>
                  <a:srgbClr val="FF0000"/>
                </a:solidFill>
              </a:rPr>
              <a:t>List</a:t>
            </a:r>
            <a:r>
              <a:rPr lang="en-SG" dirty="0"/>
              <a:t> is a collection of Data</a:t>
            </a:r>
          </a:p>
          <a:p>
            <a:r>
              <a:rPr lang="en-SG" dirty="0"/>
              <a:t>Like this -&gt; </a:t>
            </a:r>
            <a:r>
              <a:rPr lang="en-SG" dirty="0">
                <a:solidFill>
                  <a:srgbClr val="FF0000"/>
                </a:solidFill>
              </a:rPr>
              <a:t>[</a:t>
            </a:r>
            <a:r>
              <a:rPr lang="en-SG" dirty="0"/>
              <a:t>‘</a:t>
            </a:r>
            <a:r>
              <a:rPr lang="en-SG" dirty="0" err="1"/>
              <a:t>Apple’,’Orange’,’Raspberry’,’Banana</a:t>
            </a:r>
            <a:r>
              <a:rPr lang="en-SG" dirty="0"/>
              <a:t>’</a:t>
            </a:r>
            <a:r>
              <a:rPr lang="en-SG" dirty="0">
                <a:solidFill>
                  <a:srgbClr val="FF0000"/>
                </a:solidFill>
              </a:rPr>
              <a:t>]</a:t>
            </a:r>
          </a:p>
          <a:p>
            <a:r>
              <a:rPr lang="en-US" dirty="0"/>
              <a:t>We can assign as variable name to 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F7524-D6E2-6A60-EEE2-1F950AB8E4EB}"/>
              </a:ext>
            </a:extLst>
          </p:cNvPr>
          <p:cNvSpPr txBox="1"/>
          <p:nvPr/>
        </p:nvSpPr>
        <p:spPr>
          <a:xfrm>
            <a:off x="1231639" y="2373086"/>
            <a:ext cx="506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>
                <a:solidFill>
                  <a:srgbClr val="0070C0"/>
                </a:solidFill>
              </a:rPr>
              <a:t>FruitBasket</a:t>
            </a:r>
            <a:r>
              <a:rPr lang="en-SG" dirty="0"/>
              <a:t>= </a:t>
            </a:r>
            <a:r>
              <a:rPr lang="en-SG" dirty="0">
                <a:solidFill>
                  <a:srgbClr val="FF0000"/>
                </a:solidFill>
              </a:rPr>
              <a:t>[</a:t>
            </a:r>
            <a:r>
              <a:rPr lang="en-SG" dirty="0"/>
              <a:t>‘</a:t>
            </a:r>
            <a:r>
              <a:rPr lang="en-SG" dirty="0" err="1"/>
              <a:t>Apple’,’Orange’,’Raspberry’,’Banana</a:t>
            </a:r>
            <a:r>
              <a:rPr lang="en-SG" dirty="0"/>
              <a:t>’</a:t>
            </a:r>
            <a:r>
              <a:rPr lang="en-SG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04066-C215-B3AC-2C05-1CCB9A33EBD9}"/>
              </a:ext>
            </a:extLst>
          </p:cNvPr>
          <p:cNvSpPr txBox="1"/>
          <p:nvPr/>
        </p:nvSpPr>
        <p:spPr>
          <a:xfrm>
            <a:off x="1231638" y="2841964"/>
            <a:ext cx="558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&gt;&gt;&gt;</a:t>
            </a:r>
            <a:r>
              <a:rPr lang="en-SG" dirty="0">
                <a:solidFill>
                  <a:srgbClr val="0070C0"/>
                </a:solidFill>
              </a:rPr>
              <a:t> </a:t>
            </a:r>
            <a:r>
              <a:rPr lang="en-SG" dirty="0" err="1">
                <a:solidFill>
                  <a:srgbClr val="0070C0"/>
                </a:solidFill>
              </a:rPr>
              <a:t>FruitBasket</a:t>
            </a:r>
            <a:r>
              <a:rPr lang="en-SG" dirty="0"/>
              <a:t>= </a:t>
            </a:r>
            <a:r>
              <a:rPr lang="en-SG" dirty="0">
                <a:solidFill>
                  <a:srgbClr val="FF0000"/>
                </a:solidFill>
              </a:rPr>
              <a:t>[</a:t>
            </a:r>
            <a:r>
              <a:rPr lang="en-SG" dirty="0"/>
              <a:t>‘</a:t>
            </a:r>
            <a:r>
              <a:rPr lang="en-SG" dirty="0" err="1"/>
              <a:t>Apple’,’Orange’,’Raspberry’,’Banana</a:t>
            </a:r>
            <a:r>
              <a:rPr lang="en-SG" dirty="0"/>
              <a:t>’</a:t>
            </a:r>
            <a:r>
              <a:rPr lang="en-SG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C3E88-1F0B-6AF0-6314-5FE001551415}"/>
              </a:ext>
            </a:extLst>
          </p:cNvPr>
          <p:cNvSpPr txBox="1"/>
          <p:nvPr/>
        </p:nvSpPr>
        <p:spPr>
          <a:xfrm>
            <a:off x="1231638" y="3429000"/>
            <a:ext cx="558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Each it in the List has an index position, starting from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F2067-F34F-923E-B947-C31DDAF88923}"/>
              </a:ext>
            </a:extLst>
          </p:cNvPr>
          <p:cNvSpPr txBox="1"/>
          <p:nvPr/>
        </p:nvSpPr>
        <p:spPr>
          <a:xfrm>
            <a:off x="1231638" y="4004759"/>
            <a:ext cx="30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&gt;&gt;&gt;</a:t>
            </a:r>
            <a:r>
              <a:rPr lang="en-SG" dirty="0">
                <a:solidFill>
                  <a:srgbClr val="0070C0"/>
                </a:solidFill>
              </a:rPr>
              <a:t> print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/>
              <a:t>FruitBasket</a:t>
            </a:r>
            <a:r>
              <a:rPr lang="en-SG" dirty="0">
                <a:solidFill>
                  <a:srgbClr val="0070C0"/>
                </a:solidFill>
              </a:rPr>
              <a:t>[0] </a:t>
            </a:r>
            <a:r>
              <a:rPr lang="en-SG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94D3B-F986-5966-B093-CB2BD42BB35A}"/>
              </a:ext>
            </a:extLst>
          </p:cNvPr>
          <p:cNvSpPr txBox="1"/>
          <p:nvPr/>
        </p:nvSpPr>
        <p:spPr>
          <a:xfrm>
            <a:off x="1231638" y="4579705"/>
            <a:ext cx="558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can change the ‘value’ of an item in the List</a:t>
            </a:r>
          </a:p>
          <a:p>
            <a:r>
              <a:rPr lang="en-SG" dirty="0"/>
              <a:t>e.g. we want to replace ‘Orange’ with ‘Grapes’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A3A8B-4BBE-53E5-67D4-766CFABB370C}"/>
              </a:ext>
            </a:extLst>
          </p:cNvPr>
          <p:cNvSpPr txBox="1"/>
          <p:nvPr/>
        </p:nvSpPr>
        <p:spPr>
          <a:xfrm>
            <a:off x="1231638" y="5363547"/>
            <a:ext cx="558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FruitBasket</a:t>
            </a:r>
            <a:r>
              <a:rPr lang="en-SG" dirty="0"/>
              <a:t>[1]=‘Grapes’</a:t>
            </a:r>
          </a:p>
          <a:p>
            <a:r>
              <a:rPr lang="en-SG" b="1" dirty="0">
                <a:solidFill>
                  <a:srgbClr val="FF0000"/>
                </a:solidFill>
              </a:rPr>
              <a:t>&gt;&gt;&gt; </a:t>
            </a:r>
            <a:r>
              <a:rPr lang="en-SG" dirty="0"/>
              <a:t>print(</a:t>
            </a:r>
            <a:r>
              <a:rPr lang="en-SG" dirty="0" err="1"/>
              <a:t>FruitBasket</a:t>
            </a:r>
            <a:r>
              <a:rPr lang="en-S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782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D44954C-5AB8-5F18-B61C-832030F53DEA}"/>
              </a:ext>
            </a:extLst>
          </p:cNvPr>
          <p:cNvSpPr txBox="1"/>
          <p:nvPr/>
        </p:nvSpPr>
        <p:spPr>
          <a:xfrm>
            <a:off x="1073024" y="836836"/>
            <a:ext cx="31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LET’S DO A TOTO LIST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727685-FED6-EA5D-8F23-069327831D22}"/>
              </a:ext>
            </a:extLst>
          </p:cNvPr>
          <p:cNvGrpSpPr/>
          <p:nvPr/>
        </p:nvGrpSpPr>
        <p:grpSpPr>
          <a:xfrm>
            <a:off x="1110347" y="1171765"/>
            <a:ext cx="3610947" cy="369332"/>
            <a:chOff x="7203232" y="1171765"/>
            <a:chExt cx="361094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F6E514-35A0-616F-CA2C-F24D3E5A9472}"/>
                </a:ext>
              </a:extLst>
            </p:cNvPr>
            <p:cNvSpPr txBox="1"/>
            <p:nvPr/>
          </p:nvSpPr>
          <p:spPr>
            <a:xfrm>
              <a:off x="7203232" y="1171765"/>
              <a:ext cx="3610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err="1"/>
                <a:t>toto_list</a:t>
              </a:r>
              <a:r>
                <a:rPr lang="en-SG" dirty="0"/>
                <a:t> = [                                     ]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5A2470-6061-BA05-AD6B-295356593573}"/>
                </a:ext>
              </a:extLst>
            </p:cNvPr>
            <p:cNvSpPr txBox="1"/>
            <p:nvPr/>
          </p:nvSpPr>
          <p:spPr>
            <a:xfrm>
              <a:off x="8388221" y="1240571"/>
              <a:ext cx="1856792" cy="276999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5810B59-BDEB-C096-8004-DDCEF05973A5}"/>
              </a:ext>
            </a:extLst>
          </p:cNvPr>
          <p:cNvSpPr txBox="1"/>
          <p:nvPr/>
        </p:nvSpPr>
        <p:spPr>
          <a:xfrm flipH="1">
            <a:off x="1110347" y="1633430"/>
            <a:ext cx="383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>
                <a:solidFill>
                  <a:schemeClr val="accent1">
                    <a:lumMod val="75000"/>
                  </a:schemeClr>
                </a:solidFill>
              </a:rPr>
              <a:t>toto_list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=[1,2,3,4,5,6,7,8,9,10,…..,49]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33FCE-BD81-38CA-34C3-43319D26B72A}"/>
              </a:ext>
            </a:extLst>
          </p:cNvPr>
          <p:cNvSpPr txBox="1"/>
          <p:nvPr/>
        </p:nvSpPr>
        <p:spPr>
          <a:xfrm flipH="1">
            <a:off x="1110347" y="2095095"/>
            <a:ext cx="2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An easier method….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42BFB-0119-3D50-770C-4B21044CA78A}"/>
              </a:ext>
            </a:extLst>
          </p:cNvPr>
          <p:cNvSpPr txBox="1"/>
          <p:nvPr/>
        </p:nvSpPr>
        <p:spPr>
          <a:xfrm flipH="1">
            <a:off x="3429004" y="2095095"/>
            <a:ext cx="105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for loop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042745-AB00-5B98-D2FD-738436FBA0CD}"/>
              </a:ext>
            </a:extLst>
          </p:cNvPr>
          <p:cNvSpPr txBox="1"/>
          <p:nvPr/>
        </p:nvSpPr>
        <p:spPr>
          <a:xfrm flipH="1">
            <a:off x="1110339" y="2486180"/>
            <a:ext cx="404948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err="1">
                <a:solidFill>
                  <a:srgbClr val="0070C0"/>
                </a:solidFill>
              </a:rPr>
              <a:t>toto_list</a:t>
            </a:r>
            <a:r>
              <a:rPr lang="en-SG" dirty="0">
                <a:solidFill>
                  <a:srgbClr val="0070C0"/>
                </a:solidFill>
              </a:rPr>
              <a:t>=[]</a:t>
            </a:r>
          </a:p>
          <a:p>
            <a:r>
              <a:rPr lang="en-SG" dirty="0">
                <a:solidFill>
                  <a:srgbClr val="0070C0"/>
                </a:solidFill>
              </a:rPr>
              <a:t>for count in range(1,50,1):</a:t>
            </a:r>
          </a:p>
          <a:p>
            <a:r>
              <a:rPr lang="en-SG" dirty="0">
                <a:solidFill>
                  <a:srgbClr val="0070C0"/>
                </a:solidFill>
              </a:rPr>
              <a:t>    </a:t>
            </a:r>
            <a:r>
              <a:rPr lang="en-SG" dirty="0" err="1">
                <a:solidFill>
                  <a:srgbClr val="0070C0"/>
                </a:solidFill>
              </a:rPr>
              <a:t>toto_list.append</a:t>
            </a:r>
            <a:r>
              <a:rPr lang="en-SG" dirty="0">
                <a:solidFill>
                  <a:srgbClr val="0070C0"/>
                </a:solidFill>
              </a:rPr>
              <a:t>(count)</a:t>
            </a:r>
          </a:p>
          <a:p>
            <a:r>
              <a:rPr lang="en-SG" dirty="0">
                <a:solidFill>
                  <a:srgbClr val="0070C0"/>
                </a:solidFill>
              </a:rPr>
              <a:t>print(“TOTO”, </a:t>
            </a:r>
            <a:r>
              <a:rPr lang="en-SG" dirty="0" err="1">
                <a:solidFill>
                  <a:srgbClr val="0070C0"/>
                </a:solidFill>
              </a:rPr>
              <a:t>toto_list</a:t>
            </a:r>
            <a:r>
              <a:rPr lang="en-SG" dirty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3A1696-3387-2049-61E1-9A5BA3BF0953}"/>
              </a:ext>
            </a:extLst>
          </p:cNvPr>
          <p:cNvSpPr txBox="1"/>
          <p:nvPr/>
        </p:nvSpPr>
        <p:spPr>
          <a:xfrm>
            <a:off x="1021706" y="3686509"/>
            <a:ext cx="401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Type this into the editor and save the code as </a:t>
            </a:r>
            <a:r>
              <a:rPr lang="en-SG" dirty="0" err="1"/>
              <a:t>totolist</a:t>
            </a:r>
            <a:r>
              <a:rPr lang="en-SG" dirty="0"/>
              <a:t>. Then run it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7B1159-1397-C453-3FD9-5D930EA1BB45}"/>
              </a:ext>
            </a:extLst>
          </p:cNvPr>
          <p:cNvGrpSpPr/>
          <p:nvPr/>
        </p:nvGrpSpPr>
        <p:grpSpPr>
          <a:xfrm>
            <a:off x="2645878" y="2359397"/>
            <a:ext cx="2089116" cy="484632"/>
            <a:chOff x="2645878" y="2359397"/>
            <a:chExt cx="2089116" cy="4846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96E34D-CD0E-1697-2841-749D165C197B}"/>
                </a:ext>
              </a:extLst>
            </p:cNvPr>
            <p:cNvSpPr txBox="1"/>
            <p:nvPr/>
          </p:nvSpPr>
          <p:spPr>
            <a:xfrm>
              <a:off x="3712919" y="2437353"/>
              <a:ext cx="1022075" cy="369332"/>
            </a:xfrm>
            <a:prstGeom prst="rect">
              <a:avLst/>
            </a:prstGeom>
            <a:noFill/>
            <a:ln w="476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/>
                <a:t>Blank list</a:t>
              </a:r>
              <a:endParaRPr lang="en-US" dirty="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66A3A8E9-5727-2E6D-1B8B-DB5D263FCDA0}"/>
                </a:ext>
              </a:extLst>
            </p:cNvPr>
            <p:cNvSpPr/>
            <p:nvPr/>
          </p:nvSpPr>
          <p:spPr>
            <a:xfrm rot="10800000">
              <a:off x="2645878" y="2359397"/>
              <a:ext cx="978408" cy="484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BBE3F79-9DB8-48C2-7728-7C767EB498F4}"/>
              </a:ext>
            </a:extLst>
          </p:cNvPr>
          <p:cNvSpPr txBox="1"/>
          <p:nvPr/>
        </p:nvSpPr>
        <p:spPr>
          <a:xfrm>
            <a:off x="6161317" y="751401"/>
            <a:ext cx="515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PYTHON, SUGGEST TO ME A SET OF TOTO NUMBERS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7148FF-B5B8-79C0-D4D9-A7FA9AC91A72}"/>
              </a:ext>
            </a:extLst>
          </p:cNvPr>
          <p:cNvSpPr txBox="1"/>
          <p:nvPr/>
        </p:nvSpPr>
        <p:spPr>
          <a:xfrm>
            <a:off x="6158203" y="1115572"/>
            <a:ext cx="515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random and a function called </a:t>
            </a:r>
            <a:r>
              <a:rPr lang="en-SG" dirty="0" err="1"/>
              <a:t>randint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F18AA4-8536-079A-35D1-ABE2BB4B5426}"/>
              </a:ext>
            </a:extLst>
          </p:cNvPr>
          <p:cNvSpPr txBox="1"/>
          <p:nvPr/>
        </p:nvSpPr>
        <p:spPr>
          <a:xfrm>
            <a:off x="6158203" y="1429702"/>
            <a:ext cx="515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from random import </a:t>
            </a:r>
            <a:r>
              <a:rPr lang="en-SG" b="1" dirty="0" err="1"/>
              <a:t>randint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67148B-3FF1-F33B-9894-40A52C2669BE}"/>
              </a:ext>
            </a:extLst>
          </p:cNvPr>
          <p:cNvSpPr txBox="1"/>
          <p:nvPr/>
        </p:nvSpPr>
        <p:spPr>
          <a:xfrm>
            <a:off x="6158203" y="1759232"/>
            <a:ext cx="5156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&gt;&gt;&gt;</a:t>
            </a:r>
            <a:r>
              <a:rPr lang="en-SG" dirty="0"/>
              <a:t> from random import </a:t>
            </a:r>
            <a:r>
              <a:rPr lang="en-SG" dirty="0" err="1"/>
              <a:t>randint</a:t>
            </a:r>
            <a:endParaRPr lang="en-SG" dirty="0"/>
          </a:p>
          <a:p>
            <a:r>
              <a:rPr lang="en-US" b="1" dirty="0">
                <a:solidFill>
                  <a:srgbClr val="FF0000"/>
                </a:solidFill>
              </a:rPr>
              <a:t>&gt;&gt;&gt;</a:t>
            </a:r>
            <a:r>
              <a:rPr lang="en-US" dirty="0"/>
              <a:t> number = </a:t>
            </a:r>
            <a:r>
              <a:rPr lang="en-US" dirty="0" err="1"/>
              <a:t>randint</a:t>
            </a:r>
            <a:r>
              <a:rPr lang="en-US" dirty="0"/>
              <a:t>(1,49)</a:t>
            </a:r>
          </a:p>
          <a:p>
            <a:r>
              <a:rPr lang="en-US" b="1" dirty="0">
                <a:solidFill>
                  <a:srgbClr val="FF0000"/>
                </a:solidFill>
              </a:rPr>
              <a:t>&gt;&gt;&gt;</a:t>
            </a:r>
            <a:r>
              <a:rPr lang="en-US" dirty="0"/>
              <a:t> print(number)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F69B4C-D826-4B21-1416-F21D07C934EA}"/>
              </a:ext>
            </a:extLst>
          </p:cNvPr>
          <p:cNvGrpSpPr/>
          <p:nvPr/>
        </p:nvGrpSpPr>
        <p:grpSpPr>
          <a:xfrm>
            <a:off x="6158203" y="2805771"/>
            <a:ext cx="4764829" cy="2308324"/>
            <a:chOff x="6158203" y="2805771"/>
            <a:chExt cx="4764829" cy="23083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11E453-9CE3-E66F-8565-D3F4649B0303}"/>
                </a:ext>
              </a:extLst>
            </p:cNvPr>
            <p:cNvSpPr txBox="1"/>
            <p:nvPr/>
          </p:nvSpPr>
          <p:spPr>
            <a:xfrm>
              <a:off x="6158203" y="2805771"/>
              <a:ext cx="4764829" cy="230832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SG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7E7A647-582B-A0A6-4429-D1F46050A2E2}"/>
                </a:ext>
              </a:extLst>
            </p:cNvPr>
            <p:cNvGrpSpPr/>
            <p:nvPr/>
          </p:nvGrpSpPr>
          <p:grpSpPr>
            <a:xfrm>
              <a:off x="6526755" y="2923562"/>
              <a:ext cx="4396277" cy="2058985"/>
              <a:chOff x="1374017" y="3697156"/>
              <a:chExt cx="3767150" cy="207274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7F0319-742E-68AB-1642-D50ACEF16AA7}"/>
                  </a:ext>
                </a:extLst>
              </p:cNvPr>
              <p:cNvSpPr txBox="1"/>
              <p:nvPr/>
            </p:nvSpPr>
            <p:spPr>
              <a:xfrm>
                <a:off x="2469774" y="3730707"/>
                <a:ext cx="2671393" cy="1208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We need a list of 6 numbers :</a:t>
                </a:r>
              </a:p>
              <a:p>
                <a:endParaRPr lang="en-SG" dirty="0"/>
              </a:p>
              <a:p>
                <a:endParaRPr lang="en-SG" dirty="0"/>
              </a:p>
              <a:p>
                <a:r>
                  <a:rPr lang="en-SG" b="1" dirty="0" err="1">
                    <a:solidFill>
                      <a:srgbClr val="FF0000"/>
                    </a:solidFill>
                  </a:rPr>
                  <a:t>surewinlist</a:t>
                </a:r>
                <a:r>
                  <a:rPr lang="en-SG" b="1" dirty="0">
                    <a:solidFill>
                      <a:srgbClr val="FF0000"/>
                    </a:solidFill>
                  </a:rPr>
                  <a:t>=[12,15,32,45,49,1]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71214E7-7DC5-30EB-9997-B6DEDCD52A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017" y="3697156"/>
                <a:ext cx="1015286" cy="20727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6174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6" grpId="0" animBg="1"/>
      <p:bldP spid="17" grpId="0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B8139E-2A29-6E69-1DB5-26BCD0017C41}"/>
              </a:ext>
            </a:extLst>
          </p:cNvPr>
          <p:cNvSpPr txBox="1"/>
          <p:nvPr/>
        </p:nvSpPr>
        <p:spPr>
          <a:xfrm>
            <a:off x="1240971" y="886408"/>
            <a:ext cx="55610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Making the 7 Segment Display Library takes the display</a:t>
            </a:r>
          </a:p>
          <a:p>
            <a:r>
              <a:rPr lang="en-SG" dirty="0"/>
              <a:t>Data as a List</a:t>
            </a:r>
          </a:p>
          <a:p>
            <a:endParaRPr lang="en-SG" dirty="0"/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'9']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'8']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'7']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'6']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'5']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'4']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'3']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'2']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'1']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'0']</a:t>
            </a:r>
          </a:p>
          <a:p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8BBA7D-6312-0909-B1DC-7DEA10B915E5}"/>
              </a:ext>
            </a:extLst>
          </p:cNvPr>
          <p:cNvGrpSpPr/>
          <p:nvPr/>
        </p:nvGrpSpPr>
        <p:grpSpPr>
          <a:xfrm>
            <a:off x="3103927" y="1188023"/>
            <a:ext cx="5561045" cy="5543550"/>
            <a:chOff x="3103927" y="1188023"/>
            <a:chExt cx="5561045" cy="55435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7D7A324-B54A-5BE8-A63D-4FBEE5E44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8697" y="1188023"/>
              <a:ext cx="4486275" cy="5543550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8D7D2F0-14D5-02E7-D4B7-5198B2848109}"/>
                </a:ext>
              </a:extLst>
            </p:cNvPr>
            <p:cNvSpPr/>
            <p:nvPr/>
          </p:nvSpPr>
          <p:spPr>
            <a:xfrm>
              <a:off x="3103927" y="2818701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205952-0FEF-9C2F-FB48-6618C80874B2}"/>
                </a:ext>
              </a:extLst>
            </p:cNvPr>
            <p:cNvSpPr/>
            <p:nvPr/>
          </p:nvSpPr>
          <p:spPr>
            <a:xfrm>
              <a:off x="4715068" y="2146335"/>
              <a:ext cx="1835022" cy="33560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31586F-B0D5-86CF-1187-E10D1686426E}"/>
              </a:ext>
            </a:extLst>
          </p:cNvPr>
          <p:cNvGrpSpPr/>
          <p:nvPr/>
        </p:nvGrpSpPr>
        <p:grpSpPr>
          <a:xfrm>
            <a:off x="6550090" y="2164997"/>
            <a:ext cx="4690126" cy="2031325"/>
            <a:chOff x="6550090" y="2164997"/>
            <a:chExt cx="4690126" cy="20313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297BF5-E766-C699-6E30-91481E36E414}"/>
                </a:ext>
              </a:extLst>
            </p:cNvPr>
            <p:cNvSpPr txBox="1"/>
            <p:nvPr/>
          </p:nvSpPr>
          <p:spPr>
            <a:xfrm>
              <a:off x="8921483" y="2164997"/>
              <a:ext cx="231873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data to be displayed is sent to the function in the library </a:t>
              </a:r>
              <a:r>
                <a:rPr lang="en-US" dirty="0" err="1"/>
                <a:t>display.set_values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At 1 seconds intervals in this case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9EF3BC4-6163-C9F5-8D7B-836AFBA20A6B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90" y="2388933"/>
              <a:ext cx="2225275" cy="79172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B338E6-35C3-7EAF-7981-73B0AD44EF32}"/>
                </a:ext>
              </a:extLst>
            </p:cNvPr>
            <p:cNvSpPr/>
            <p:nvPr/>
          </p:nvSpPr>
          <p:spPr>
            <a:xfrm>
              <a:off x="8921483" y="3010066"/>
              <a:ext cx="1851989" cy="40558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245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54A359-42C3-69D8-AC68-4C13004A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46" y="937296"/>
            <a:ext cx="4486275" cy="554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F00B62-C808-AC3B-075D-C6D530F12ECD}"/>
              </a:ext>
            </a:extLst>
          </p:cNvPr>
          <p:cNvSpPr txBox="1"/>
          <p:nvPr/>
        </p:nvSpPr>
        <p:spPr>
          <a:xfrm>
            <a:off x="595618" y="494950"/>
            <a:ext cx="35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to the Python For Loop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EB1F4E-BAEE-F5A1-DE81-ACAB62375261}"/>
              </a:ext>
            </a:extLst>
          </p:cNvPr>
          <p:cNvGrpSpPr/>
          <p:nvPr/>
        </p:nvGrpSpPr>
        <p:grpSpPr>
          <a:xfrm>
            <a:off x="4351420" y="2700219"/>
            <a:ext cx="6509964" cy="2466975"/>
            <a:chOff x="4351420" y="2271013"/>
            <a:chExt cx="6509964" cy="2466975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95B3FBC0-DCBD-B821-7D47-9563050B0760}"/>
                </a:ext>
              </a:extLst>
            </p:cNvPr>
            <p:cNvSpPr/>
            <p:nvPr/>
          </p:nvSpPr>
          <p:spPr>
            <a:xfrm>
              <a:off x="4351420" y="3262184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13B1ADE-F7AA-3723-6E96-B1AC1D63F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8334" y="2271013"/>
              <a:ext cx="5353050" cy="246697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A72CD0-A01C-A4DC-CD01-6EBB4DEA55F9}"/>
              </a:ext>
            </a:extLst>
          </p:cNvPr>
          <p:cNvGrpSpPr/>
          <p:nvPr/>
        </p:nvGrpSpPr>
        <p:grpSpPr>
          <a:xfrm>
            <a:off x="6891471" y="1209515"/>
            <a:ext cx="2924334" cy="964518"/>
            <a:chOff x="6891471" y="1209515"/>
            <a:chExt cx="2924334" cy="964518"/>
          </a:xfrm>
        </p:grpSpPr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FF1356E6-0A76-2132-8355-637C5C018672}"/>
                </a:ext>
              </a:extLst>
            </p:cNvPr>
            <p:cNvSpPr/>
            <p:nvPr/>
          </p:nvSpPr>
          <p:spPr>
            <a:xfrm>
              <a:off x="6891471" y="1209515"/>
              <a:ext cx="2924334" cy="964518"/>
            </a:xfrm>
            <a:prstGeom prst="wedgeRectCallout">
              <a:avLst>
                <a:gd name="adj1" fmla="val -130243"/>
                <a:gd name="adj2" fmla="val 3655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56FCF6-4092-EA27-C886-A9F479D4D3ED}"/>
                </a:ext>
              </a:extLst>
            </p:cNvPr>
            <p:cNvSpPr txBox="1"/>
            <p:nvPr/>
          </p:nvSpPr>
          <p:spPr>
            <a:xfrm>
              <a:off x="6996735" y="1322442"/>
              <a:ext cx="28190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This value is changing from 9 to 0</a:t>
              </a:r>
            </a:p>
            <a:p>
              <a:r>
                <a:rPr lang="en-US" sz="1400" b="1" dirty="0"/>
                <a:t>Create a variable</a:t>
              </a:r>
            </a:p>
            <a:p>
              <a:r>
                <a:rPr lang="en-US" sz="1400" b="1" dirty="0"/>
                <a:t>to represent this value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47801B-1B57-E04E-60B9-5F78E560CB4D}"/>
              </a:ext>
            </a:extLst>
          </p:cNvPr>
          <p:cNvSpPr txBox="1"/>
          <p:nvPr/>
        </p:nvSpPr>
        <p:spPr>
          <a:xfrm>
            <a:off x="6807495" y="2325295"/>
            <a:ext cx="3569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Give it a name </a:t>
            </a:r>
            <a:r>
              <a:rPr lang="en-US" sz="1400" b="1" dirty="0">
                <a:solidFill>
                  <a:srgbClr val="0070C0"/>
                </a:solidFill>
              </a:rPr>
              <a:t>counter</a:t>
            </a:r>
            <a:r>
              <a:rPr lang="en-US" sz="1400" b="1" dirty="0"/>
              <a:t> and run it in a for loop</a:t>
            </a:r>
          </a:p>
        </p:txBody>
      </p:sp>
    </p:spTree>
    <p:extLst>
      <p:ext uri="{BB962C8B-B14F-4D97-AF65-F5344CB8AC3E}">
        <p14:creationId xmlns:p14="http://schemas.microsoft.com/office/powerpoint/2010/main" val="203472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1050</Words>
  <Application>Microsoft Office PowerPoint</Application>
  <PresentationFormat>Widescreen</PresentationFormat>
  <Paragraphs>149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Bitmap Image</vt:lpstr>
      <vt:lpstr>Lesson #3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14</cp:revision>
  <dcterms:created xsi:type="dcterms:W3CDTF">2022-05-28T12:57:27Z</dcterms:created>
  <dcterms:modified xsi:type="dcterms:W3CDTF">2023-02-10T10:03:53Z</dcterms:modified>
</cp:coreProperties>
</file>