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9" r:id="rId3"/>
    <p:sldId id="281" r:id="rId4"/>
    <p:sldId id="263" r:id="rId5"/>
    <p:sldId id="280" r:id="rId6"/>
    <p:sldId id="257" r:id="rId7"/>
    <p:sldId id="259" r:id="rId8"/>
    <p:sldId id="258" r:id="rId9"/>
    <p:sldId id="256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82" r:id="rId18"/>
    <p:sldId id="284" r:id="rId19"/>
    <p:sldId id="283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Seng Goh" initials="SSG" lastIdx="1" clrIdx="0">
    <p:extLst>
      <p:ext uri="{19B8F6BF-5375-455C-9EA6-DF929625EA0E}">
        <p15:presenceInfo xmlns:p15="http://schemas.microsoft.com/office/powerpoint/2012/main" userId="851da458b4fe6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421E-B150-B1C4-73CC-F879DD89E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9E17E-3913-F766-C478-54C2363D4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980B-447F-7966-0389-FC97088F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70F26-2B61-5BC9-3A9E-B4A30496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535C-9212-1772-DFEE-7D01511D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5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8734-4B0B-309E-8373-8C5D039E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F8483-36A0-BB13-E3B5-4204C58B7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78B9-54F2-0AE3-B0FB-C878D7EE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2E10-0047-4B99-EEC4-5D5B7C65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491F-3EBE-24DE-4BD3-52428D92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0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426D7-5FDA-AFFD-250C-F7D85FBD6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0B25E-E640-006D-E6E2-3E1BDB54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86A0-6EC2-00C8-9948-8FDDD799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0E98-2242-521B-D52F-5623D5B3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D463-7E17-6EA1-6975-64645454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37AE-5ACC-D622-D627-33EAED9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8B1A3-EE6F-3DB5-3663-B2187A6F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0708-7529-7674-EB98-2E24DFBD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CA28-8415-DC37-DFA1-9C5A0BC0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8FA2-CFC9-BEA0-E4B8-2423F1F0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6F03-282F-D872-D093-6FF63716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76AD3-9D40-C091-EDB5-9F988B4A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8757-9602-63E3-620E-A16AD6F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2ADA-0286-0F72-659B-C62C3E8E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2EB1-7F43-31B2-2F97-C92897B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06CC-133D-E916-A1DA-D03F038C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2A0F-84E2-BAA6-3C50-FA97ED5FC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F06CB-821F-537D-419D-517FE88D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D825-07B8-F409-0B2C-8D8D78BD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98A0-B1DD-82AC-7BC6-8E2CFF4C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49D86-7313-E439-D599-6B22E892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4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6D6A-1483-A8BC-244D-9946805E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E66B-EB0F-241D-A18B-E304636CA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47D5F-6756-9E21-3CE7-E27CFFCC0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5268B-614A-2BEF-FB03-9F2B53FD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5BA20-AE4C-F7E6-AECF-7F7A31D26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57EA2-A885-D426-1B69-028CD66A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27238-B582-3E7D-D5C1-5A611ED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2EB98-D293-DCEE-A04B-2234CD3D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F5AA-E81E-63FE-4FE2-7377DEAE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55926-6BB4-4AAF-FBBE-304B7DC4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7393-947A-A301-491B-C815B65D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F70FD-7E88-A9E4-6FD0-B83D321D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12E19-D545-5406-682D-FF621417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B0EB4-33A8-CD98-580F-3667E3B7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EC098-31E1-FF1A-5633-1B9D0178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0137-2D2F-3547-EBDE-B0FCEB40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4350-B9FF-D4DB-72D1-1410AB1B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B7E85-D991-F13E-423B-CA4EBF2EA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14DBA-5206-3429-FA1F-801F3851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2AAF5-7A48-56D9-B34D-672E4AE9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FA778-586A-44F6-E970-208D20E6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E92E-6DC1-8E02-AC2E-13572A11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70FD6-4046-E2AC-F9CA-C09FE8F7B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51830-DF43-B45E-C2F5-53C220A4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FF900-B012-9360-96A2-2D02965D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0171-20AC-D034-0F4C-DD109B7F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93355-70E3-5AEB-F46B-138E1EB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25EC6-B8E9-2BB5-1B7D-2E905738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78B48-E422-3B86-88D4-8F74EAD05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4765-F981-3221-8733-065A92A9E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6F53-EEC4-EF3E-8265-E8131B451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EBD7-7741-38EE-BC76-E84305409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3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piozero.readthedocs.io/en/stable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7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Lesson #2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467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Functions </a:t>
            </a:r>
            <a:r>
              <a:rPr lang="en-US" dirty="0"/>
              <a:t>and Loops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Messaging</a:t>
            </a:r>
          </a:p>
          <a:p>
            <a:r>
              <a:rPr lang="en-US" dirty="0"/>
              <a:t>Troubleshooting and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2DD3A8-72DE-4CBE-BA4B-8B37FF9BFD79}"/>
              </a:ext>
            </a:extLst>
          </p:cNvPr>
          <p:cNvSpPr/>
          <p:nvPr/>
        </p:nvSpPr>
        <p:spPr>
          <a:xfrm>
            <a:off x="998291" y="4335011"/>
            <a:ext cx="2181138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ELEVATOR CONTROL SYSTEM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368AE-F9AE-4FC9-B0C2-3BA41210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9" y="1836317"/>
            <a:ext cx="3777712" cy="287497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7742792-7508-4C43-AD57-B917A930EF89}"/>
              </a:ext>
            </a:extLst>
          </p:cNvPr>
          <p:cNvSpPr/>
          <p:nvPr/>
        </p:nvSpPr>
        <p:spPr>
          <a:xfrm rot="14270892">
            <a:off x="2599498" y="3396028"/>
            <a:ext cx="484632" cy="14740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4467D8-2D85-461E-9DFD-280D17CC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89" y="3196904"/>
            <a:ext cx="2943225" cy="2438400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6769A0AB-013C-4346-9E3E-79F3E3A15EC0}"/>
              </a:ext>
            </a:extLst>
          </p:cNvPr>
          <p:cNvSpPr/>
          <p:nvPr/>
        </p:nvSpPr>
        <p:spPr>
          <a:xfrm>
            <a:off x="6457903" y="2002842"/>
            <a:ext cx="1744825" cy="1567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419B7-9AF9-4D5F-8E4E-04B1EFD0EB8F}"/>
              </a:ext>
            </a:extLst>
          </p:cNvPr>
          <p:cNvSpPr txBox="1"/>
          <p:nvPr/>
        </p:nvSpPr>
        <p:spPr>
          <a:xfrm>
            <a:off x="7968343" y="1255735"/>
            <a:ext cx="1744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HUMANS CANNOT DIRECTLY INTERACT WITH ELEVATOR SYSTEM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DA0F0-92B8-4B7B-B4F2-2F9CDBEE3976}"/>
              </a:ext>
            </a:extLst>
          </p:cNvPr>
          <p:cNvSpPr txBox="1"/>
          <p:nvPr/>
        </p:nvSpPr>
        <p:spPr>
          <a:xfrm>
            <a:off x="801730" y="1416867"/>
            <a:ext cx="2181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INTERACTION BETWEEN HUMANS AND THE REAL WORLD VIA A COMPUTER SYSTEM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C02B8-415C-493A-AE78-5F3C5283B91F}"/>
              </a:ext>
            </a:extLst>
          </p:cNvPr>
          <p:cNvSpPr txBox="1"/>
          <p:nvPr/>
        </p:nvSpPr>
        <p:spPr>
          <a:xfrm>
            <a:off x="3932398" y="695413"/>
            <a:ext cx="243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rgbClr val="FF0000"/>
                </a:solidFill>
              </a:rPr>
              <a:t>REAL WORLD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416C5-7EE9-4119-A6B6-6FAB4CCD3A0C}"/>
              </a:ext>
            </a:extLst>
          </p:cNvPr>
          <p:cNvSpPr txBox="1"/>
          <p:nvPr/>
        </p:nvSpPr>
        <p:spPr>
          <a:xfrm>
            <a:off x="8202728" y="5163923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rgbClr val="FF0000"/>
                </a:solidFill>
              </a:rPr>
              <a:t>US HUMANS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98911E-D272-E614-B366-53A169767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012" y="4730440"/>
            <a:ext cx="949085" cy="1239477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972EF573-42FF-13B0-8513-48DE2F6044A9}"/>
              </a:ext>
            </a:extLst>
          </p:cNvPr>
          <p:cNvSpPr/>
          <p:nvPr/>
        </p:nvSpPr>
        <p:spPr>
          <a:xfrm rot="5400000">
            <a:off x="3685687" y="4653022"/>
            <a:ext cx="411019" cy="12262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B3CAA11-FD35-C536-1076-0A8D235F29DF}"/>
              </a:ext>
            </a:extLst>
          </p:cNvPr>
          <p:cNvSpPr/>
          <p:nvPr/>
        </p:nvSpPr>
        <p:spPr>
          <a:xfrm rot="5400000">
            <a:off x="6612697" y="4653022"/>
            <a:ext cx="411019" cy="12262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4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47E93-8220-8C42-E4BE-86B60C0F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17" y="879212"/>
            <a:ext cx="8964721" cy="5292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F6E6FC-0BAA-9734-DBF5-3B335FD9AF18}"/>
              </a:ext>
            </a:extLst>
          </p:cNvPr>
          <p:cNvSpPr txBox="1"/>
          <p:nvPr/>
        </p:nvSpPr>
        <p:spPr>
          <a:xfrm>
            <a:off x="1655742" y="689267"/>
            <a:ext cx="45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3 – Wiring a Pedestrian Crossing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466D1-3B68-ACAD-37DC-7E0FACDF1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62" y="4730066"/>
            <a:ext cx="2292439" cy="1543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211F3-3EC2-5716-2F9E-6CA3DF76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092" y="5413198"/>
            <a:ext cx="287192" cy="7555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367707-144D-FCE8-61DF-BC888AAF1398}"/>
              </a:ext>
            </a:extLst>
          </p:cNvPr>
          <p:cNvCxnSpPr>
            <a:cxnSpLocks/>
          </p:cNvCxnSpPr>
          <p:nvPr/>
        </p:nvCxnSpPr>
        <p:spPr>
          <a:xfrm>
            <a:off x="7691876" y="6015431"/>
            <a:ext cx="1321996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>
            <a:extLst>
              <a:ext uri="{FF2B5EF4-FFF2-40B4-BE49-F238E27FC236}">
                <a16:creationId xmlns:a16="http://schemas.microsoft.com/office/drawing/2014/main" id="{627BE65B-1E73-C6B5-A740-BDD2DD4D08FE}"/>
              </a:ext>
            </a:extLst>
          </p:cNvPr>
          <p:cNvSpPr txBox="1"/>
          <p:nvPr/>
        </p:nvSpPr>
        <p:spPr>
          <a:xfrm>
            <a:off x="4490848" y="4472889"/>
            <a:ext cx="657225" cy="2571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14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36B3C0C-EFFD-8B57-110D-5B21EEA35103}"/>
              </a:ext>
            </a:extLst>
          </p:cNvPr>
          <p:cNvSpPr txBox="1"/>
          <p:nvPr/>
        </p:nvSpPr>
        <p:spPr>
          <a:xfrm>
            <a:off x="5858521" y="4472890"/>
            <a:ext cx="65722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18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C3AFA3CD-C531-AD44-223A-9C750B7A3F90}"/>
              </a:ext>
            </a:extLst>
          </p:cNvPr>
          <p:cNvSpPr txBox="1"/>
          <p:nvPr/>
        </p:nvSpPr>
        <p:spPr>
          <a:xfrm>
            <a:off x="3404162" y="4477198"/>
            <a:ext cx="75247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GROUND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AE2904CB-3094-72C0-43D0-365A35A856B3}"/>
              </a:ext>
            </a:extLst>
          </p:cNvPr>
          <p:cNvSpPr txBox="1"/>
          <p:nvPr/>
        </p:nvSpPr>
        <p:spPr>
          <a:xfrm>
            <a:off x="7558690" y="4472888"/>
            <a:ext cx="58483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25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6C50A0AE-0CD7-5C74-AE15-24F1E39D0D39}"/>
              </a:ext>
            </a:extLst>
          </p:cNvPr>
          <p:cNvSpPr txBox="1"/>
          <p:nvPr/>
        </p:nvSpPr>
        <p:spPr>
          <a:xfrm>
            <a:off x="3536180" y="3008261"/>
            <a:ext cx="445770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+VE 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EEC92040-2609-3CB5-1792-64853593342A}"/>
              </a:ext>
            </a:extLst>
          </p:cNvPr>
          <p:cNvSpPr txBox="1"/>
          <p:nvPr/>
        </p:nvSpPr>
        <p:spPr>
          <a:xfrm>
            <a:off x="2795100" y="3006991"/>
            <a:ext cx="388620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-VE 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2BF54534-4B20-3D3D-706C-E9F4C14FBBBC}"/>
              </a:ext>
            </a:extLst>
          </p:cNvPr>
          <p:cNvSpPr txBox="1"/>
          <p:nvPr/>
        </p:nvSpPr>
        <p:spPr>
          <a:xfrm>
            <a:off x="6746275" y="4472891"/>
            <a:ext cx="65722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24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20FA5-81BE-8245-11BB-A98CD0C2F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73" y="2058664"/>
            <a:ext cx="403423" cy="5907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A7F9-6A1D-A094-BFED-6ED549F779DB}"/>
              </a:ext>
            </a:extLst>
          </p:cNvPr>
          <p:cNvGrpSpPr/>
          <p:nvPr/>
        </p:nvGrpSpPr>
        <p:grpSpPr>
          <a:xfrm>
            <a:off x="6914295" y="2394788"/>
            <a:ext cx="4046717" cy="1502835"/>
            <a:chOff x="6914295" y="2394788"/>
            <a:chExt cx="4046717" cy="15028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34E1A50-97F4-BAA1-1554-91ED1D020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18095" y="2394788"/>
              <a:ext cx="2642917" cy="1502835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FB96F800-9EEA-F97F-E03B-AE939841CE68}"/>
                </a:ext>
              </a:extLst>
            </p:cNvPr>
            <p:cNvSpPr/>
            <p:nvPr/>
          </p:nvSpPr>
          <p:spPr>
            <a:xfrm rot="10800000">
              <a:off x="6914295" y="2777300"/>
              <a:ext cx="198642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477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439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TESTING OUR CIRCUIT USING THONNY SHELL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0718-3F48-5EF9-0757-7482CA1F455E}"/>
              </a:ext>
            </a:extLst>
          </p:cNvPr>
          <p:cNvSpPr txBox="1"/>
          <p:nvPr/>
        </p:nvSpPr>
        <p:spPr>
          <a:xfrm>
            <a:off x="1233182" y="1166394"/>
            <a:ext cx="479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3e. Button Activating/Deactivating Buzzer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05A71-45BE-558B-BECE-63EC242B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38" y="1652910"/>
            <a:ext cx="4171950" cy="17430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9C2F20-FB32-BBE2-AC05-1695FBF614E5}"/>
              </a:ext>
            </a:extLst>
          </p:cNvPr>
          <p:cNvSpPr txBox="1"/>
          <p:nvPr/>
        </p:nvSpPr>
        <p:spPr>
          <a:xfrm>
            <a:off x="1233182" y="3521990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3f. Button Activating / Deactivating Red LED (</a:t>
            </a:r>
            <a:r>
              <a:rPr lang="en-SG" dirty="0">
                <a:solidFill>
                  <a:srgbClr val="FF0000"/>
                </a:solidFill>
              </a:rPr>
              <a:t>Pin 14</a:t>
            </a:r>
            <a:r>
              <a:rPr lang="en-SG" dirty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4EE2E6-79C8-43FA-BB3D-2CB75B1C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029" y="3891322"/>
            <a:ext cx="1015286" cy="2072741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CDF0DA88-E98D-BF63-39FF-8B45DC41571A}"/>
              </a:ext>
            </a:extLst>
          </p:cNvPr>
          <p:cNvSpPr/>
          <p:nvPr/>
        </p:nvSpPr>
        <p:spPr>
          <a:xfrm rot="2594643">
            <a:off x="3647084" y="3919534"/>
            <a:ext cx="914400" cy="1070297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32F86D-C3E4-4423-137E-BBCBF0740C7B}"/>
              </a:ext>
            </a:extLst>
          </p:cNvPr>
          <p:cNvSpPr txBox="1"/>
          <p:nvPr/>
        </p:nvSpPr>
        <p:spPr>
          <a:xfrm>
            <a:off x="3665627" y="4232300"/>
            <a:ext cx="1138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Can you make it Blink too?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840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A17F2-0705-EE54-3C40-2590FE6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EAF0D-E953-87F9-91CD-38893FFAA2CF}"/>
              </a:ext>
            </a:extLst>
          </p:cNvPr>
          <p:cNvSpPr txBox="1"/>
          <p:nvPr/>
        </p:nvSpPr>
        <p:spPr>
          <a:xfrm>
            <a:off x="1371600" y="1589306"/>
            <a:ext cx="4332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RED GOES OFF</a:t>
            </a:r>
          </a:p>
          <a:p>
            <a:r>
              <a:rPr lang="en-SG" dirty="0"/>
              <a:t>GREEN COMES ON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GREEN BLINKS FIVE TIMES</a:t>
            </a:r>
          </a:p>
          <a:p>
            <a:r>
              <a:rPr lang="en-US" dirty="0"/>
              <a:t>AFTER 5 SECONDS</a:t>
            </a:r>
          </a:p>
          <a:p>
            <a:r>
              <a:rPr lang="en-US" dirty="0"/>
              <a:t>GREEN GOES OFF</a:t>
            </a:r>
          </a:p>
          <a:p>
            <a:r>
              <a:rPr lang="en-US" dirty="0"/>
              <a:t>RED COMES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EF56-7CBE-FB6E-66C4-D571470A6D83}"/>
              </a:ext>
            </a:extLst>
          </p:cNvPr>
          <p:cNvSpPr txBox="1"/>
          <p:nvPr/>
        </p:nvSpPr>
        <p:spPr>
          <a:xfrm>
            <a:off x="1304925" y="744379"/>
            <a:ext cx="496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3g Pedestrian Crossing Program – Version 1</a:t>
            </a:r>
          </a:p>
          <a:p>
            <a:r>
              <a:rPr lang="en-SG" dirty="0"/>
              <a:t>Save program as Exercise3g.py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E07D9F-0089-A2C6-A025-252839C4B8A3}"/>
              </a:ext>
            </a:extLst>
          </p:cNvPr>
          <p:cNvSpPr/>
          <p:nvPr/>
        </p:nvSpPr>
        <p:spPr>
          <a:xfrm>
            <a:off x="4350109" y="3078472"/>
            <a:ext cx="16057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D9766-A154-8AEA-3942-8705F023A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509712"/>
            <a:ext cx="45910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7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A17F2-0705-EE54-3C40-2590FE6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EAF0D-E953-87F9-91CD-38893FFAA2CF}"/>
              </a:ext>
            </a:extLst>
          </p:cNvPr>
          <p:cNvSpPr txBox="1"/>
          <p:nvPr/>
        </p:nvSpPr>
        <p:spPr>
          <a:xfrm>
            <a:off x="1371600" y="1589306"/>
            <a:ext cx="4332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RED GOES OFF</a:t>
            </a:r>
          </a:p>
          <a:p>
            <a:r>
              <a:rPr lang="en-SG" dirty="0"/>
              <a:t>GREEN COMES ON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GREEN BLINKS FIVE TIMES</a:t>
            </a:r>
          </a:p>
          <a:p>
            <a:r>
              <a:rPr lang="en-SG" b="1" dirty="0">
                <a:solidFill>
                  <a:srgbClr val="FF0000"/>
                </a:solidFill>
              </a:rPr>
              <a:t>BUZZER BLINKS FIVE TIMES</a:t>
            </a:r>
          </a:p>
          <a:p>
            <a:r>
              <a:rPr lang="en-US" dirty="0"/>
              <a:t>AFTER 5 SECONDS</a:t>
            </a:r>
          </a:p>
          <a:p>
            <a:r>
              <a:rPr lang="en-US" dirty="0"/>
              <a:t>GREEN GOES OFF</a:t>
            </a:r>
          </a:p>
          <a:p>
            <a:r>
              <a:rPr lang="en-US" dirty="0"/>
              <a:t>RED COMES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EF56-7CBE-FB6E-66C4-D571470A6D83}"/>
              </a:ext>
            </a:extLst>
          </p:cNvPr>
          <p:cNvSpPr txBox="1"/>
          <p:nvPr/>
        </p:nvSpPr>
        <p:spPr>
          <a:xfrm>
            <a:off x="1304925" y="744379"/>
            <a:ext cx="71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3h Pedestrian Crossing Program – Version 2 – With Buzzer</a:t>
            </a:r>
          </a:p>
          <a:p>
            <a:r>
              <a:rPr lang="en-SG" dirty="0"/>
              <a:t>Save program as Exercise3h.py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E07D9F-0089-A2C6-A025-252839C4B8A3}"/>
              </a:ext>
            </a:extLst>
          </p:cNvPr>
          <p:cNvSpPr/>
          <p:nvPr/>
        </p:nvSpPr>
        <p:spPr>
          <a:xfrm>
            <a:off x="4350109" y="3078472"/>
            <a:ext cx="16057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EC164-230A-9AAA-E71E-92A6BACC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98" y="1181854"/>
            <a:ext cx="4743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A17F2-0705-EE54-3C40-2590FE6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EAF0D-E953-87F9-91CD-38893FFAA2CF}"/>
              </a:ext>
            </a:extLst>
          </p:cNvPr>
          <p:cNvSpPr txBox="1"/>
          <p:nvPr/>
        </p:nvSpPr>
        <p:spPr>
          <a:xfrm>
            <a:off x="1371600" y="1589306"/>
            <a:ext cx="4332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RED GOES OFF</a:t>
            </a:r>
          </a:p>
          <a:p>
            <a:r>
              <a:rPr lang="en-SG" dirty="0"/>
              <a:t>GREEN COMES ON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GREEN BLINKS FIVE TIMES</a:t>
            </a:r>
          </a:p>
          <a:p>
            <a:r>
              <a:rPr lang="en-SG" b="1" dirty="0">
                <a:solidFill>
                  <a:srgbClr val="FF0000"/>
                </a:solidFill>
              </a:rPr>
              <a:t>BUZZER BLINKS FIVE TIMES</a:t>
            </a:r>
          </a:p>
          <a:p>
            <a:r>
              <a:rPr lang="en-US" dirty="0"/>
              <a:t>AFTER 5 SECONDS</a:t>
            </a:r>
          </a:p>
          <a:p>
            <a:r>
              <a:rPr lang="en-US" dirty="0"/>
              <a:t>GREEN GOES OFF</a:t>
            </a:r>
          </a:p>
          <a:p>
            <a:r>
              <a:rPr lang="en-US" dirty="0"/>
              <a:t>RED COMES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EF56-7CBE-FB6E-66C4-D571470A6D83}"/>
              </a:ext>
            </a:extLst>
          </p:cNvPr>
          <p:cNvSpPr txBox="1"/>
          <p:nvPr/>
        </p:nvSpPr>
        <p:spPr>
          <a:xfrm>
            <a:off x="1304925" y="744379"/>
            <a:ext cx="71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3j Pedestrian Crossing Program – Version 3 – Introducing a Function</a:t>
            </a:r>
          </a:p>
          <a:p>
            <a:r>
              <a:rPr lang="en-SG" dirty="0"/>
              <a:t>Save program as Exercise3j.py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E07D9F-0089-A2C6-A025-252839C4B8A3}"/>
              </a:ext>
            </a:extLst>
          </p:cNvPr>
          <p:cNvSpPr/>
          <p:nvPr/>
        </p:nvSpPr>
        <p:spPr>
          <a:xfrm>
            <a:off x="4350109" y="3078472"/>
            <a:ext cx="16057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AE164-3F0B-36CE-0995-9308E285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988" y="1067544"/>
            <a:ext cx="47910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6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A17F2-0705-EE54-3C40-2590FE6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EAF0D-E953-87F9-91CD-38893FFAA2CF}"/>
              </a:ext>
            </a:extLst>
          </p:cNvPr>
          <p:cNvSpPr txBox="1"/>
          <p:nvPr/>
        </p:nvSpPr>
        <p:spPr>
          <a:xfrm>
            <a:off x="1267500" y="2312493"/>
            <a:ext cx="4332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 ON</a:t>
            </a:r>
          </a:p>
          <a:p>
            <a:r>
              <a:rPr lang="en-SG" b="1" dirty="0">
                <a:solidFill>
                  <a:srgbClr val="FF0000"/>
                </a:solidFill>
              </a:rPr>
              <a:t>WHEN BUTTON IS PRESSED</a:t>
            </a:r>
          </a:p>
          <a:p>
            <a:r>
              <a:rPr lang="en-SG" dirty="0"/>
              <a:t>ACTIVATE Function </a:t>
            </a:r>
            <a:r>
              <a:rPr lang="en-SG" dirty="0" err="1"/>
              <a:t>greenman</a:t>
            </a:r>
            <a:r>
              <a:rPr lang="en-SG" dirty="0"/>
              <a:t>()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EF56-7CBE-FB6E-66C4-D571470A6D83}"/>
              </a:ext>
            </a:extLst>
          </p:cNvPr>
          <p:cNvSpPr txBox="1"/>
          <p:nvPr/>
        </p:nvSpPr>
        <p:spPr>
          <a:xfrm>
            <a:off x="1304925" y="744379"/>
            <a:ext cx="71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3k Pedestrian Crossing Program – Version 4 – Add a Button</a:t>
            </a:r>
          </a:p>
          <a:p>
            <a:r>
              <a:rPr lang="en-SG" dirty="0"/>
              <a:t>Save program as Exercise3k.py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E07D9F-0089-A2C6-A025-252839C4B8A3}"/>
              </a:ext>
            </a:extLst>
          </p:cNvPr>
          <p:cNvSpPr/>
          <p:nvPr/>
        </p:nvSpPr>
        <p:spPr>
          <a:xfrm>
            <a:off x="4350109" y="3078472"/>
            <a:ext cx="16057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DB4D0E-E754-B327-5591-5BA80825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404" y="1057545"/>
            <a:ext cx="4343406" cy="54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653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gpiozero</a:t>
            </a:r>
            <a:r>
              <a:rPr lang="en-US" dirty="0"/>
              <a:t> Library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Messaging</a:t>
            </a:r>
          </a:p>
          <a:p>
            <a:r>
              <a:rPr lang="en-US" dirty="0"/>
              <a:t>Troubleshooting and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4AC30-ADC5-B450-4AEA-939A6129BA18}"/>
              </a:ext>
            </a:extLst>
          </p:cNvPr>
          <p:cNvSpPr txBox="1"/>
          <p:nvPr/>
        </p:nvSpPr>
        <p:spPr>
          <a:xfrm>
            <a:off x="1716505" y="1130787"/>
            <a:ext cx="79087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err="1">
                <a:hlinkClick r:id="rId2"/>
              </a:rPr>
              <a:t>gpiozero</a:t>
            </a:r>
            <a:r>
              <a:rPr lang="en-US" sz="3200" dirty="0">
                <a:hlinkClick r:id="rId2"/>
              </a:rPr>
              <a:t> </a:t>
            </a:r>
            <a:r>
              <a:rPr lang="en-US" sz="3200" dirty="0"/>
              <a:t>Library : Online Documentation</a:t>
            </a:r>
          </a:p>
          <a:p>
            <a:endParaRPr lang="en-US" sz="3200" dirty="0"/>
          </a:p>
          <a:p>
            <a:r>
              <a:rPr lang="en-US" sz="3200" dirty="0"/>
              <a:t>https://gpiozero.readthedocs.io/en/stable/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A66B6-C50D-5F96-2252-FAD1521DB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22" y="2700447"/>
            <a:ext cx="6629400" cy="18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E45E50-9844-A40D-FF25-54B54A545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784" y="2695685"/>
            <a:ext cx="6534150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A68DA-F9E6-051F-8979-391044B61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048" y="2695685"/>
            <a:ext cx="6007148" cy="20002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4CE1C-33AD-06CB-EB35-ECA5CF606A82}"/>
              </a:ext>
            </a:extLst>
          </p:cNvPr>
          <p:cNvSpPr/>
          <p:nvPr/>
        </p:nvSpPr>
        <p:spPr>
          <a:xfrm>
            <a:off x="8176584" y="2814973"/>
            <a:ext cx="963038" cy="19087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B1E47-C9E0-8999-AE7B-39FC0FD1DDE5}"/>
              </a:ext>
            </a:extLst>
          </p:cNvPr>
          <p:cNvSpPr txBox="1"/>
          <p:nvPr/>
        </p:nvSpPr>
        <p:spPr>
          <a:xfrm>
            <a:off x="1784522" y="4990289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Demonstration of Basic Recipes - Examples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5289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Messaging</a:t>
            </a:r>
          </a:p>
          <a:p>
            <a:r>
              <a:rPr lang="en-US" dirty="0"/>
              <a:t>Troubleshooting and debugging</a:t>
            </a:r>
          </a:p>
          <a:p>
            <a:r>
              <a:rPr lang="en-US" dirty="0"/>
              <a:t>Types of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1B32EF-4619-5ADA-BD62-9E05F3B8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97" y="2022644"/>
            <a:ext cx="7154086" cy="3823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E4FD45-51C0-F588-2580-B103CBB6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72" y="2958869"/>
            <a:ext cx="6781077" cy="25945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39FC44-5663-1BD9-9C82-F4B7A0DCB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313" y="1064449"/>
            <a:ext cx="1177913" cy="1426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08FC40-EC8F-54DA-8951-C6342B12F4C4}"/>
              </a:ext>
            </a:extLst>
          </p:cNvPr>
          <p:cNvSpPr txBox="1"/>
          <p:nvPr/>
        </p:nvSpPr>
        <p:spPr>
          <a:xfrm>
            <a:off x="705739" y="2167504"/>
            <a:ext cx="3274603" cy="369331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Alien from Planet Python needs a drill to fix his spacecraft.</a:t>
            </a:r>
          </a:p>
          <a:p>
            <a:endParaRPr lang="en-US" dirty="0"/>
          </a:p>
          <a:p>
            <a:r>
              <a:rPr lang="en-US" dirty="0"/>
              <a:t>You have a drill in your toolbox that you can lend him.</a:t>
            </a:r>
          </a:p>
          <a:p>
            <a:endParaRPr lang="en-US" dirty="0"/>
          </a:p>
          <a:p>
            <a:r>
              <a:rPr lang="en-US" dirty="0"/>
              <a:t>BUT he only speaks Python language.</a:t>
            </a:r>
          </a:p>
          <a:p>
            <a:endParaRPr lang="en-US" dirty="0"/>
          </a:p>
          <a:p>
            <a:r>
              <a:rPr lang="en-US" dirty="0"/>
              <a:t>How will you let him know he can borrow your drill?</a:t>
            </a:r>
          </a:p>
          <a:p>
            <a:endParaRPr lang="en-US" dirty="0"/>
          </a:p>
          <a:p>
            <a:r>
              <a:rPr lang="en-US" i="1" dirty="0"/>
              <a:t>Hint: from </a:t>
            </a:r>
            <a:r>
              <a:rPr lang="en-US" i="1" dirty="0" err="1"/>
              <a:t>gpiozero</a:t>
            </a:r>
            <a:r>
              <a:rPr lang="en-US" i="1" dirty="0"/>
              <a:t> import 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A3B0C7-F569-380A-4184-13E18872C1F7}"/>
              </a:ext>
            </a:extLst>
          </p:cNvPr>
          <p:cNvSpPr txBox="1"/>
          <p:nvPr/>
        </p:nvSpPr>
        <p:spPr>
          <a:xfrm>
            <a:off x="6343491" y="879783"/>
            <a:ext cx="411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 the python code for </a:t>
            </a:r>
            <a:r>
              <a:rPr lang="en-US" b="1" dirty="0" err="1">
                <a:solidFill>
                  <a:srgbClr val="FF0000"/>
                </a:solidFill>
              </a:rPr>
              <a:t>Mr</a:t>
            </a:r>
            <a:r>
              <a:rPr lang="en-US" b="1" dirty="0">
                <a:solidFill>
                  <a:srgbClr val="FF0000"/>
                </a:solidFill>
              </a:rPr>
              <a:t> Martian to get the drill from the toolbox.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2B0496-0598-39FA-E5C0-68A58A2BCDDF}"/>
              </a:ext>
            </a:extLst>
          </p:cNvPr>
          <p:cNvSpPr txBox="1"/>
          <p:nvPr/>
        </p:nvSpPr>
        <p:spPr>
          <a:xfrm>
            <a:off x="8946177" y="2344458"/>
            <a:ext cx="141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chemeClr val="accent1"/>
                </a:solidFill>
              </a:rPr>
              <a:t>TOOLBOX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9288E6-414C-6C96-FBA9-CFDBAD5C6C5F}"/>
              </a:ext>
            </a:extLst>
          </p:cNvPr>
          <p:cNvSpPr txBox="1"/>
          <p:nvPr/>
        </p:nvSpPr>
        <p:spPr>
          <a:xfrm>
            <a:off x="9401017" y="4256163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chemeClr val="accent1"/>
                </a:solidFill>
              </a:rPr>
              <a:t>DRILL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7700FBD-3133-47CA-6806-173EB030CAA1}"/>
              </a:ext>
            </a:extLst>
          </p:cNvPr>
          <p:cNvSpPr txBox="1">
            <a:spLocks/>
          </p:cNvSpPr>
          <p:nvPr/>
        </p:nvSpPr>
        <p:spPr>
          <a:xfrm>
            <a:off x="838200" y="344850"/>
            <a:ext cx="10515600" cy="63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Test #1</a:t>
            </a:r>
          </a:p>
        </p:txBody>
      </p:sp>
    </p:spTree>
    <p:extLst>
      <p:ext uri="{BB962C8B-B14F-4D97-AF65-F5344CB8AC3E}">
        <p14:creationId xmlns:p14="http://schemas.microsoft.com/office/powerpoint/2010/main" val="36149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B0178-BDF8-CFBE-6E14-E4AE0E15A3F8}"/>
              </a:ext>
            </a:extLst>
          </p:cNvPr>
          <p:cNvSpPr txBox="1"/>
          <p:nvPr/>
        </p:nvSpPr>
        <p:spPr>
          <a:xfrm>
            <a:off x="1391054" y="699444"/>
            <a:ext cx="394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Types of Errors and how to debug Errors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AA703-E30D-F530-B9A8-74BE14D012CD}"/>
              </a:ext>
            </a:extLst>
          </p:cNvPr>
          <p:cNvSpPr txBox="1"/>
          <p:nvPr/>
        </p:nvSpPr>
        <p:spPr>
          <a:xfrm>
            <a:off x="1391054" y="1262278"/>
            <a:ext cx="1317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Syntax Error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D38BA-F293-18CE-53D1-3A4E7052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06" y="1293553"/>
            <a:ext cx="4667250" cy="234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C425A9-4E1E-82F2-F506-1193CA0738F1}"/>
              </a:ext>
            </a:extLst>
          </p:cNvPr>
          <p:cNvSpPr txBox="1"/>
          <p:nvPr/>
        </p:nvSpPr>
        <p:spPr>
          <a:xfrm>
            <a:off x="1264594" y="3746541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Convention Error – (indentation for Python)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BF9717-F44E-5FE3-84A4-6BD2F5BC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86" y="3746541"/>
            <a:ext cx="5550847" cy="24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5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9321D-61CC-A9B3-D71D-14A16E7715AA}"/>
              </a:ext>
            </a:extLst>
          </p:cNvPr>
          <p:cNvSpPr txBox="1"/>
          <p:nvPr/>
        </p:nvSpPr>
        <p:spPr>
          <a:xfrm>
            <a:off x="1501784" y="1459148"/>
            <a:ext cx="5871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Logical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Program is not working in the way you wanted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F91E3-9E2A-9879-BC41-8153FFA04699}"/>
              </a:ext>
            </a:extLst>
          </p:cNvPr>
          <p:cNvSpPr txBox="1"/>
          <p:nvPr/>
        </p:nvSpPr>
        <p:spPr>
          <a:xfrm>
            <a:off x="1501785" y="728627"/>
            <a:ext cx="394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Types of Errors and how to debug Errors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063C7-E09F-C845-69CE-8119CE86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786" y="561505"/>
            <a:ext cx="2847975" cy="2995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621A9-D31D-96EB-6501-0FCE1616EE6E}"/>
              </a:ext>
            </a:extLst>
          </p:cNvPr>
          <p:cNvSpPr txBox="1"/>
          <p:nvPr/>
        </p:nvSpPr>
        <p:spPr>
          <a:xfrm>
            <a:off x="1617224" y="4252254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Circuitry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Wiring not done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Wrong Pin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5CAB9-6192-5E2C-2AF4-35063405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92" y="3476660"/>
            <a:ext cx="5123019" cy="26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8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B44D5-1591-17F5-2F94-919CED65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8ABA33-6B29-00B0-F99F-5D7FD25E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76" y="5174880"/>
            <a:ext cx="408076" cy="8525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B52DF0-D0CD-BAFD-DEBC-B74F7B9AC00A}"/>
              </a:ext>
            </a:extLst>
          </p:cNvPr>
          <p:cNvCxnSpPr>
            <a:cxnSpLocks/>
          </p:cNvCxnSpPr>
          <p:nvPr/>
        </p:nvCxnSpPr>
        <p:spPr>
          <a:xfrm>
            <a:off x="6422230" y="5797755"/>
            <a:ext cx="1321996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0A4270-B425-93A5-6C9B-65DFB4F4FFEF}"/>
              </a:ext>
            </a:extLst>
          </p:cNvPr>
          <p:cNvGrpSpPr/>
          <p:nvPr/>
        </p:nvGrpSpPr>
        <p:grpSpPr>
          <a:xfrm>
            <a:off x="1378112" y="645872"/>
            <a:ext cx="9870911" cy="5373928"/>
            <a:chOff x="1378112" y="645872"/>
            <a:chExt cx="9870911" cy="53739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795FD4-77CC-6E05-0547-D902136CBE56}"/>
                </a:ext>
              </a:extLst>
            </p:cNvPr>
            <p:cNvGrpSpPr/>
            <p:nvPr/>
          </p:nvGrpSpPr>
          <p:grpSpPr>
            <a:xfrm>
              <a:off x="1378112" y="645872"/>
              <a:ext cx="9870911" cy="5373928"/>
              <a:chOff x="1378112" y="645872"/>
              <a:chExt cx="9870911" cy="537392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1DA4865-F251-C6D9-02C1-949F0D731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086" y="830538"/>
                <a:ext cx="9786937" cy="5189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0FE1F62-F0A2-9592-E093-00919E714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6862" y="4669632"/>
                <a:ext cx="1956512" cy="13461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B461C1-FAE1-DB06-586D-ACE439E210B8}"/>
                  </a:ext>
                </a:extLst>
              </p:cNvPr>
              <p:cNvSpPr txBox="1"/>
              <p:nvPr/>
            </p:nvSpPr>
            <p:spPr>
              <a:xfrm>
                <a:off x="1378112" y="645872"/>
                <a:ext cx="1336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EXERCISE #2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150E1-4FB7-6856-1A1A-3296365C9985}"/>
                  </a:ext>
                </a:extLst>
              </p:cNvPr>
              <p:cNvSpPr txBox="1"/>
              <p:nvPr/>
            </p:nvSpPr>
            <p:spPr>
              <a:xfrm>
                <a:off x="2583810" y="645872"/>
                <a:ext cx="2424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Wiring for a Traffic Light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94532654-2C04-13CF-F664-83240BAAA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5112" y="4669632"/>
                <a:ext cx="7715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PIN 13</a:t>
                </a:r>
                <a:endParaRPr lang="en-US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3">
                <a:extLst>
                  <a:ext uri="{FF2B5EF4-FFF2-40B4-BE49-F238E27FC236}">
                    <a16:creationId xmlns:a16="http://schemas.microsoft.com/office/drawing/2014/main" id="{04D722A6-70A1-366A-7C67-552F7EEA1D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0637" y="4674395"/>
                <a:ext cx="7715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PIN 19</a:t>
                </a:r>
                <a:endParaRPr lang="en-US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368698CF-7491-0A94-2192-E7346CABC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6075" y="4674395"/>
                <a:ext cx="7715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PIN 26</a:t>
                </a:r>
                <a:endParaRPr lang="en-US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">
                <a:extLst>
                  <a:ext uri="{FF2B5EF4-FFF2-40B4-BE49-F238E27FC236}">
                    <a16:creationId xmlns:a16="http://schemas.microsoft.com/office/drawing/2014/main" id="{8C085D54-79AB-FCB7-8D26-A9F28F2FE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7374" y="4774418"/>
                <a:ext cx="879562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GROUND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4594CD-89D0-1322-59E9-2CCC366D6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5074" y="905068"/>
              <a:ext cx="685799" cy="5695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54A146-99F2-AE25-CE41-42AE5FF5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6348" y="923730"/>
              <a:ext cx="637950" cy="554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1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97A2F-F8CD-6B97-51A8-6EF289C5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3A895-D5E6-5FA5-D1E7-C22C41CF5B7C}"/>
              </a:ext>
            </a:extLst>
          </p:cNvPr>
          <p:cNvSpPr txBox="1"/>
          <p:nvPr/>
        </p:nvSpPr>
        <p:spPr>
          <a:xfrm>
            <a:off x="1209677" y="790575"/>
            <a:ext cx="43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2b Traffic Light in a Loop (Exercise2b.py)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4C335F-4084-18EB-49FF-9D67AE8C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36" y="1117044"/>
            <a:ext cx="3433850" cy="54218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0152BCD-AC62-B9AF-D680-61B0FB47674D}"/>
              </a:ext>
            </a:extLst>
          </p:cNvPr>
          <p:cNvGrpSpPr/>
          <p:nvPr/>
        </p:nvGrpSpPr>
        <p:grpSpPr>
          <a:xfrm>
            <a:off x="2035901" y="781050"/>
            <a:ext cx="9013098" cy="5757862"/>
            <a:chOff x="2035901" y="781050"/>
            <a:chExt cx="9013098" cy="5757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2E09E2-E464-DBBE-4194-D8ECB1227C1F}"/>
                </a:ext>
              </a:extLst>
            </p:cNvPr>
            <p:cNvGrpSpPr/>
            <p:nvPr/>
          </p:nvGrpSpPr>
          <p:grpSpPr>
            <a:xfrm>
              <a:off x="2035901" y="781050"/>
              <a:ext cx="9013098" cy="5757862"/>
              <a:chOff x="2035901" y="781050"/>
              <a:chExt cx="9013098" cy="575786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D1CF1ED-5022-6F50-6D82-7F92B5E46D06}"/>
                  </a:ext>
                </a:extLst>
              </p:cNvPr>
              <p:cNvGrpSpPr/>
              <p:nvPr/>
            </p:nvGrpSpPr>
            <p:grpSpPr>
              <a:xfrm>
                <a:off x="6334124" y="781050"/>
                <a:ext cx="4714875" cy="5757862"/>
                <a:chOff x="6334124" y="781050"/>
                <a:chExt cx="4714875" cy="5453516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1F0E60F-C3B2-D163-FBF7-4D5C7EB440B3}"/>
                    </a:ext>
                  </a:extLst>
                </p:cNvPr>
                <p:cNvSpPr txBox="1"/>
                <p:nvPr/>
              </p:nvSpPr>
              <p:spPr>
                <a:xfrm>
                  <a:off x="6334124" y="781050"/>
                  <a:ext cx="4714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Ex. 2c Traffic Light as a Function (Exercise2c.py)</a:t>
                  </a:r>
                  <a:endParaRPr lang="en-US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B5BFA687-9179-34A5-7C38-FB855E9152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34498" y="1150382"/>
                  <a:ext cx="3229620" cy="5084184"/>
                </a:xfrm>
                <a:prstGeom prst="rect">
                  <a:avLst/>
                </a:prstGeom>
              </p:spPr>
            </p:pic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EF5F77-4059-DD0C-0BF3-013038340B05}"/>
                  </a:ext>
                </a:extLst>
              </p:cNvPr>
              <p:cNvSpPr/>
              <p:nvPr/>
            </p:nvSpPr>
            <p:spPr>
              <a:xfrm>
                <a:off x="2035901" y="4771842"/>
                <a:ext cx="1829119" cy="176707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6878D1-8DB0-662C-9C42-334FF4A36FCB}"/>
                  </a:ext>
                </a:extLst>
              </p:cNvPr>
              <p:cNvSpPr/>
              <p:nvPr/>
            </p:nvSpPr>
            <p:spPr>
              <a:xfrm>
                <a:off x="6822109" y="4002833"/>
                <a:ext cx="1829119" cy="21724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FE5CF6B9-1E34-AE2A-B9C1-8039DA320DB8}"/>
                  </a:ext>
                </a:extLst>
              </p:cNvPr>
              <p:cNvSpPr/>
              <p:nvPr/>
            </p:nvSpPr>
            <p:spPr>
              <a:xfrm rot="20216947">
                <a:off x="3836877" y="4618424"/>
                <a:ext cx="3081603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A9418E-98E3-1DF6-917D-372B241722D0}"/>
                </a:ext>
              </a:extLst>
            </p:cNvPr>
            <p:cNvSpPr txBox="1"/>
            <p:nvPr/>
          </p:nvSpPr>
          <p:spPr>
            <a:xfrm>
              <a:off x="4354258" y="4226063"/>
              <a:ext cx="149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Functionalize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4B5718-5922-11A4-D670-F1237355503C}"/>
              </a:ext>
            </a:extLst>
          </p:cNvPr>
          <p:cNvSpPr txBox="1"/>
          <p:nvPr/>
        </p:nvSpPr>
        <p:spPr>
          <a:xfrm>
            <a:off x="9982200" y="41171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490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07868-0C55-B151-525D-0030B09B8AFF}"/>
              </a:ext>
            </a:extLst>
          </p:cNvPr>
          <p:cNvSpPr txBox="1"/>
          <p:nvPr/>
        </p:nvSpPr>
        <p:spPr>
          <a:xfrm>
            <a:off x="4454554" y="22482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S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D189A9-ECDB-9B14-D913-F393C8C3D1B5}"/>
              </a:ext>
            </a:extLst>
          </p:cNvPr>
          <p:cNvSpPr txBox="1">
            <a:spLocks/>
          </p:cNvSpPr>
          <p:nvPr/>
        </p:nvSpPr>
        <p:spPr>
          <a:xfrm>
            <a:off x="838200" y="764299"/>
            <a:ext cx="10515600" cy="63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Test 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3763C-187B-E9E0-3791-9EE47AD4853E}"/>
              </a:ext>
            </a:extLst>
          </p:cNvPr>
          <p:cNvSpPr txBox="1"/>
          <p:nvPr/>
        </p:nvSpPr>
        <p:spPr>
          <a:xfrm>
            <a:off x="2399252" y="1812131"/>
            <a:ext cx="65842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your blue and red LED to make the flashing lights on a patrol car</a:t>
            </a:r>
          </a:p>
          <a:p>
            <a:endParaRPr lang="en-US" dirty="0"/>
          </a:p>
          <a:p>
            <a:r>
              <a:rPr lang="en-US" dirty="0"/>
              <a:t>Choose any pin you wish</a:t>
            </a:r>
          </a:p>
          <a:p>
            <a:endParaRPr lang="en-US" dirty="0"/>
          </a:p>
          <a:p>
            <a:r>
              <a:rPr lang="en-US" dirty="0"/>
              <a:t>Wire up the circuit and write the python code to make it work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443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85D6BA-2A00-5BCB-553F-F0780C429530}"/>
              </a:ext>
            </a:extLst>
          </p:cNvPr>
          <p:cNvGrpSpPr/>
          <p:nvPr/>
        </p:nvGrpSpPr>
        <p:grpSpPr>
          <a:xfrm>
            <a:off x="1739317" y="879212"/>
            <a:ext cx="8964721" cy="5292158"/>
            <a:chOff x="1739317" y="879212"/>
            <a:chExt cx="8964721" cy="52921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547E93-8220-8C42-E4BE-86B60C0F3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317" y="879212"/>
              <a:ext cx="8964721" cy="52921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D2C64B-CECF-A9CC-A216-07265DA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8073" y="2058664"/>
              <a:ext cx="403423" cy="59072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F6E6FC-0BAA-9734-DBF5-3B335FD9AF18}"/>
              </a:ext>
            </a:extLst>
          </p:cNvPr>
          <p:cNvSpPr txBox="1"/>
          <p:nvPr/>
        </p:nvSpPr>
        <p:spPr>
          <a:xfrm>
            <a:off x="1655742" y="689267"/>
            <a:ext cx="45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3 – Wiring a Pedestrian Crossing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466D1-3B68-ACAD-37DC-7E0FACDF1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962" y="4730066"/>
            <a:ext cx="2292439" cy="1543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211F3-3EC2-5716-2F9E-6CA3DF76C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092" y="5413198"/>
            <a:ext cx="287192" cy="7555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367707-144D-FCE8-61DF-BC888AAF1398}"/>
              </a:ext>
            </a:extLst>
          </p:cNvPr>
          <p:cNvCxnSpPr>
            <a:cxnSpLocks/>
          </p:cNvCxnSpPr>
          <p:nvPr/>
        </p:nvCxnSpPr>
        <p:spPr>
          <a:xfrm>
            <a:off x="7691876" y="6015431"/>
            <a:ext cx="1321996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>
            <a:extLst>
              <a:ext uri="{FF2B5EF4-FFF2-40B4-BE49-F238E27FC236}">
                <a16:creationId xmlns:a16="http://schemas.microsoft.com/office/drawing/2014/main" id="{627BE65B-1E73-C6B5-A740-BDD2DD4D08FE}"/>
              </a:ext>
            </a:extLst>
          </p:cNvPr>
          <p:cNvSpPr txBox="1"/>
          <p:nvPr/>
        </p:nvSpPr>
        <p:spPr>
          <a:xfrm>
            <a:off x="4490848" y="4472889"/>
            <a:ext cx="657225" cy="2571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14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36B3C0C-EFFD-8B57-110D-5B21EEA35103}"/>
              </a:ext>
            </a:extLst>
          </p:cNvPr>
          <p:cNvSpPr txBox="1"/>
          <p:nvPr/>
        </p:nvSpPr>
        <p:spPr>
          <a:xfrm>
            <a:off x="5858521" y="4472890"/>
            <a:ext cx="65722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18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C3AFA3CD-C531-AD44-223A-9C750B7A3F90}"/>
              </a:ext>
            </a:extLst>
          </p:cNvPr>
          <p:cNvSpPr txBox="1"/>
          <p:nvPr/>
        </p:nvSpPr>
        <p:spPr>
          <a:xfrm>
            <a:off x="3404162" y="4477198"/>
            <a:ext cx="75247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GROUND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AE2904CB-3094-72C0-43D0-365A35A856B3}"/>
              </a:ext>
            </a:extLst>
          </p:cNvPr>
          <p:cNvSpPr txBox="1"/>
          <p:nvPr/>
        </p:nvSpPr>
        <p:spPr>
          <a:xfrm>
            <a:off x="7558690" y="4472888"/>
            <a:ext cx="58483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25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6C50A0AE-0CD7-5C74-AE15-24F1E39D0D39}"/>
              </a:ext>
            </a:extLst>
          </p:cNvPr>
          <p:cNvSpPr txBox="1"/>
          <p:nvPr/>
        </p:nvSpPr>
        <p:spPr>
          <a:xfrm>
            <a:off x="3536180" y="3008261"/>
            <a:ext cx="445770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+VE 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EEC92040-2609-3CB5-1792-64853593342A}"/>
              </a:ext>
            </a:extLst>
          </p:cNvPr>
          <p:cNvSpPr txBox="1"/>
          <p:nvPr/>
        </p:nvSpPr>
        <p:spPr>
          <a:xfrm>
            <a:off x="2795100" y="3006991"/>
            <a:ext cx="388620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-VE 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2BF54534-4B20-3D3D-706C-E9F4C14FBBBC}"/>
              </a:ext>
            </a:extLst>
          </p:cNvPr>
          <p:cNvSpPr txBox="1"/>
          <p:nvPr/>
        </p:nvSpPr>
        <p:spPr>
          <a:xfrm>
            <a:off x="6746275" y="4472891"/>
            <a:ext cx="65722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24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3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439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TESTING OUR CIRCUIT USING THONNY SHELL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F7243-B825-CFEC-1CDD-DFAC9026402F}"/>
              </a:ext>
            </a:extLst>
          </p:cNvPr>
          <p:cNvSpPr txBox="1"/>
          <p:nvPr/>
        </p:nvSpPr>
        <p:spPr>
          <a:xfrm>
            <a:off x="1324947" y="1455576"/>
            <a:ext cx="673670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Buzzer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buzz= Buzzer(25)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buzz.on</a:t>
            </a:r>
            <a:r>
              <a:rPr lang="en-SG" dirty="0"/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926C4-CB44-E300-2DA4-CF6BBC270CD0}"/>
              </a:ext>
            </a:extLst>
          </p:cNvPr>
          <p:cNvSpPr txBox="1"/>
          <p:nvPr/>
        </p:nvSpPr>
        <p:spPr>
          <a:xfrm>
            <a:off x="1324945" y="3025237"/>
            <a:ext cx="673670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buzz.off</a:t>
            </a:r>
            <a:r>
              <a:rPr lang="en-SG" dirty="0"/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39B8D-260B-8B3A-8F53-ED64C0CC9DDC}"/>
              </a:ext>
            </a:extLst>
          </p:cNvPr>
          <p:cNvSpPr txBox="1"/>
          <p:nvPr/>
        </p:nvSpPr>
        <p:spPr>
          <a:xfrm>
            <a:off x="1324945" y="4134720"/>
            <a:ext cx="673670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buzz.blink</a:t>
            </a:r>
            <a:r>
              <a:rPr lang="en-SG" dirty="0"/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0718-3F48-5EF9-0757-7482CA1F455E}"/>
              </a:ext>
            </a:extLst>
          </p:cNvPr>
          <p:cNvSpPr txBox="1"/>
          <p:nvPr/>
        </p:nvSpPr>
        <p:spPr>
          <a:xfrm>
            <a:off x="1233182" y="1166394"/>
            <a:ext cx="34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3a. Turning our Buzzer 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DCEEF-7B2A-761F-456B-5EED97C4C8A4}"/>
              </a:ext>
            </a:extLst>
          </p:cNvPr>
          <p:cNvSpPr txBox="1"/>
          <p:nvPr/>
        </p:nvSpPr>
        <p:spPr>
          <a:xfrm>
            <a:off x="1233182" y="2746751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3b. Turning it off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697256-F0B1-6A46-0C87-80A04E06337F}"/>
              </a:ext>
            </a:extLst>
          </p:cNvPr>
          <p:cNvSpPr txBox="1"/>
          <p:nvPr/>
        </p:nvSpPr>
        <p:spPr>
          <a:xfrm>
            <a:off x="1233182" y="3854989"/>
            <a:ext cx="439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3c. Make it blink – 1 sec on 1 sec off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486F5-8E94-4808-5631-2877DFC8D508}"/>
              </a:ext>
            </a:extLst>
          </p:cNvPr>
          <p:cNvSpPr txBox="1"/>
          <p:nvPr/>
        </p:nvSpPr>
        <p:spPr>
          <a:xfrm>
            <a:off x="1278289" y="4965717"/>
            <a:ext cx="477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3d. Make it pulsate a number of times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EC1A0-97E4-CA60-A7B2-C9812879A530}"/>
              </a:ext>
            </a:extLst>
          </p:cNvPr>
          <p:cNvSpPr txBox="1"/>
          <p:nvPr/>
        </p:nvSpPr>
        <p:spPr>
          <a:xfrm>
            <a:off x="1363811" y="5270220"/>
            <a:ext cx="673670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buzz.blink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 </a:t>
            </a:r>
            <a:r>
              <a:rPr lang="en-SG" dirty="0" err="1"/>
              <a:t>off_time</a:t>
            </a:r>
            <a:r>
              <a:rPr lang="en-SG" dirty="0"/>
              <a:t>=.8, n=5)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EE66-8040-818F-04F3-8A11F6E2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D06AE-D443-7C24-9390-9EB6315C3743}"/>
              </a:ext>
            </a:extLst>
          </p:cNvPr>
          <p:cNvSpPr txBox="1"/>
          <p:nvPr/>
        </p:nvSpPr>
        <p:spPr>
          <a:xfrm>
            <a:off x="1233182" y="612396"/>
            <a:ext cx="265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THE UBIQUITOUS BUTTON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069C9-640C-4954-7208-EBFB5FFA0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70" y="1157549"/>
            <a:ext cx="36480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AAAFC-E6AF-32CA-C323-CCD55D30C46F}"/>
              </a:ext>
            </a:extLst>
          </p:cNvPr>
          <p:cNvSpPr txBox="1"/>
          <p:nvPr/>
        </p:nvSpPr>
        <p:spPr>
          <a:xfrm>
            <a:off x="1385582" y="3998725"/>
            <a:ext cx="52914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THEY MOVE THE WORLD AROUND US</a:t>
            </a:r>
          </a:p>
          <a:p>
            <a:r>
              <a:rPr lang="en-SG" dirty="0"/>
              <a:t>THEY WORK ROUND THE CLOCK</a:t>
            </a:r>
          </a:p>
          <a:p>
            <a:r>
              <a:rPr lang="en-SG" dirty="0"/>
              <a:t>NOTHING GETS DONE WITHOUT THEM</a:t>
            </a:r>
          </a:p>
          <a:p>
            <a:r>
              <a:rPr lang="en-SG" dirty="0"/>
              <a:t>THEY ARE OUR INTERMEDIARIES</a:t>
            </a:r>
          </a:p>
          <a:p>
            <a:r>
              <a:rPr lang="en-SG" dirty="0"/>
              <a:t>WE PRESS THEM ALL THE TIME, YET THEY ARE PATIENT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6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2DD3A8-72DE-4CBE-BA4B-8B37FF9BFD79}"/>
              </a:ext>
            </a:extLst>
          </p:cNvPr>
          <p:cNvSpPr/>
          <p:nvPr/>
        </p:nvSpPr>
        <p:spPr>
          <a:xfrm>
            <a:off x="843273" y="3995265"/>
            <a:ext cx="2181138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ELEVATOR CONTROL SYSTEM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368AE-F9AE-4FC9-B0C2-3BA41210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9" y="1836317"/>
            <a:ext cx="3777712" cy="287497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7742792-7508-4C43-AD57-B917A930EF89}"/>
              </a:ext>
            </a:extLst>
          </p:cNvPr>
          <p:cNvSpPr/>
          <p:nvPr/>
        </p:nvSpPr>
        <p:spPr>
          <a:xfrm rot="14270892">
            <a:off x="2599498" y="3396028"/>
            <a:ext cx="484632" cy="14740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4467D8-2D85-461E-9DFD-280D17CC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89" y="3196904"/>
            <a:ext cx="2943225" cy="2438400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6769A0AB-013C-4346-9E3E-79F3E3A15EC0}"/>
              </a:ext>
            </a:extLst>
          </p:cNvPr>
          <p:cNvSpPr/>
          <p:nvPr/>
        </p:nvSpPr>
        <p:spPr>
          <a:xfrm>
            <a:off x="6457903" y="2002842"/>
            <a:ext cx="1744825" cy="1567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419B7-9AF9-4D5F-8E4E-04B1EFD0EB8F}"/>
              </a:ext>
            </a:extLst>
          </p:cNvPr>
          <p:cNvSpPr txBox="1"/>
          <p:nvPr/>
        </p:nvSpPr>
        <p:spPr>
          <a:xfrm>
            <a:off x="7968343" y="1255735"/>
            <a:ext cx="1744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HUMANS CANNOT DIRECTLY INTERACT WITH ELEVATOR SYSTEM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DA0F0-92B8-4B7B-B4F2-2F9CDBEE3976}"/>
              </a:ext>
            </a:extLst>
          </p:cNvPr>
          <p:cNvSpPr txBox="1"/>
          <p:nvPr/>
        </p:nvSpPr>
        <p:spPr>
          <a:xfrm>
            <a:off x="801730" y="1416867"/>
            <a:ext cx="2181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INTERACTION BETWEEN HUMANS AND THE REAL WORLD VIA A COMPUTER SYSTEM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C02B8-415C-493A-AE78-5F3C5283B91F}"/>
              </a:ext>
            </a:extLst>
          </p:cNvPr>
          <p:cNvSpPr txBox="1"/>
          <p:nvPr/>
        </p:nvSpPr>
        <p:spPr>
          <a:xfrm>
            <a:off x="3932398" y="695413"/>
            <a:ext cx="243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rgbClr val="FF0000"/>
                </a:solidFill>
              </a:rPr>
              <a:t>REAL WORLD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416C5-7EE9-4119-A6B6-6FAB4CCD3A0C}"/>
              </a:ext>
            </a:extLst>
          </p:cNvPr>
          <p:cNvSpPr txBox="1"/>
          <p:nvPr/>
        </p:nvSpPr>
        <p:spPr>
          <a:xfrm>
            <a:off x="8202728" y="5163923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rgbClr val="FF0000"/>
                </a:solidFill>
              </a:rPr>
              <a:t>US HUMANS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5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701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Lesson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18</cp:revision>
  <dcterms:created xsi:type="dcterms:W3CDTF">2022-05-28T02:50:01Z</dcterms:created>
  <dcterms:modified xsi:type="dcterms:W3CDTF">2023-02-10T10:02:44Z</dcterms:modified>
</cp:coreProperties>
</file>