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59" r:id="rId4"/>
    <p:sldId id="260" r:id="rId5"/>
    <p:sldId id="258" r:id="rId6"/>
    <p:sldId id="261" r:id="rId7"/>
    <p:sldId id="262" r:id="rId8"/>
    <p:sldId id="263" r:id="rId9"/>
    <p:sldId id="264" r:id="rId10"/>
    <p:sldId id="268" r:id="rId11"/>
    <p:sldId id="267" r:id="rId12"/>
    <p:sldId id="270"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D2D"/>
    <a:srgbClr val="C0D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E44B0-09C3-4D88-9E45-75ADB4DFCEE0}" type="datetimeFigureOut">
              <a:rPr kumimoji="1" lang="ja-JP" altLang="en-US" smtClean="0"/>
              <a:t>2014/12/18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A06B1A-ABBF-407D-9582-C1DBDC0D1423}" type="slidenum">
              <a:rPr kumimoji="1" lang="ja-JP" altLang="en-US" smtClean="0"/>
              <a:t>‹#›</a:t>
            </a:fld>
            <a:endParaRPr kumimoji="1" lang="ja-JP" altLang="en-US"/>
          </a:p>
        </p:txBody>
      </p:sp>
    </p:spTree>
    <p:extLst>
      <p:ext uri="{BB962C8B-B14F-4D97-AF65-F5344CB8AC3E}">
        <p14:creationId xmlns:p14="http://schemas.microsoft.com/office/powerpoint/2010/main" val="31035983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0F4E2-EBB6-47D0-8FF0-B65020A00BE5}" type="datetimeFigureOut">
              <a:rPr kumimoji="1" lang="ja-JP" altLang="en-US" smtClean="0"/>
              <a:t>2014/12/18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CE552-42C6-4592-B3CD-AD2D91553CBE}" type="slidenum">
              <a:rPr kumimoji="1" lang="ja-JP" altLang="en-US" smtClean="0"/>
              <a:t>‹#›</a:t>
            </a:fld>
            <a:endParaRPr kumimoji="1" lang="ja-JP" altLang="en-US"/>
          </a:p>
        </p:txBody>
      </p:sp>
    </p:spTree>
    <p:extLst>
      <p:ext uri="{BB962C8B-B14F-4D97-AF65-F5344CB8AC3E}">
        <p14:creationId xmlns:p14="http://schemas.microsoft.com/office/powerpoint/2010/main" val="16103724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9CE552-42C6-4592-B3CD-AD2D91553CBE}" type="slidenum">
              <a:rPr kumimoji="1" lang="ja-JP" altLang="en-US" smtClean="0"/>
              <a:t>2</a:t>
            </a:fld>
            <a:endParaRPr kumimoji="1" lang="ja-JP" altLang="en-US"/>
          </a:p>
        </p:txBody>
      </p:sp>
    </p:spTree>
    <p:extLst>
      <p:ext uri="{BB962C8B-B14F-4D97-AF65-F5344CB8AC3E}">
        <p14:creationId xmlns:p14="http://schemas.microsoft.com/office/powerpoint/2010/main" val="261776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9CE552-42C6-4592-B3CD-AD2D91553CBE}" type="slidenum">
              <a:rPr kumimoji="1" lang="ja-JP" altLang="en-US" smtClean="0"/>
              <a:t>9</a:t>
            </a:fld>
            <a:endParaRPr kumimoji="1" lang="ja-JP" altLang="en-US"/>
          </a:p>
        </p:txBody>
      </p:sp>
    </p:spTree>
    <p:extLst>
      <p:ext uri="{BB962C8B-B14F-4D97-AF65-F5344CB8AC3E}">
        <p14:creationId xmlns:p14="http://schemas.microsoft.com/office/powerpoint/2010/main" val="170572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F96EB75-6C99-4A6A-A12B-1857E65C2A01}"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272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5FF7B99-3A0F-46C7-A1D2-486F207798BF}"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8821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8AC3EB-FD58-496F-BE51-78A47E8E08FC}"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60139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C0DDF9-C8C2-4B0D-801E-36B7AA03FC5C}"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318486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F6DFDC-8628-4EDC-96DB-4E88D8786122}"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422412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A6D31E6-A261-46C1-9BB0-7AF0B89657F1}"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86938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FCABF7C-7410-45A0-870F-46AB1ED613C6}" type="datetime1">
              <a:rPr kumimoji="1" lang="ja-JP" altLang="en-US" smtClean="0"/>
              <a:t>2014/12/18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44018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759B0DC-AA14-45E1-8C0B-89006FB3FB76}" type="datetime1">
              <a:rPr kumimoji="1" lang="ja-JP" altLang="en-US" smtClean="0"/>
              <a:t>2014/12/18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98246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A79EDF9-B472-4297-AC5E-1D991D77CB2A}" type="datetime1">
              <a:rPr kumimoji="1" lang="ja-JP" altLang="en-US" smtClean="0"/>
              <a:t>2014/12/18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2655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3E23538-AE72-480B-957F-7438A7F9788E}"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2931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4DB99E-4DFF-42AD-9A7B-772B3933A02B}"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68844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86F2C-5016-47C2-8F47-9B54B1B4E062}" type="datetime1">
              <a:rPr kumimoji="1" lang="ja-JP" altLang="en-US" smtClean="0"/>
              <a:t>2014/12/18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343673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tree/simple3/simple3_45.ipynb" TargetMode="External"/><Relationship Id="rId2" Type="http://schemas.openxmlformats.org/officeDocument/2006/relationships/hyperlink" Target="http://localhost:8888/tree/simple3/simple3_123.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888/tree/simple1/simple1.ipynb"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localhost:8888/tree/simple2/simple2.ipynb"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tree/simple2/person_network.ipyn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33249"/>
            <a:ext cx="9144000" cy="2387600"/>
          </a:xfrm>
        </p:spPr>
        <p:txBody>
          <a:bodyPr/>
          <a:lstStyle/>
          <a:p>
            <a:r>
              <a:rPr kumimoji="1" lang="ja-JP" altLang="en-US" dirty="0" smtClean="0">
                <a:solidFill>
                  <a:schemeClr val="tx1">
                    <a:lumMod val="85000"/>
                    <a:lumOff val="15000"/>
                  </a:schemeClr>
                </a:solidFill>
                <a:latin typeface="+mj-ea"/>
              </a:rPr>
              <a:t>中間発表</a:t>
            </a:r>
            <a:endParaRPr kumimoji="1" lang="ja-JP" altLang="en-US" dirty="0">
              <a:solidFill>
                <a:schemeClr val="tx1">
                  <a:lumMod val="85000"/>
                  <a:lumOff val="15000"/>
                </a:schemeClr>
              </a:solidFill>
              <a:latin typeface="+mj-ea"/>
            </a:endParaRPr>
          </a:p>
        </p:txBody>
      </p:sp>
      <p:sp>
        <p:nvSpPr>
          <p:cNvPr id="3" name="サブタイトル 2"/>
          <p:cNvSpPr>
            <a:spLocks noGrp="1"/>
          </p:cNvSpPr>
          <p:nvPr>
            <p:ph type="subTitle" idx="1"/>
          </p:nvPr>
        </p:nvSpPr>
        <p:spPr>
          <a:xfrm>
            <a:off x="1524000" y="3297237"/>
            <a:ext cx="9144000" cy="1655762"/>
          </a:xfrm>
        </p:spPr>
        <p:txBody>
          <a:bodyPr/>
          <a:lstStyle/>
          <a:p>
            <a:r>
              <a:rPr kumimoji="1" lang="ja-JP" altLang="en-US" sz="3600" dirty="0" smtClean="0">
                <a:solidFill>
                  <a:schemeClr val="tx1">
                    <a:lumMod val="85000"/>
                    <a:lumOff val="15000"/>
                  </a:schemeClr>
                </a:solidFill>
                <a:latin typeface="+mn-ea"/>
              </a:rPr>
              <a:t>会議の確率論</a:t>
            </a:r>
            <a:r>
              <a:rPr lang="ja-JP" altLang="en-US" sz="3600" dirty="0">
                <a:solidFill>
                  <a:schemeClr val="tx1">
                    <a:lumMod val="85000"/>
                    <a:lumOff val="15000"/>
                  </a:schemeClr>
                </a:solidFill>
                <a:latin typeface="+mn-ea"/>
              </a:rPr>
              <a:t>的</a:t>
            </a:r>
            <a:r>
              <a:rPr kumimoji="1" lang="ja-JP" altLang="en-US" sz="3600" dirty="0" smtClean="0">
                <a:solidFill>
                  <a:schemeClr val="tx1">
                    <a:lumMod val="85000"/>
                    <a:lumOff val="15000"/>
                  </a:schemeClr>
                </a:solidFill>
                <a:latin typeface="+mn-ea"/>
              </a:rPr>
              <a:t>モデル化による</a:t>
            </a:r>
            <a:endParaRPr kumimoji="1" lang="en-US" altLang="ja-JP" sz="3600" dirty="0" smtClean="0">
              <a:solidFill>
                <a:schemeClr val="tx1">
                  <a:lumMod val="85000"/>
                  <a:lumOff val="15000"/>
                </a:schemeClr>
              </a:solidFill>
              <a:latin typeface="+mn-ea"/>
            </a:endParaRPr>
          </a:p>
          <a:p>
            <a:r>
              <a:rPr kumimoji="1" lang="ja-JP" altLang="en-US" sz="3600" dirty="0" smtClean="0">
                <a:solidFill>
                  <a:schemeClr val="tx1">
                    <a:lumMod val="85000"/>
                    <a:lumOff val="15000"/>
                  </a:schemeClr>
                </a:solidFill>
                <a:latin typeface="+mn-ea"/>
              </a:rPr>
              <a:t>効率とシステムサイズの関係</a:t>
            </a:r>
            <a:r>
              <a:rPr kumimoji="1" lang="en-US" altLang="ja-JP" sz="3600" dirty="0" smtClean="0">
                <a:solidFill>
                  <a:schemeClr val="tx1">
                    <a:lumMod val="85000"/>
                    <a:lumOff val="15000"/>
                  </a:schemeClr>
                </a:solidFill>
                <a:latin typeface="+mn-ea"/>
              </a:rPr>
              <a:t>(</a:t>
            </a:r>
            <a:r>
              <a:rPr kumimoji="1" lang="ja-JP" altLang="en-US" sz="3600" dirty="0" smtClean="0">
                <a:solidFill>
                  <a:schemeClr val="tx1">
                    <a:lumMod val="85000"/>
                    <a:lumOff val="15000"/>
                  </a:schemeClr>
                </a:solidFill>
                <a:latin typeface="+mn-ea"/>
              </a:rPr>
              <a:t>仮</a:t>
            </a:r>
            <a:r>
              <a:rPr kumimoji="1" lang="en-US" altLang="ja-JP" sz="3600" dirty="0" smtClean="0">
                <a:solidFill>
                  <a:schemeClr val="tx1">
                    <a:lumMod val="85000"/>
                    <a:lumOff val="15000"/>
                  </a:schemeClr>
                </a:solidFill>
                <a:latin typeface="+mn-ea"/>
              </a:rPr>
              <a:t>)</a:t>
            </a:r>
          </a:p>
        </p:txBody>
      </p:sp>
      <p:sp>
        <p:nvSpPr>
          <p:cNvPr id="4" name="テキスト ボックス 3"/>
          <p:cNvSpPr txBox="1"/>
          <p:nvPr/>
        </p:nvSpPr>
        <p:spPr>
          <a:xfrm>
            <a:off x="4035287" y="5140260"/>
            <a:ext cx="4121426" cy="400110"/>
          </a:xfrm>
          <a:prstGeom prst="rect">
            <a:avLst/>
          </a:prstGeom>
          <a:noFill/>
        </p:spPr>
        <p:txBody>
          <a:bodyPr wrap="square" rtlCol="0" anchor="ctr" anchorCtr="1">
            <a:spAutoFit/>
          </a:bodyPr>
          <a:lstStyle/>
          <a:p>
            <a:r>
              <a:rPr lang="ja-JP" altLang="en-US" sz="20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山崎</a:t>
            </a:r>
            <a:r>
              <a:rPr lang="ja-JP" altLang="en-US" sz="2000" dirty="0">
                <a:solidFill>
                  <a:schemeClr val="tx1">
                    <a:lumMod val="85000"/>
                    <a:lumOff val="15000"/>
                  </a:schemeClr>
                </a:solidFill>
                <a:latin typeface="Takao Pゴシック" panose="020B0500000000000000" pitchFamily="50" charset="-128"/>
                <a:ea typeface="Takao Pゴシック" panose="020B0500000000000000" pitchFamily="50" charset="-128"/>
              </a:rPr>
              <a:t>研究室</a:t>
            </a:r>
            <a:r>
              <a:rPr lang="en-US" altLang="ja-JP" sz="2000" dirty="0">
                <a:solidFill>
                  <a:schemeClr val="tx1">
                    <a:lumMod val="85000"/>
                    <a:lumOff val="15000"/>
                  </a:schemeClr>
                </a:solidFill>
                <a:ea typeface="Takao Pゴシック" panose="020B0500000000000000" pitchFamily="50" charset="-128"/>
              </a:rPr>
              <a:t>B4</a:t>
            </a:r>
            <a:r>
              <a:rPr lang="en-US" altLang="ja-JP" sz="2000"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sz="20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藤本將太郎</a:t>
            </a:r>
            <a:endParaRPr lang="ja-JP" altLang="en-US" sz="20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Tree>
    <p:extLst>
      <p:ext uri="{BB962C8B-B14F-4D97-AF65-F5344CB8AC3E}">
        <p14:creationId xmlns:p14="http://schemas.microsoft.com/office/powerpoint/2010/main" val="1606493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4.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意見主導の場合</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sz="half" idx="1"/>
          </p:nvPr>
        </p:nvSpPr>
        <p:spPr>
          <a:xfrm>
            <a:off x="838200" y="2488233"/>
            <a:ext cx="5430078" cy="4351338"/>
          </a:xfrm>
        </p:spPr>
        <p:txBody>
          <a:bodyPr>
            <a:normAutofit lnSpcReduction="10000"/>
          </a:bodyPr>
          <a:lstStyle/>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の意見の数は有限</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の近さによって発言者が</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8975" lvl="1" indent="0">
              <a:lnSpc>
                <a:spcPct val="110000"/>
              </a:lnSpc>
              <a:buNone/>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決まっていく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意見間の複数のリンクは考えない</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 name="コンテンツ プレースホルダー 5"/>
          <p:cNvSpPr>
            <a:spLocks noGrp="1"/>
          </p:cNvSpPr>
          <p:nvPr>
            <p:ph sz="half" idx="2"/>
          </p:nvPr>
        </p:nvSpPr>
        <p:spPr>
          <a:xfrm>
            <a:off x="6172200" y="2488233"/>
            <a:ext cx="5181600" cy="4351338"/>
          </a:xfrm>
        </p:spPr>
        <p:txBody>
          <a:bodyPr>
            <a:normAutofit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過去の意見が次の発言に</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どう影響するかで場合分け</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影響なし（独立）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議題のみ</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それ以上の意見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ja-JP" altLang="en-US" dirty="0"/>
          </a:p>
        </p:txBody>
      </p:sp>
      <p:sp>
        <p:nvSpPr>
          <p:cNvPr id="9" name="テキスト ボックス 8"/>
          <p:cNvSpPr txBox="1"/>
          <p:nvPr/>
        </p:nvSpPr>
        <p:spPr>
          <a:xfrm>
            <a:off x="838200" y="1690688"/>
            <a:ext cx="9488557" cy="523220"/>
          </a:xfrm>
          <a:prstGeom prst="rect">
            <a:avLst/>
          </a:prstGeom>
          <a:noFill/>
        </p:spPr>
        <p:txBody>
          <a:bodyPr wrap="square" rtlCol="0">
            <a:spAutoFit/>
          </a:bodyPr>
          <a:lstStyle/>
          <a:p>
            <a:r>
              <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rPr>
              <a:t>1.2.</a:t>
            </a:r>
            <a:r>
              <a:rPr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とは異なったアルゴリズムでの会議のモデル化を</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考える</a:t>
            </a:r>
            <a:endPar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0" name="スライド番号プレースホルダー 9"/>
          <p:cNvSpPr>
            <a:spLocks noGrp="1"/>
          </p:cNvSpPr>
          <p:nvPr>
            <p:ph type="sldNum" sz="quarter" idx="12"/>
          </p:nvPr>
        </p:nvSpPr>
        <p:spPr/>
        <p:txBody>
          <a:bodyPr/>
          <a:lstStyle/>
          <a:p>
            <a:fld id="{B042C397-22F5-4A0B-9EA3-11719924DE43}" type="slidenum">
              <a:rPr kumimoji="1" lang="ja-JP" altLang="en-US" smtClean="0"/>
              <a:t>10</a:t>
            </a:fld>
            <a:endParaRPr kumimoji="1" lang="ja-JP" altLang="en-US"/>
          </a:p>
        </p:txBody>
      </p:sp>
    </p:spTree>
    <p:extLst>
      <p:ext uri="{BB962C8B-B14F-4D97-AF65-F5344CB8AC3E}">
        <p14:creationId xmlns:p14="http://schemas.microsoft.com/office/powerpoint/2010/main" val="2584858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4.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意見主導の場合</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sz="half" idx="1"/>
          </p:nvPr>
        </p:nvSpPr>
        <p:spPr>
          <a:xfrm>
            <a:off x="838200" y="2488233"/>
            <a:ext cx="5430078" cy="4351338"/>
          </a:xfrm>
        </p:spPr>
        <p:txBody>
          <a:bodyPr>
            <a:normAutofit lnSpcReduction="10000"/>
          </a:bodyPr>
          <a:lstStyle/>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の意見の数は有限</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の近さによって発言者が</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8975" lvl="1" indent="0">
              <a:lnSpc>
                <a:spcPct val="110000"/>
              </a:lnSpc>
              <a:buNone/>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決まっていく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意見間の複数のリンクは考えない</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 name="コンテンツ プレースホルダー 5"/>
          <p:cNvSpPr>
            <a:spLocks noGrp="1"/>
          </p:cNvSpPr>
          <p:nvPr>
            <p:ph sz="half" idx="2"/>
          </p:nvPr>
        </p:nvSpPr>
        <p:spPr>
          <a:xfrm>
            <a:off x="6172200" y="2488233"/>
            <a:ext cx="5181600" cy="4351338"/>
          </a:xfrm>
        </p:spPr>
        <p:txBody>
          <a:bodyPr>
            <a:normAutofit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過去の意見が次の発言に</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どう影響するかで場合分け</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影響なし（独立）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議題のみ</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それ以上の意見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ja-JP" altLang="en-US" dirty="0"/>
          </a:p>
        </p:txBody>
      </p:sp>
      <p:sp>
        <p:nvSpPr>
          <p:cNvPr id="4" name="角丸四角形 3"/>
          <p:cNvSpPr/>
          <p:nvPr/>
        </p:nvSpPr>
        <p:spPr>
          <a:xfrm>
            <a:off x="6573908" y="3354568"/>
            <a:ext cx="3537501" cy="1363927"/>
          </a:xfrm>
          <a:prstGeom prst="roundRect">
            <a:avLst>
              <a:gd name="adj" fmla="val 20939"/>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6573908" y="4718495"/>
            <a:ext cx="3537501" cy="1006441"/>
          </a:xfrm>
          <a:prstGeom prst="roundRect">
            <a:avLst>
              <a:gd name="adj" fmla="val 20939"/>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182363" y="3851865"/>
            <a:ext cx="1100483" cy="369332"/>
          </a:xfrm>
          <a:prstGeom prst="rect">
            <a:avLst/>
          </a:prstGeom>
          <a:noFill/>
        </p:spPr>
        <p:txBody>
          <a:bodyPr wrap="square" rtlCol="0">
            <a:spAutoFit/>
          </a:bodyPr>
          <a:lstStyle/>
          <a:p>
            <a:r>
              <a:rPr kumimoji="1" lang="en-US" altLang="ja-JP" dirty="0" smtClean="0">
                <a:hlinkClick r:id="rId2"/>
              </a:rPr>
              <a:t>notebook</a:t>
            </a:r>
            <a:endParaRPr kumimoji="1" lang="ja-JP" altLang="en-US" dirty="0"/>
          </a:p>
        </p:txBody>
      </p:sp>
      <p:sp>
        <p:nvSpPr>
          <p:cNvPr id="8" name="テキスト ボックス 7"/>
          <p:cNvSpPr txBox="1"/>
          <p:nvPr/>
        </p:nvSpPr>
        <p:spPr>
          <a:xfrm>
            <a:off x="10182362" y="5037049"/>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9" name="テキスト ボックス 8"/>
          <p:cNvSpPr txBox="1"/>
          <p:nvPr/>
        </p:nvSpPr>
        <p:spPr>
          <a:xfrm>
            <a:off x="838200" y="1690688"/>
            <a:ext cx="9488557" cy="523220"/>
          </a:xfrm>
          <a:prstGeom prst="rect">
            <a:avLst/>
          </a:prstGeom>
          <a:noFill/>
        </p:spPr>
        <p:txBody>
          <a:bodyPr wrap="square" rtlCol="0">
            <a:spAutoFit/>
          </a:bodyPr>
          <a:lstStyle/>
          <a:p>
            <a:r>
              <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rPr>
              <a:t>1.2.</a:t>
            </a:r>
            <a:r>
              <a:rPr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とは異なったアルゴリズムでの会議のモデル化を</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考える</a:t>
            </a:r>
            <a:endPar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0" name="スライド番号プレースホルダー 9"/>
          <p:cNvSpPr>
            <a:spLocks noGrp="1"/>
          </p:cNvSpPr>
          <p:nvPr>
            <p:ph type="sldNum" sz="quarter" idx="12"/>
          </p:nvPr>
        </p:nvSpPr>
        <p:spPr/>
        <p:txBody>
          <a:bodyPr/>
          <a:lstStyle/>
          <a:p>
            <a:fld id="{B042C397-22F5-4A0B-9EA3-11719924DE43}" type="slidenum">
              <a:rPr kumimoji="1" lang="ja-JP" altLang="en-US" smtClean="0"/>
              <a:t>11</a:t>
            </a:fld>
            <a:endParaRPr kumimoji="1" lang="ja-JP" altLang="en-US"/>
          </a:p>
        </p:txBody>
      </p:sp>
    </p:spTree>
    <p:extLst>
      <p:ext uri="{BB962C8B-B14F-4D97-AF65-F5344CB8AC3E}">
        <p14:creationId xmlns:p14="http://schemas.microsoft.com/office/powerpoint/2010/main" val="3832354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まとめ</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8" name="コンテンツ プレースホルダー 7"/>
          <p:cNvSpPr>
            <a:spLocks noGrp="1"/>
          </p:cNvSpPr>
          <p:nvPr>
            <p:ph idx="1"/>
          </p:nvPr>
        </p:nvSpPr>
        <p:spPr>
          <a:xfrm>
            <a:off x="838200" y="2035211"/>
            <a:ext cx="10515600" cy="4351338"/>
          </a:xfrm>
        </p:spPr>
        <p:txBody>
          <a:bodyPr/>
          <a:lstStyle/>
          <a:p>
            <a:pPr>
              <a:lnSpc>
                <a:spcPct val="15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の分布が一様分布であるときの簡単な解析を行なった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発言</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者の遷移はマルコフ連鎖で書くと簡単になる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主導</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のモデルも考えてみて、定性的な性質をみた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endParaRPr kumimoji="1"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発言者による意見の分布の相違が本質的なのかもしれない</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12</a:t>
            </a:fld>
            <a:endParaRPr kumimoji="1" lang="ja-JP" altLang="en-US"/>
          </a:p>
        </p:txBody>
      </p:sp>
    </p:spTree>
    <p:extLst>
      <p:ext uri="{BB962C8B-B14F-4D97-AF65-F5344CB8AC3E}">
        <p14:creationId xmlns:p14="http://schemas.microsoft.com/office/powerpoint/2010/main" val="1235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今後の課題</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idx="1"/>
          </p:nvPr>
        </p:nvSpPr>
        <p:spPr>
          <a:xfrm>
            <a:off x="838200" y="2148578"/>
            <a:ext cx="10515600" cy="2560845"/>
          </a:xfrm>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会議全体の質・達成感</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人数との関連</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基礎を学んで、より詳しい解析</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cxnSp>
        <p:nvCxnSpPr>
          <p:cNvPr id="5" name="直線矢印コネクタ 4"/>
          <p:cNvCxnSpPr/>
          <p:nvPr/>
        </p:nvCxnSpPr>
        <p:spPr>
          <a:xfrm>
            <a:off x="4837044" y="2358887"/>
            <a:ext cx="490331" cy="0"/>
          </a:xfrm>
          <a:prstGeom prst="straightConnector1">
            <a:avLst/>
          </a:prstGeom>
          <a:ln w="25400">
            <a:solidFill>
              <a:schemeClr val="tx1">
                <a:lumMod val="95000"/>
                <a:lumOff val="5000"/>
              </a:schemeClr>
            </a:solidFill>
            <a:headEnd w="lg" len="lg"/>
            <a:tailEnd type="triangle" w="lg" len="med"/>
          </a:ln>
        </p:spPr>
        <p:style>
          <a:lnRef idx="1">
            <a:schemeClr val="dk1"/>
          </a:lnRef>
          <a:fillRef idx="0">
            <a:schemeClr val="dk1"/>
          </a:fillRef>
          <a:effectRef idx="0">
            <a:schemeClr val="dk1"/>
          </a:effectRef>
          <a:fontRef idx="minor">
            <a:schemeClr val="tx1"/>
          </a:fontRef>
        </p:style>
      </p:cxnSp>
      <p:sp>
        <p:nvSpPr>
          <p:cNvPr id="6" name="テキスト ボックス 5"/>
          <p:cNvSpPr txBox="1"/>
          <p:nvPr/>
        </p:nvSpPr>
        <p:spPr>
          <a:xfrm>
            <a:off x="5516880" y="1943388"/>
            <a:ext cx="579120" cy="830997"/>
          </a:xfrm>
          <a:prstGeom prst="rect">
            <a:avLst/>
          </a:prstGeom>
          <a:noFill/>
        </p:spPr>
        <p:txBody>
          <a:bodyPr wrap="square" rtlCol="0">
            <a:spAutoFit/>
          </a:bodyPr>
          <a:lstStyle/>
          <a:p>
            <a:r>
              <a:rPr kumimoji="1" lang="en-US" altLang="ja-JP" sz="4800" dirty="0" smtClean="0">
                <a:latin typeface="ＭＳ Ｐ明朝" panose="02020600040205080304" pitchFamily="18" charset="-128"/>
                <a:ea typeface="ＭＳ Ｐ明朝" panose="02020600040205080304" pitchFamily="18" charset="-128"/>
              </a:rPr>
              <a:t>?</a:t>
            </a:r>
            <a:endParaRPr kumimoji="1" lang="ja-JP" altLang="en-US" sz="4800" dirty="0">
              <a:latin typeface="ＭＳ Ｐ明朝" panose="02020600040205080304" pitchFamily="18" charset="-128"/>
              <a:ea typeface="ＭＳ Ｐ明朝" panose="02020600040205080304" pitchFamily="18" charset="-128"/>
            </a:endParaRPr>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13</a:t>
            </a:fld>
            <a:endParaRPr kumimoji="1" lang="ja-JP" altLang="en-US"/>
          </a:p>
        </p:txBody>
      </p:sp>
    </p:spTree>
    <p:extLst>
      <p:ext uri="{BB962C8B-B14F-4D97-AF65-F5344CB8AC3E}">
        <p14:creationId xmlns:p14="http://schemas.microsoft.com/office/powerpoint/2010/main" val="344137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Outline</a:t>
            </a:r>
            <a:endParaRPr kumimoji="1" lang="ja-JP" altLang="en-US" dirty="0">
              <a:solidFill>
                <a:schemeClr val="tx1">
                  <a:lumMod val="85000"/>
                  <a:lumOff val="15000"/>
                </a:schemeClr>
              </a:solidFill>
            </a:endParaRPr>
          </a:p>
        </p:txBody>
      </p:sp>
      <p:sp>
        <p:nvSpPr>
          <p:cNvPr id="3" name="コンテンツ プレースホルダー 2"/>
          <p:cNvSpPr>
            <a:spLocks noGrp="1"/>
          </p:cNvSpPr>
          <p:nvPr>
            <p:ph idx="1"/>
          </p:nvPr>
        </p:nvSpPr>
        <p:spPr/>
        <p:txBody>
          <a:bodyPr>
            <a:normAutofit/>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前回までの復習</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会議進行モデル化への確率論</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的アプローチ</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いくつ</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の場合の解析・シミュレーション</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の一様乱数で、発言者を選ぶ確率は等しいとしたとき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に加えて発言者を選ぶ確率が距離の関数で選ばれるとしたとき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のネットワークについて</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意見に</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よってどの発言者が選ばれるかも決まるとき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今後の課題</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sz="1800" dirty="0" smtClean="0">
              <a:latin typeface="Takao Pゴシック" panose="020B0500000000000000" pitchFamily="50" charset="-128"/>
              <a:ea typeface="Takao Pゴシック" panose="020B0500000000000000" pitchFamily="50" charset="-128"/>
            </a:endParaRPr>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2</a:t>
            </a:fld>
            <a:endParaRPr kumimoji="1" lang="ja-JP" altLang="en-US"/>
          </a:p>
        </p:txBody>
      </p:sp>
    </p:spTree>
    <p:extLst>
      <p:ext uri="{BB962C8B-B14F-4D97-AF65-F5344CB8AC3E}">
        <p14:creationId xmlns:p14="http://schemas.microsoft.com/office/powerpoint/2010/main" val="1035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前回までの復習</a:t>
            </a:r>
          </a:p>
        </p:txBody>
      </p:sp>
      <p:sp>
        <p:nvSpPr>
          <p:cNvPr id="3" name="コンテンツ プレースホルダー 2"/>
          <p:cNvSpPr>
            <a:spLocks noGrp="1"/>
          </p:cNvSpPr>
          <p:nvPr>
            <p:ph idx="1"/>
          </p:nvPr>
        </p:nvSpPr>
        <p:spPr>
          <a:xfrm>
            <a:off x="838200" y="1825625"/>
            <a:ext cx="10515600" cy="3077679"/>
          </a:xfrm>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多数集まると効率の下がる系の身近な例としての会議</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Inconsolata" panose="020B0609030003000000" pitchFamily="49" charset="0"/>
                <a:ea typeface="Takao Pゴシック" panose="020B0500000000000000" pitchFamily="50" charset="-128"/>
              </a:rPr>
              <a:t>会議は意見の参加者からなる一連の確率過程</a:t>
            </a:r>
            <a:endParaRPr kumimoji="1" lang="en-US" altLang="ja-JP" dirty="0" smtClean="0">
              <a:solidFill>
                <a:schemeClr val="tx1">
                  <a:lumMod val="85000"/>
                  <a:lumOff val="15000"/>
                </a:schemeClr>
              </a:solidFill>
              <a:latin typeface="Inconsolata" panose="020B0609030003000000" pitchFamily="49" charset="0"/>
              <a:ea typeface="Takao Pゴシック" panose="020B0500000000000000" pitchFamily="50" charset="-128"/>
            </a:endParaRPr>
          </a:p>
          <a:p>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ある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時刻に</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en-US" altLang="ja-JP" dirty="0" err="1" smtClean="0">
                <a:solidFill>
                  <a:schemeClr val="tx1">
                    <a:lumMod val="85000"/>
                    <a:lumOff val="15000"/>
                  </a:schemeClr>
                </a:solidFill>
                <a:latin typeface="Inconsolata" panose="020B0609030003000000" pitchFamily="49" charset="0"/>
                <a:ea typeface="Takao Pゴシック" panose="020B0500000000000000" pitchFamily="50" charset="-128"/>
              </a:rPr>
              <a:t>i</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が発言する確率は、その時刻の一つ前の時刻の意見と発言者だけで決まる条件付き確率</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4" name="テキスト ボックス 3"/>
          <p:cNvSpPr txBox="1"/>
          <p:nvPr/>
        </p:nvSpPr>
        <p:spPr>
          <a:xfrm>
            <a:off x="1315280" y="5449057"/>
            <a:ext cx="9750288" cy="1107996"/>
          </a:xfrm>
          <a:prstGeom prst="rect">
            <a:avLst/>
          </a:prstGeom>
          <a:noFill/>
        </p:spPr>
        <p:txBody>
          <a:bodyPr wrap="square" rtlCol="0">
            <a:spAutoFit/>
          </a:bodyPr>
          <a:lstStyle/>
          <a:p>
            <a:r>
              <a:rPr lang="ja-JP" altLang="en-US" sz="2400" dirty="0" smtClean="0">
                <a:solidFill>
                  <a:schemeClr val="tx1">
                    <a:lumMod val="85000"/>
                    <a:lumOff val="15000"/>
                  </a:schemeClr>
                </a:solidFill>
              </a:rPr>
              <a:t>会議全体の</a:t>
            </a:r>
            <a:r>
              <a:rPr lang="en-US" altLang="ja-JP" sz="2400" dirty="0" smtClean="0">
                <a:solidFill>
                  <a:schemeClr val="tx1">
                    <a:lumMod val="85000"/>
                    <a:lumOff val="15000"/>
                  </a:schemeClr>
                </a:solidFill>
              </a:rPr>
              <a:t>”</a:t>
            </a:r>
            <a:r>
              <a:rPr lang="ja-JP" altLang="en-US" sz="2400" dirty="0" smtClean="0">
                <a:solidFill>
                  <a:schemeClr val="tx1">
                    <a:lumMod val="85000"/>
                    <a:lumOff val="15000"/>
                  </a:schemeClr>
                </a:solidFill>
              </a:rPr>
              <a:t>質</a:t>
            </a:r>
            <a:r>
              <a:rPr lang="en-US" altLang="ja-JP" sz="2400" dirty="0" smtClean="0">
                <a:solidFill>
                  <a:schemeClr val="tx1">
                    <a:lumMod val="85000"/>
                    <a:lumOff val="15000"/>
                  </a:schemeClr>
                </a:solidFill>
              </a:rPr>
              <a:t>”</a:t>
            </a:r>
            <a:r>
              <a:rPr lang="ja-JP" altLang="en-US" sz="2400" dirty="0" smtClean="0">
                <a:solidFill>
                  <a:schemeClr val="tx1">
                    <a:lumMod val="85000"/>
                    <a:lumOff val="15000"/>
                  </a:schemeClr>
                </a:solidFill>
              </a:rPr>
              <a:t>を定量化、参加人数との間の関係を明らかにするために、</a:t>
            </a:r>
            <a:endParaRPr lang="en-US" altLang="ja-JP" sz="2400" dirty="0" smtClean="0">
              <a:solidFill>
                <a:schemeClr val="tx1">
                  <a:lumMod val="85000"/>
                  <a:lumOff val="15000"/>
                </a:schemeClr>
              </a:solidFill>
            </a:endParaRPr>
          </a:p>
          <a:p>
            <a:r>
              <a:rPr lang="ja-JP" altLang="en-US" sz="2400" dirty="0" smtClean="0">
                <a:solidFill>
                  <a:schemeClr val="tx1">
                    <a:lumMod val="85000"/>
                    <a:lumOff val="15000"/>
                  </a:schemeClr>
                </a:solidFill>
              </a:rPr>
              <a:t>モデルの決め方でどのような影響がもたらされるかを調べる</a:t>
            </a:r>
            <a:endParaRPr lang="en-US" altLang="ja-JP" sz="2400" dirty="0" smtClean="0">
              <a:solidFill>
                <a:schemeClr val="tx1">
                  <a:lumMod val="85000"/>
                  <a:lumOff val="15000"/>
                </a:schemeClr>
              </a:solidFill>
            </a:endParaRPr>
          </a:p>
          <a:p>
            <a:endParaRPr kumimoji="1" lang="ja-JP" altLang="en-US" dirty="0"/>
          </a:p>
        </p:txBody>
      </p:sp>
      <p:sp>
        <p:nvSpPr>
          <p:cNvPr id="5" name="角丸四角形 4"/>
          <p:cNvSpPr/>
          <p:nvPr/>
        </p:nvSpPr>
        <p:spPr>
          <a:xfrm>
            <a:off x="1113182" y="5274365"/>
            <a:ext cx="9965636" cy="1179443"/>
          </a:xfrm>
          <a:prstGeom prst="roundRect">
            <a:avLst>
              <a:gd name="adj" fmla="val 17405"/>
            </a:avLst>
          </a:prstGeom>
          <a:noFill/>
          <a:ln w="28575">
            <a:solidFill>
              <a:srgbClr val="C72D2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3</a:t>
            </a:fld>
            <a:endParaRPr kumimoji="1" lang="ja-JP" altLang="en-US"/>
          </a:p>
        </p:txBody>
      </p:sp>
    </p:spTree>
    <p:extLst>
      <p:ext uri="{BB962C8B-B14F-4D97-AF65-F5344CB8AC3E}">
        <p14:creationId xmlns:p14="http://schemas.microsoft.com/office/powerpoint/2010/main" val="1588503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Outline</a:t>
            </a:r>
            <a:endParaRPr kumimoji="1" lang="ja-JP" altLang="en-US" dirty="0">
              <a:solidFill>
                <a:schemeClr val="tx1">
                  <a:lumMod val="85000"/>
                  <a:lumOff val="15000"/>
                </a:schemeClr>
              </a:solidFill>
            </a:endParaRPr>
          </a:p>
        </p:txBody>
      </p:sp>
      <p:sp>
        <p:nvSpPr>
          <p:cNvPr id="3" name="コンテンツ プレースホルダー 2"/>
          <p:cNvSpPr>
            <a:spLocks noGrp="1"/>
          </p:cNvSpPr>
          <p:nvPr>
            <p:ph idx="1"/>
          </p:nvPr>
        </p:nvSpPr>
        <p:spPr/>
        <p:txBody>
          <a:bodyPr/>
          <a:lstStyle/>
          <a:p>
            <a:r>
              <a:rPr kumimoji="1"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前回までの復習</a:t>
            </a:r>
            <a:endParaRPr kumimoji="1" lang="en-US" altLang="ja-JP" dirty="0" smtClean="0">
              <a:solidFill>
                <a:schemeClr val="bg2">
                  <a:lumMod val="75000"/>
                </a:schemeClr>
              </a:solidFill>
              <a:latin typeface="Takao Pゴシック" panose="020B0500000000000000" pitchFamily="50" charset="-128"/>
              <a:ea typeface="Takao Pゴシック" panose="020B0500000000000000" pitchFamily="50" charset="-128"/>
            </a:endParaRPr>
          </a:p>
          <a:p>
            <a:pPr lvl="1"/>
            <a:r>
              <a:rPr kumimoji="1"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会議進行モデル化への確率論</a:t>
            </a:r>
            <a:r>
              <a:rPr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的アプローチ</a:t>
            </a:r>
            <a:endParaRPr lang="en-US" altLang="ja-JP" dirty="0" smtClean="0">
              <a:solidFill>
                <a:schemeClr val="bg2">
                  <a:lumMod val="75000"/>
                </a:schemeClr>
              </a:solidFill>
              <a:latin typeface="Takao Pゴシック" panose="020B0500000000000000" pitchFamily="50" charset="-128"/>
              <a:ea typeface="Takao Pゴシック" panose="020B0500000000000000" pitchFamily="50" charset="-128"/>
            </a:endParaRPr>
          </a:p>
          <a:p>
            <a:pPr lvl="1"/>
            <a:endParaRPr lang="en-US" altLang="ja-JP" dirty="0" smtClean="0">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いくつ</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の場合の解析・シミュレーション</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の一様乱数で、発言者を選ぶ確率は等しいとしたとき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に加えて発言者を選ぶ確率が距離の関数で決まるとしたとき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のネットワークについて</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意見に</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よってどの発言者が選ばれるかも決まるとき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endParaRPr lang="en-US" altLang="ja-JP" dirty="0" smtClean="0">
              <a:latin typeface="Takao Pゴシック" panose="020B0500000000000000" pitchFamily="50" charset="-128"/>
              <a:ea typeface="Takao Pゴシック" panose="020B0500000000000000" pitchFamily="50" charset="-128"/>
            </a:endParaRPr>
          </a:p>
          <a:p>
            <a:r>
              <a:rPr lang="ja-JP" altLang="en-US" dirty="0">
                <a:solidFill>
                  <a:schemeClr val="bg2">
                    <a:lumMod val="75000"/>
                  </a:schemeClr>
                </a:solidFill>
                <a:latin typeface="Takao Pゴシック" panose="020B0500000000000000" pitchFamily="50" charset="-128"/>
                <a:ea typeface="Takao Pゴシック" panose="020B0500000000000000" pitchFamily="50" charset="-128"/>
              </a:rPr>
              <a:t>今後の課題</a:t>
            </a:r>
            <a:endParaRPr lang="en-US" altLang="ja-JP" dirty="0">
              <a:solidFill>
                <a:schemeClr val="bg2">
                  <a:lumMod val="75000"/>
                </a:schemeClr>
              </a:solidFill>
              <a:latin typeface="Takao Pゴシック" panose="020B0500000000000000" pitchFamily="50" charset="-128"/>
              <a:ea typeface="Takao Pゴシック" panose="020B0500000000000000" pitchFamily="50" charset="-128"/>
            </a:endParaRPr>
          </a:p>
          <a:p>
            <a:pPr lvl="1"/>
            <a:endParaRPr lang="en-US" altLang="ja-JP" sz="1800" dirty="0" smtClean="0">
              <a:latin typeface="Takao Pゴシック" panose="020B0500000000000000" pitchFamily="50" charset="-128"/>
              <a:ea typeface="Takao Pゴシック" panose="020B0500000000000000" pitchFamily="50" charset="-128"/>
            </a:endParaRPr>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4</a:t>
            </a:fld>
            <a:endParaRPr kumimoji="1" lang="ja-JP" altLang="en-US"/>
          </a:p>
        </p:txBody>
      </p:sp>
    </p:spTree>
    <p:extLst>
      <p:ext uri="{BB962C8B-B14F-4D97-AF65-F5344CB8AC3E}">
        <p14:creationId xmlns:p14="http://schemas.microsoft.com/office/powerpoint/2010/main" val="3573790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546817" y="1811337"/>
            <a:ext cx="3550755" cy="1899706"/>
          </a:xfrm>
          <a:prstGeom prst="roundRect">
            <a:avLst>
              <a:gd name="adj" fmla="val 5264"/>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643242" y="2040614"/>
            <a:ext cx="338640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発言者を等確率で選ぶ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2" name="角丸四角形 51"/>
          <p:cNvSpPr/>
          <p:nvPr/>
        </p:nvSpPr>
        <p:spPr>
          <a:xfrm>
            <a:off x="4193997" y="1820411"/>
            <a:ext cx="3550756" cy="1899707"/>
          </a:xfrm>
          <a:prstGeom prst="roundRect">
            <a:avLst>
              <a:gd name="adj" fmla="val 5264"/>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290422" y="1930423"/>
            <a:ext cx="3386409" cy="1754327"/>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距離に依存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5" name="角丸四角形 54"/>
          <p:cNvSpPr/>
          <p:nvPr/>
        </p:nvSpPr>
        <p:spPr>
          <a:xfrm>
            <a:off x="8047549" y="1830265"/>
            <a:ext cx="3630268" cy="921332"/>
          </a:xfrm>
          <a:prstGeom prst="roundRect">
            <a:avLst>
              <a:gd name="adj" fmla="val 12456"/>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8179241" y="2015797"/>
            <a:ext cx="3462241"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マルコフ連鎖として見れる場合</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7" name="角丸四角形 56"/>
          <p:cNvSpPr/>
          <p:nvPr/>
        </p:nvSpPr>
        <p:spPr>
          <a:xfrm>
            <a:off x="574149" y="653875"/>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705841" y="706887"/>
            <a:ext cx="1962149" cy="923330"/>
          </a:xfrm>
          <a:prstGeom prst="rect">
            <a:avLst/>
          </a:prstGeom>
          <a:noFill/>
        </p:spPr>
        <p:txBody>
          <a:bodyPr wrap="square" rtlCol="0">
            <a:spAutoFit/>
          </a:bodyPr>
          <a:lstStyle/>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意見を選ぶ</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5" name="角丸四角形 64"/>
          <p:cNvSpPr/>
          <p:nvPr/>
        </p:nvSpPr>
        <p:spPr>
          <a:xfrm>
            <a:off x="546817" y="4245119"/>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678509" y="4311383"/>
            <a:ext cx="2240445" cy="923330"/>
          </a:xfrm>
          <a:prstGeom prst="rect">
            <a:avLst/>
          </a:prstGeom>
          <a:noFill/>
        </p:spPr>
        <p:txBody>
          <a:bodyPr wrap="square" rtlCol="0">
            <a:spAutoFit/>
          </a:bodyPr>
          <a:lstStyle/>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発言者が決まる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7" name="角丸四角形 66"/>
          <p:cNvSpPr/>
          <p:nvPr/>
        </p:nvSpPr>
        <p:spPr>
          <a:xfrm>
            <a:off x="8047549" y="2937128"/>
            <a:ext cx="3630268" cy="760873"/>
          </a:xfrm>
          <a:prstGeom prst="roundRect">
            <a:avLst>
              <a:gd name="adj" fmla="val 12230"/>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179241" y="3160982"/>
            <a:ext cx="3462241"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9" name="角丸四角形 68"/>
          <p:cNvSpPr/>
          <p:nvPr/>
        </p:nvSpPr>
        <p:spPr>
          <a:xfrm>
            <a:off x="546816" y="5413041"/>
            <a:ext cx="5194025" cy="760873"/>
          </a:xfrm>
          <a:prstGeom prst="roundRect">
            <a:avLst>
              <a:gd name="adj" fmla="val 20939"/>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78509" y="5636895"/>
            <a:ext cx="5062333"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意見の近さから次の発言と発言者を決めていく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72" name="スライド番号プレースホルダー 71"/>
          <p:cNvSpPr>
            <a:spLocks noGrp="1"/>
          </p:cNvSpPr>
          <p:nvPr>
            <p:ph type="sldNum" sz="quarter" idx="12"/>
          </p:nvPr>
        </p:nvSpPr>
        <p:spPr/>
        <p:txBody>
          <a:bodyPr/>
          <a:lstStyle/>
          <a:p>
            <a:fld id="{B042C397-22F5-4A0B-9EA3-11719924DE43}" type="slidenum">
              <a:rPr kumimoji="1" lang="ja-JP" altLang="en-US" smtClean="0"/>
              <a:t>5</a:t>
            </a:fld>
            <a:endParaRPr kumimoji="1" lang="ja-JP" altLang="en-US"/>
          </a:p>
        </p:txBody>
      </p:sp>
    </p:spTree>
    <p:extLst>
      <p:ext uri="{BB962C8B-B14F-4D97-AF65-F5344CB8AC3E}">
        <p14:creationId xmlns:p14="http://schemas.microsoft.com/office/powerpoint/2010/main" val="100600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546817" y="1811337"/>
            <a:ext cx="3550755" cy="1899706"/>
          </a:xfrm>
          <a:prstGeom prst="roundRect">
            <a:avLst>
              <a:gd name="adj" fmla="val 5264"/>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643242" y="2040614"/>
            <a:ext cx="338640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発言者を等確率で選ぶ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2" name="角丸四角形 51"/>
          <p:cNvSpPr/>
          <p:nvPr/>
        </p:nvSpPr>
        <p:spPr>
          <a:xfrm>
            <a:off x="4193997" y="1820411"/>
            <a:ext cx="3550756" cy="1899707"/>
          </a:xfrm>
          <a:prstGeom prst="roundRect">
            <a:avLst>
              <a:gd name="adj" fmla="val 5264"/>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290422" y="1930423"/>
            <a:ext cx="3386409" cy="1754327"/>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距離に依存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5" name="角丸四角形 54"/>
          <p:cNvSpPr/>
          <p:nvPr/>
        </p:nvSpPr>
        <p:spPr>
          <a:xfrm>
            <a:off x="8047549" y="1830265"/>
            <a:ext cx="3630268" cy="921332"/>
          </a:xfrm>
          <a:prstGeom prst="roundRect">
            <a:avLst>
              <a:gd name="adj" fmla="val 15333"/>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8179241" y="2015797"/>
            <a:ext cx="3462241"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マルコフ連鎖として見れる場合</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7" name="角丸四角形 66"/>
          <p:cNvSpPr/>
          <p:nvPr/>
        </p:nvSpPr>
        <p:spPr>
          <a:xfrm>
            <a:off x="8047549" y="2937128"/>
            <a:ext cx="3630268" cy="760873"/>
          </a:xfrm>
          <a:prstGeom prst="roundRect">
            <a:avLst>
              <a:gd name="adj" fmla="val 13972"/>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179241" y="3160982"/>
            <a:ext cx="3462241"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9" name="角丸四角形 68"/>
          <p:cNvSpPr/>
          <p:nvPr/>
        </p:nvSpPr>
        <p:spPr>
          <a:xfrm>
            <a:off x="546816" y="5413041"/>
            <a:ext cx="5194025" cy="760873"/>
          </a:xfrm>
          <a:prstGeom prst="roundRect">
            <a:avLst>
              <a:gd name="adj" fmla="val 20939"/>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78509" y="5636895"/>
            <a:ext cx="5062333"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意見の近さから次の発言と発言者を決めていく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20" name="テキスト ボックス 19"/>
          <p:cNvSpPr txBox="1"/>
          <p:nvPr/>
        </p:nvSpPr>
        <p:spPr>
          <a:xfrm>
            <a:off x="476893" y="1735445"/>
            <a:ext cx="576470" cy="707886"/>
          </a:xfrm>
          <a:prstGeom prst="rect">
            <a:avLst/>
          </a:prstGeom>
          <a:noFill/>
        </p:spPr>
        <p:txBody>
          <a:bodyPr wrap="square" rtlCol="0">
            <a:spAutoFit/>
          </a:bodyPr>
          <a:lstStyle/>
          <a:p>
            <a:pPr algn="ctr"/>
            <a:r>
              <a:rPr kumimoji="1" lang="en-US" altLang="ja-JP" sz="4000" b="1" dirty="0" smtClean="0">
                <a:ln w="25400">
                  <a:solidFill>
                    <a:schemeClr val="bg1">
                      <a:lumMod val="85000"/>
                    </a:schemeClr>
                  </a:solidFill>
                </a:ln>
                <a:solidFill>
                  <a:srgbClr val="C72D2D"/>
                </a:solidFill>
                <a:latin typeface="+mj-lt"/>
              </a:rPr>
              <a:t>1</a:t>
            </a:r>
            <a:endParaRPr kumimoji="1" lang="ja-JP" altLang="en-US" sz="4000" b="1" dirty="0">
              <a:ln w="25400">
                <a:solidFill>
                  <a:schemeClr val="bg1">
                    <a:lumMod val="85000"/>
                  </a:schemeClr>
                </a:solidFill>
              </a:ln>
              <a:solidFill>
                <a:srgbClr val="C72D2D"/>
              </a:solidFill>
              <a:latin typeface="+mj-lt"/>
            </a:endParaRPr>
          </a:p>
        </p:txBody>
      </p:sp>
      <p:sp>
        <p:nvSpPr>
          <p:cNvPr id="3" name="テキスト ボックス 2"/>
          <p:cNvSpPr txBox="1"/>
          <p:nvPr/>
        </p:nvSpPr>
        <p:spPr>
          <a:xfrm>
            <a:off x="476896" y="1734834"/>
            <a:ext cx="576470" cy="707886"/>
          </a:xfrm>
          <a:prstGeom prst="rect">
            <a:avLst/>
          </a:prstGeom>
          <a:noFill/>
        </p:spPr>
        <p:txBody>
          <a:bodyPr wrap="square" rtlCol="0">
            <a:spAutoFit/>
          </a:bodyPr>
          <a:lstStyle/>
          <a:p>
            <a:pPr algn="ctr"/>
            <a:r>
              <a:rPr kumimoji="1" lang="en-US" altLang="ja-JP" sz="4000" b="1" dirty="0" smtClean="0">
                <a:solidFill>
                  <a:srgbClr val="C72D2D"/>
                </a:solidFill>
                <a:latin typeface="+mj-lt"/>
              </a:rPr>
              <a:t>1</a:t>
            </a:r>
            <a:endParaRPr kumimoji="1" lang="ja-JP" altLang="en-US" sz="4000" b="1" dirty="0">
              <a:solidFill>
                <a:srgbClr val="C72D2D"/>
              </a:solidFill>
              <a:latin typeface="+mj-lt"/>
            </a:endParaRPr>
          </a:p>
        </p:txBody>
      </p:sp>
      <p:sp>
        <p:nvSpPr>
          <p:cNvPr id="21" name="テキスト ボックス 20"/>
          <p:cNvSpPr txBox="1"/>
          <p:nvPr/>
        </p:nvSpPr>
        <p:spPr>
          <a:xfrm>
            <a:off x="4110821" y="1726427"/>
            <a:ext cx="576470" cy="707886"/>
          </a:xfrm>
          <a:prstGeom prst="rect">
            <a:avLst/>
          </a:prstGeom>
          <a:noFill/>
        </p:spPr>
        <p:txBody>
          <a:bodyPr wrap="square" rtlCol="0">
            <a:spAutoFit/>
          </a:bodyPr>
          <a:lstStyle/>
          <a:p>
            <a:pPr algn="ctr"/>
            <a:r>
              <a:rPr lang="en-US" altLang="ja-JP" sz="4000" b="1" dirty="0" smtClean="0">
                <a:ln w="25400">
                  <a:solidFill>
                    <a:schemeClr val="bg1">
                      <a:lumMod val="85000"/>
                    </a:schemeClr>
                  </a:solidFill>
                </a:ln>
                <a:solidFill>
                  <a:srgbClr val="C72D2D"/>
                </a:solidFill>
                <a:latin typeface="+mj-lt"/>
              </a:rPr>
              <a:t>2</a:t>
            </a:r>
            <a:endParaRPr kumimoji="1" lang="ja-JP" altLang="en-US" sz="4000" b="1" dirty="0">
              <a:ln w="25400">
                <a:solidFill>
                  <a:schemeClr val="bg1">
                    <a:lumMod val="85000"/>
                  </a:schemeClr>
                </a:solidFill>
              </a:ln>
              <a:solidFill>
                <a:srgbClr val="C72D2D"/>
              </a:solidFill>
              <a:latin typeface="+mj-lt"/>
            </a:endParaRPr>
          </a:p>
        </p:txBody>
      </p:sp>
      <p:sp>
        <p:nvSpPr>
          <p:cNvPr id="22" name="テキスト ボックス 21"/>
          <p:cNvSpPr txBox="1"/>
          <p:nvPr/>
        </p:nvSpPr>
        <p:spPr>
          <a:xfrm>
            <a:off x="4110824" y="1726427"/>
            <a:ext cx="576470" cy="707886"/>
          </a:xfrm>
          <a:prstGeom prst="rect">
            <a:avLst/>
          </a:prstGeom>
          <a:noFill/>
        </p:spPr>
        <p:txBody>
          <a:bodyPr wrap="square" rtlCol="0">
            <a:spAutoFit/>
          </a:bodyPr>
          <a:lstStyle/>
          <a:p>
            <a:pPr algn="ctr"/>
            <a:r>
              <a:rPr lang="en-US" altLang="ja-JP" sz="4000" b="1" dirty="0" smtClean="0">
                <a:solidFill>
                  <a:srgbClr val="C72D2D"/>
                </a:solidFill>
                <a:latin typeface="+mj-lt"/>
              </a:rPr>
              <a:t>2</a:t>
            </a:r>
            <a:endParaRPr kumimoji="1" lang="ja-JP" altLang="en-US" sz="4000" b="1" dirty="0">
              <a:solidFill>
                <a:srgbClr val="C72D2D"/>
              </a:solidFill>
              <a:latin typeface="+mj-lt"/>
            </a:endParaRPr>
          </a:p>
        </p:txBody>
      </p:sp>
      <p:sp>
        <p:nvSpPr>
          <p:cNvPr id="23" name="テキスト ボックス 22"/>
          <p:cNvSpPr txBox="1"/>
          <p:nvPr/>
        </p:nvSpPr>
        <p:spPr>
          <a:xfrm>
            <a:off x="7966375" y="1725208"/>
            <a:ext cx="576470" cy="707886"/>
          </a:xfrm>
          <a:prstGeom prst="rect">
            <a:avLst/>
          </a:prstGeom>
          <a:noFill/>
        </p:spPr>
        <p:txBody>
          <a:bodyPr wrap="square" rtlCol="0">
            <a:spAutoFit/>
          </a:bodyPr>
          <a:lstStyle/>
          <a:p>
            <a:pPr algn="ctr"/>
            <a:r>
              <a:rPr lang="en-US" altLang="ja-JP" sz="4000" b="1" dirty="0">
                <a:ln w="25400">
                  <a:solidFill>
                    <a:schemeClr val="bg1">
                      <a:lumMod val="85000"/>
                    </a:schemeClr>
                  </a:solidFill>
                </a:ln>
                <a:solidFill>
                  <a:srgbClr val="C72D2D"/>
                </a:solidFill>
                <a:latin typeface="+mj-lt"/>
              </a:rPr>
              <a:t>3</a:t>
            </a:r>
            <a:endParaRPr kumimoji="1" lang="ja-JP" altLang="en-US" sz="4000" b="1" dirty="0">
              <a:ln w="25400">
                <a:solidFill>
                  <a:schemeClr val="bg1">
                    <a:lumMod val="85000"/>
                  </a:schemeClr>
                </a:solidFill>
              </a:ln>
              <a:solidFill>
                <a:srgbClr val="C72D2D"/>
              </a:solidFill>
              <a:latin typeface="+mj-lt"/>
            </a:endParaRPr>
          </a:p>
        </p:txBody>
      </p:sp>
      <p:sp>
        <p:nvSpPr>
          <p:cNvPr id="24" name="テキスト ボックス 23"/>
          <p:cNvSpPr txBox="1"/>
          <p:nvPr/>
        </p:nvSpPr>
        <p:spPr>
          <a:xfrm>
            <a:off x="7966378" y="1725208"/>
            <a:ext cx="576470" cy="707886"/>
          </a:xfrm>
          <a:prstGeom prst="rect">
            <a:avLst/>
          </a:prstGeom>
          <a:noFill/>
        </p:spPr>
        <p:txBody>
          <a:bodyPr wrap="square" rtlCol="0">
            <a:spAutoFit/>
          </a:bodyPr>
          <a:lstStyle/>
          <a:p>
            <a:pPr algn="ctr"/>
            <a:r>
              <a:rPr lang="en-US" altLang="ja-JP" sz="4000" b="1" dirty="0">
                <a:solidFill>
                  <a:srgbClr val="C72D2D"/>
                </a:solidFill>
                <a:latin typeface="+mj-lt"/>
              </a:rPr>
              <a:t>3</a:t>
            </a:r>
            <a:endParaRPr kumimoji="1" lang="ja-JP" altLang="en-US" sz="4000" b="1" dirty="0">
              <a:solidFill>
                <a:srgbClr val="C72D2D"/>
              </a:solidFill>
              <a:latin typeface="+mj-lt"/>
            </a:endParaRPr>
          </a:p>
        </p:txBody>
      </p:sp>
      <p:sp>
        <p:nvSpPr>
          <p:cNvPr id="25" name="テキスト ボックス 24"/>
          <p:cNvSpPr txBox="1"/>
          <p:nvPr/>
        </p:nvSpPr>
        <p:spPr>
          <a:xfrm>
            <a:off x="476893" y="5310460"/>
            <a:ext cx="576470" cy="707886"/>
          </a:xfrm>
          <a:prstGeom prst="rect">
            <a:avLst/>
          </a:prstGeom>
          <a:noFill/>
        </p:spPr>
        <p:txBody>
          <a:bodyPr wrap="square" rtlCol="0">
            <a:spAutoFit/>
          </a:bodyPr>
          <a:lstStyle/>
          <a:p>
            <a:pPr algn="ctr"/>
            <a:r>
              <a:rPr lang="en-US" altLang="ja-JP" sz="4000" b="1" dirty="0">
                <a:ln w="25400">
                  <a:solidFill>
                    <a:schemeClr val="bg1">
                      <a:lumMod val="85000"/>
                    </a:schemeClr>
                  </a:solidFill>
                </a:ln>
                <a:solidFill>
                  <a:srgbClr val="C72D2D"/>
                </a:solidFill>
                <a:latin typeface="+mj-lt"/>
              </a:rPr>
              <a:t>4</a:t>
            </a:r>
            <a:endParaRPr kumimoji="1" lang="ja-JP" altLang="en-US" sz="4000" b="1" dirty="0">
              <a:ln w="25400">
                <a:solidFill>
                  <a:schemeClr val="bg1">
                    <a:lumMod val="85000"/>
                  </a:schemeClr>
                </a:solidFill>
              </a:ln>
              <a:solidFill>
                <a:srgbClr val="C72D2D"/>
              </a:solidFill>
              <a:latin typeface="+mj-lt"/>
            </a:endParaRPr>
          </a:p>
        </p:txBody>
      </p:sp>
      <p:sp>
        <p:nvSpPr>
          <p:cNvPr id="26" name="テキスト ボックス 25"/>
          <p:cNvSpPr txBox="1"/>
          <p:nvPr/>
        </p:nvSpPr>
        <p:spPr>
          <a:xfrm>
            <a:off x="476893" y="5320364"/>
            <a:ext cx="576470" cy="707886"/>
          </a:xfrm>
          <a:prstGeom prst="rect">
            <a:avLst/>
          </a:prstGeom>
          <a:noFill/>
        </p:spPr>
        <p:txBody>
          <a:bodyPr wrap="square" rtlCol="0">
            <a:spAutoFit/>
          </a:bodyPr>
          <a:lstStyle/>
          <a:p>
            <a:pPr algn="ctr"/>
            <a:r>
              <a:rPr lang="en-US" altLang="ja-JP" sz="4000" b="1" dirty="0">
                <a:solidFill>
                  <a:srgbClr val="C72D2D"/>
                </a:solidFill>
                <a:latin typeface="+mj-lt"/>
              </a:rPr>
              <a:t>4</a:t>
            </a:r>
            <a:endParaRPr kumimoji="1" lang="ja-JP" altLang="en-US" sz="4000" b="1" dirty="0">
              <a:solidFill>
                <a:srgbClr val="C72D2D"/>
              </a:solidFill>
              <a:latin typeface="+mj-lt"/>
            </a:endParaRPr>
          </a:p>
        </p:txBody>
      </p:sp>
      <p:sp>
        <p:nvSpPr>
          <p:cNvPr id="29" name="角丸四角形 28"/>
          <p:cNvSpPr/>
          <p:nvPr/>
        </p:nvSpPr>
        <p:spPr>
          <a:xfrm>
            <a:off x="546817" y="4245119"/>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8509" y="4311383"/>
            <a:ext cx="2240445" cy="923330"/>
          </a:xfrm>
          <a:prstGeom prst="rect">
            <a:avLst/>
          </a:prstGeom>
          <a:noFill/>
        </p:spPr>
        <p:txBody>
          <a:bodyPr wrap="square" rtlCol="0">
            <a:spAutoFit/>
          </a:bodyPr>
          <a:lstStyle/>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発言者が決まる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1" name="角丸四角形 30"/>
          <p:cNvSpPr/>
          <p:nvPr/>
        </p:nvSpPr>
        <p:spPr>
          <a:xfrm>
            <a:off x="574149" y="653875"/>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705841" y="706887"/>
            <a:ext cx="1962149" cy="923330"/>
          </a:xfrm>
          <a:prstGeom prst="rect">
            <a:avLst/>
          </a:prstGeom>
          <a:noFill/>
        </p:spPr>
        <p:txBody>
          <a:bodyPr wrap="square" rtlCol="0">
            <a:spAutoFit/>
          </a:bodyPr>
          <a:lstStyle/>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意見を選ぶ</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 name="スライド番号プレースホルダー 4"/>
          <p:cNvSpPr>
            <a:spLocks noGrp="1"/>
          </p:cNvSpPr>
          <p:nvPr>
            <p:ph type="sldNum" sz="quarter" idx="12"/>
          </p:nvPr>
        </p:nvSpPr>
        <p:spPr/>
        <p:txBody>
          <a:bodyPr/>
          <a:lstStyle/>
          <a:p>
            <a:fld id="{B042C397-22F5-4A0B-9EA3-11719924DE43}" type="slidenum">
              <a:rPr kumimoji="1" lang="ja-JP" altLang="en-US" smtClean="0"/>
              <a:t>6</a:t>
            </a:fld>
            <a:endParaRPr kumimoji="1" lang="ja-JP" altLang="en-US"/>
          </a:p>
        </p:txBody>
      </p:sp>
    </p:spTree>
    <p:extLst>
      <p:ext uri="{BB962C8B-B14F-4D97-AF65-F5344CB8AC3E}">
        <p14:creationId xmlns:p14="http://schemas.microsoft.com/office/powerpoint/2010/main" val="195438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tx1">
                    <a:lumMod val="85000"/>
                    <a:lumOff val="15000"/>
                  </a:schemeClr>
                </a:solidFill>
              </a:rPr>
              <a:t>1.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意見が一様分布であるとき</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200" y="1597924"/>
            <a:ext cx="9245600" cy="1117600"/>
          </a:xfrm>
        </p:spPr>
      </p:pic>
      <p:sp>
        <p:nvSpPr>
          <p:cNvPr id="7" name="テキスト ボックス 6"/>
          <p:cNvSpPr txBox="1"/>
          <p:nvPr/>
        </p:nvSpPr>
        <p:spPr>
          <a:xfrm>
            <a:off x="1473199" y="2976495"/>
            <a:ext cx="10334487" cy="3108543"/>
          </a:xfrm>
          <a:prstGeom prst="rect">
            <a:avLst/>
          </a:prstGeom>
          <a:noFill/>
        </p:spPr>
        <p:txBody>
          <a:bodyPr wrap="square" rtlCol="0">
            <a:spAutoFit/>
          </a:bodyPr>
          <a:lstStyle/>
          <a:p>
            <a:pPr marL="304800" indent="-304800">
              <a:buFont typeface="Arial" panose="020B0604020202020204" pitchFamily="34" charset="0"/>
              <a:buChar char="•"/>
            </a:pPr>
            <a:r>
              <a:rPr kumimoji="1" lang="ja-JP" altLang="en-US"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意見は</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[0,1]</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閾値</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r</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より近い位置にある意見すべてにリンクを張る</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04800" indent="-304800">
              <a:buFont typeface="Arial" panose="020B0604020202020204" pitchFamily="34" charset="0"/>
              <a:buChar char="•"/>
            </a:pP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04800" indent="-304800">
              <a:buFont typeface="Arial" panose="020B0604020202020204" pitchFamily="34" charset="0"/>
              <a:buChar char="•"/>
            </a:pPr>
            <a:r>
              <a:rPr lang="ja-JP" altLang="en-US"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lang="en-US" altLang="ja-JP"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発言</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がなされたときにリンクが張られる数は二項分布に従う</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リンクの個数が</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y</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個を超えるのに必要な時間は幾何分布に従う</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1" name="テキスト ボックス 10"/>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12" name="スライド番号プレースホルダー 11"/>
          <p:cNvSpPr>
            <a:spLocks noGrp="1"/>
          </p:cNvSpPr>
          <p:nvPr>
            <p:ph type="sldNum" sz="quarter" idx="12"/>
          </p:nvPr>
        </p:nvSpPr>
        <p:spPr/>
        <p:txBody>
          <a:bodyPr/>
          <a:lstStyle/>
          <a:p>
            <a:fld id="{B042C397-22F5-4A0B-9EA3-11719924DE43}" type="slidenum">
              <a:rPr kumimoji="1" lang="ja-JP" altLang="en-US" smtClean="0"/>
              <a:t>7</a:t>
            </a:fld>
            <a:endParaRPr kumimoji="1" lang="ja-JP" altLang="en-US"/>
          </a:p>
        </p:txBody>
      </p:sp>
    </p:spTree>
    <p:extLst>
      <p:ext uri="{BB962C8B-B14F-4D97-AF65-F5344CB8AC3E}">
        <p14:creationId xmlns:p14="http://schemas.microsoft.com/office/powerpoint/2010/main" val="795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tx1">
                    <a:lumMod val="85000"/>
                    <a:lumOff val="15000"/>
                  </a:schemeClr>
                </a:solidFill>
              </a:rPr>
              <a:t>2.</a:t>
            </a:r>
            <a:r>
              <a:rPr lang="ja-JP" altLang="en-US" dirty="0">
                <a:solidFill>
                  <a:schemeClr val="tx1">
                    <a:lumMod val="85000"/>
                    <a:lumOff val="15000"/>
                  </a:schemeClr>
                </a:solidFill>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発言者を選ぶ確率が距離の関数</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21" name="コンテンツ プレースホルダー 20"/>
          <p:cNvSpPr>
            <a:spLocks noGrp="1"/>
          </p:cNvSpPr>
          <p:nvPr>
            <p:ph sz="half" idx="1"/>
          </p:nvPr>
        </p:nvSpPr>
        <p:spPr/>
        <p:txBody>
          <a:bodyPr>
            <a:normAutofit fontScale="92500"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発言者</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を選ぶ確率は距離の関数</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数値シミュレーションを行った</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の数などの性質は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2625" lvl="1" indent="0">
              <a:lnSpc>
                <a:spcPct val="110000"/>
              </a:lnSpc>
              <a:buNone/>
            </a:pPr>
            <a:r>
              <a:rPr lang="en-US" altLang="ja-JP" dirty="0" smtClean="0">
                <a:solidFill>
                  <a:schemeClr val="tx1">
                    <a:lumMod val="85000"/>
                    <a:lumOff val="15000"/>
                  </a:schemeClr>
                </a:solidFill>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の場合と同じ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解析的に求めた場合と一致</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kumimoji="1" lang="en-US" altLang="ja-JP" dirty="0" smtClean="0"/>
          </a:p>
        </p:txBody>
      </p:sp>
      <p:grpSp>
        <p:nvGrpSpPr>
          <p:cNvPr id="20" name="グループ化 19"/>
          <p:cNvGrpSpPr/>
          <p:nvPr/>
        </p:nvGrpSpPr>
        <p:grpSpPr>
          <a:xfrm>
            <a:off x="5962140" y="2008740"/>
            <a:ext cx="5756373" cy="4002834"/>
            <a:chOff x="1997903" y="1483566"/>
            <a:chExt cx="7636427" cy="5310175"/>
          </a:xfrm>
        </p:grpSpPr>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903" y="4117180"/>
              <a:ext cx="3806548" cy="2624212"/>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217" y="4117180"/>
              <a:ext cx="3951113" cy="2676561"/>
            </a:xfrm>
            <a:prstGeom prst="rect">
              <a:avLst/>
            </a:prstGeom>
          </p:spPr>
        </p:pic>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408" y="1505157"/>
              <a:ext cx="3792593" cy="247049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3001" y="1483566"/>
              <a:ext cx="3718656" cy="2492084"/>
            </a:xfrm>
            <a:prstGeom prst="rect">
              <a:avLst/>
            </a:prstGeom>
          </p:spPr>
        </p:pic>
      </p:grpSp>
      <p:sp>
        <p:nvSpPr>
          <p:cNvPr id="19" name="テキスト ボックス 18"/>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6"/>
              </a:rPr>
              <a:t>notebook</a:t>
            </a:r>
            <a:endParaRPr kumimoji="1" lang="ja-JP" altLang="en-US" dirty="0"/>
          </a:p>
        </p:txBody>
      </p:sp>
      <p:sp>
        <p:nvSpPr>
          <p:cNvPr id="23" name="スライド番号プレースホルダー 22"/>
          <p:cNvSpPr>
            <a:spLocks noGrp="1"/>
          </p:cNvSpPr>
          <p:nvPr>
            <p:ph type="sldNum" sz="quarter" idx="12"/>
          </p:nvPr>
        </p:nvSpPr>
        <p:spPr/>
        <p:txBody>
          <a:bodyPr/>
          <a:lstStyle/>
          <a:p>
            <a:fld id="{B042C397-22F5-4A0B-9EA3-11719924DE43}" type="slidenum">
              <a:rPr kumimoji="1" lang="ja-JP" altLang="en-US" smtClean="0"/>
              <a:t>8</a:t>
            </a:fld>
            <a:endParaRPr kumimoji="1" lang="ja-JP" altLang="en-US"/>
          </a:p>
        </p:txBody>
      </p:sp>
    </p:spTree>
    <p:extLst>
      <p:ext uri="{BB962C8B-B14F-4D97-AF65-F5344CB8AC3E}">
        <p14:creationId xmlns:p14="http://schemas.microsoft.com/office/powerpoint/2010/main" val="392025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3.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 name="コンテンツ プレースホルダー 4"/>
          <p:cNvSpPr>
            <a:spLocks noGrp="1"/>
          </p:cNvSpPr>
          <p:nvPr>
            <p:ph idx="1"/>
          </p:nvPr>
        </p:nvSpPr>
        <p:spPr/>
        <p:txBody>
          <a:bodyPr/>
          <a:lstStyle/>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参加者の発言の遷移のみを抜き出して考えると、</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マルコフ連鎖として扱える</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発言頻度の理論的導出と数値シミュレーションによる確認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0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各参加者の発現頻度の値が、理論的に求めたものと異なっていた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0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要確認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8" name="テキスト ボックス 7"/>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9</a:t>
            </a:fld>
            <a:endParaRPr kumimoji="1" lang="ja-JP" altLang="en-US"/>
          </a:p>
        </p:txBody>
      </p:sp>
    </p:spTree>
    <p:extLst>
      <p:ext uri="{BB962C8B-B14F-4D97-AF65-F5344CB8AC3E}">
        <p14:creationId xmlns:p14="http://schemas.microsoft.com/office/powerpoint/2010/main" val="380466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6"/>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843</Words>
  <Application>Microsoft Office PowerPoint</Application>
  <PresentationFormat>ワイド画面</PresentationFormat>
  <Paragraphs>175</Paragraphs>
  <Slides>13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ＭＳ Ｐ明朝</vt:lpstr>
      <vt:lpstr>Takao Pゴシック</vt:lpstr>
      <vt:lpstr>Arial</vt:lpstr>
      <vt:lpstr>Calibri</vt:lpstr>
      <vt:lpstr>Calibri Light</vt:lpstr>
      <vt:lpstr>Inconsolata</vt:lpstr>
      <vt:lpstr>Office テーマ</vt:lpstr>
      <vt:lpstr>中間発表</vt:lpstr>
      <vt:lpstr>Outline</vt:lpstr>
      <vt:lpstr>前回までの復習</vt:lpstr>
      <vt:lpstr>Outline</vt:lpstr>
      <vt:lpstr>PowerPoint プレゼンテーション</vt:lpstr>
      <vt:lpstr>PowerPoint プレゼンテーション</vt:lpstr>
      <vt:lpstr>1. 意見が一様分布であるとき</vt:lpstr>
      <vt:lpstr>2. 発言者を選ぶ確率が距離の関数</vt:lpstr>
      <vt:lpstr>3. 参加者間のネットワーク</vt:lpstr>
      <vt:lpstr>4. 意見主導の場合</vt:lpstr>
      <vt:lpstr>4. 意見主導の場合</vt:lpstr>
      <vt:lpstr>まとめ</vt:lpstr>
      <vt:lpstr>今後の課題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藤本將太郎</dc:creator>
  <cp:lastModifiedBy>藤本將太郎</cp:lastModifiedBy>
  <cp:revision>50</cp:revision>
  <dcterms:created xsi:type="dcterms:W3CDTF">2014-12-18T04:33:27Z</dcterms:created>
  <dcterms:modified xsi:type="dcterms:W3CDTF">2014-12-18T08:08:27Z</dcterms:modified>
</cp:coreProperties>
</file>