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60" r:id="rId6"/>
    <p:sldId id="259" r:id="rId7"/>
    <p:sldId id="275" r:id="rId8"/>
    <p:sldId id="265" r:id="rId9"/>
    <p:sldId id="267" r:id="rId10"/>
    <p:sldId id="266" r:id="rId11"/>
    <p:sldId id="268" r:id="rId12"/>
    <p:sldId id="261" r:id="rId13"/>
    <p:sldId id="262" r:id="rId14"/>
    <p:sldId id="263" r:id="rId15"/>
    <p:sldId id="264" r:id="rId16"/>
    <p:sldId id="269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FA3"/>
    <a:srgbClr val="BDEEFF"/>
    <a:srgbClr val="C7DDF1"/>
    <a:srgbClr val="C0C0C0"/>
    <a:srgbClr val="F8F8F8"/>
    <a:srgbClr val="FDFDFD"/>
    <a:srgbClr val="FBFB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241" autoAdjust="0"/>
  </p:normalViewPr>
  <p:slideViewPr>
    <p:cSldViewPr snapToGrid="0">
      <p:cViewPr varScale="1">
        <p:scale>
          <a:sx n="50" d="100"/>
          <a:sy n="50" d="100"/>
        </p:scale>
        <p:origin x="6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CC618-A41D-4BA9-8A96-F7DD8C52DB69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703E0-643D-4672-BBFF-A3A3B8A2B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6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20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8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7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8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6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6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9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2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0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703E0-643D-4672-BBFF-A3A3B8A2BC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B6811-2AAD-C628-86D8-EBF99E39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AF0C55-ED96-6AE1-683D-C9285BFF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0093D-C1D8-B5B7-0C81-2BEFAD4D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D896-783F-494F-AF54-FCC6FB160EC0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0A8F4-23AA-E26C-A3BA-C14A8002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71128" y="6356350"/>
            <a:ext cx="219363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21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ACA89-FF36-326E-4E85-EF2181A2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859DA-8290-BE80-CF57-075629B8D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87476-BD6E-5DFA-6C76-61CE865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B43D-7188-405C-A0F3-8EB620ABE594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2691C-59A8-C527-19D0-74BF4751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1590" y="6356349"/>
            <a:ext cx="468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B67FF-2529-085A-8697-58357B4F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2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2AD22-8086-72D2-A9B7-4F7CEB32B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A0DFB3-5A38-05C1-1847-8A61357CD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828AD-2E7B-F0CC-1BBA-E5C0BC88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0562-AB75-4F40-857B-645976B8670F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FE95F-CE40-8B9F-F768-F15E359C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1590" y="6356349"/>
            <a:ext cx="468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FFC48-AF3F-9ED7-1BE2-194A80CD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2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4586D-A92F-D411-BA45-B9CCC866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99016F-3503-99C7-150A-59426A5F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A490-AF34-4872-9549-2380CE58CFB6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1171F-D496-CF32-97B2-D9D4D28E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1590" y="6356349"/>
            <a:ext cx="4680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544DF-C402-037D-F968-7B7403BA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56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37BBA-0120-1FA8-DDD3-68278B36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A8814-B5A0-972A-0578-33A22C4E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D2952-54EC-EACB-865D-C57264FD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6FB25-3C2E-4200-84F7-64EF4E38890A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F507E-7408-11A7-D9B9-3E021D33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5A56B-F7EE-36CD-EFB4-7FC7B565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D6D41-A49E-0681-A34F-165198F4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5EA1C-38C1-05C1-F482-0CE96F41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EA03-87FA-4020-B9F5-8CE05DA58217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74212-A4D2-1275-DCD1-7ED58702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0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20B25-69C4-64B7-BDF4-3B19F4C3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F1F33-3654-E529-81E2-27018517A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9682F-C86E-7664-9FB4-C1FB6B188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1B302-7F90-2C39-62EA-DE3E9D81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53A1-E2E8-4C62-9E76-F7F2B9CEE08E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D5D30-0444-7925-D9DE-E87694A6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1590" y="6356349"/>
            <a:ext cx="468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5C69C-F5B6-F50E-239A-72C40ED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8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D1283-087B-3AB0-FD10-15BC9F31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62081-8C17-218A-AACD-3671FBB4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21AF-5B1B-CE80-23ED-76918882D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E069DD-84A6-976C-9371-F66B9E87B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C1C017-8CBC-9853-EB0D-FF4656665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D1E45B-2B4C-7A80-A3B0-9A6EB660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21F1-E166-4E0F-A423-EFC67D2462F5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F920C-67BE-E11A-D5B8-461C97B2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1590" y="6356349"/>
            <a:ext cx="468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1B43B5-583A-E497-F4D5-B68A93B8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3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07F94-4B25-E60C-FA7F-4686F2F4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DB8874-4237-9A56-12C3-1858DA18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CB44-8F50-43B8-A320-CEFAB1ACF100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84B116-5BF6-BF7A-AA71-3CDFAD92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1590" y="6356349"/>
            <a:ext cx="468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F5D089-CF3A-22A3-E4BC-5E341E1C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2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8302CE-2B49-EFCF-105B-0ACE1A74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6DC0-1B52-4B20-A957-5555F3CF557B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F8A221-C756-FA06-CC1F-5BB8EA40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1590" y="6356349"/>
            <a:ext cx="468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28479-A87A-13DA-8AF5-2B1724E7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8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A494-A9EC-238C-76F1-CD58F717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BDCFF-F22A-44F2-8CD7-C9F52F9A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DF8A3-6D2F-4667-2336-3BA60F17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56AF7-2428-6FF2-61FC-FE2BA0D7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2CED-CF27-4C1A-A2A2-FBCD32084CE3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D650D-CAC4-514D-3F7D-47042E3F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1590" y="6356349"/>
            <a:ext cx="468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E3B72-11D8-7570-CFAB-95E03083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46F73-73A8-BD5C-26E5-AA304681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8E8607-6327-30F1-6002-2046498EB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D5129-E6AB-58E9-1F42-23A58DE0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719A7-D9E7-BCDD-5EAD-02DE2C24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F153-67DB-4D73-AD34-AE5650DF7F6C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ED706-595E-FA1D-24F7-D0FFCD9F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61590" y="6356349"/>
            <a:ext cx="468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10014-A496-0572-F175-02626839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34183" y="6356350"/>
            <a:ext cx="219363" cy="365125"/>
          </a:xfrm>
          <a:prstGeom prst="rect">
            <a:avLst/>
          </a:prstGeom>
        </p:spPr>
        <p:txBody>
          <a:bodyPr/>
          <a:lstStyle/>
          <a:p>
            <a:fld id="{7621C509-C4AB-433A-AD67-E152DC4A2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4430D2-AC59-B351-B7EE-58D58240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78D57-8909-3C24-AA45-76A4E20F6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C2200-933E-FDDD-2266-38C474837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3DEF-CC07-4F09-9337-A67E2AF22FB8}" type="datetime1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9D69B-D9CA-06C8-CAD2-214BDB5B9375}"/>
              </a:ext>
            </a:extLst>
          </p:cNvPr>
          <p:cNvSpPr txBox="1"/>
          <p:nvPr userDrawn="1"/>
        </p:nvSpPr>
        <p:spPr>
          <a:xfrm>
            <a:off x="5720772" y="6492875"/>
            <a:ext cx="75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45A2BE7-127B-4128-9199-FC58AB75D1A6}" type="slidenum">
              <a:rPr lang="ko-KR" altLang="en-US" sz="1200" smtClean="0">
                <a:solidFill>
                  <a:schemeClr val="bg2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‹#›</a:t>
            </a:fld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17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93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CA0912-B640-65FE-6A23-C0DE5AE6DAF1}"/>
              </a:ext>
            </a:extLst>
          </p:cNvPr>
          <p:cNvSpPr txBox="1"/>
          <p:nvPr/>
        </p:nvSpPr>
        <p:spPr>
          <a:xfrm>
            <a:off x="2029467" y="1460402"/>
            <a:ext cx="50202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원룸 이사 어플</a:t>
            </a:r>
            <a:endParaRPr lang="en-US" altLang="ko-KR" sz="44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4400" dirty="0">
                <a:solidFill>
                  <a:srgbClr val="676FA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기사용 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8C76DDD-2343-A87B-DC80-4085661F72DB}"/>
              </a:ext>
            </a:extLst>
          </p:cNvPr>
          <p:cNvCxnSpPr>
            <a:cxnSpLocks/>
          </p:cNvCxnSpPr>
          <p:nvPr/>
        </p:nvCxnSpPr>
        <p:spPr>
          <a:xfrm>
            <a:off x="2029467" y="3429000"/>
            <a:ext cx="101625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9F264F5-17E2-034A-5D31-29019C999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1" r="261" b="-1"/>
          <a:stretch/>
        </p:blipFill>
        <p:spPr>
          <a:xfrm>
            <a:off x="7171153" y="556591"/>
            <a:ext cx="3135725" cy="5762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990DC2-D2AD-39D5-6E79-4C917EC2A4FB}"/>
              </a:ext>
            </a:extLst>
          </p:cNvPr>
          <p:cNvSpPr txBox="1"/>
          <p:nvPr/>
        </p:nvSpPr>
        <p:spPr>
          <a:xfrm>
            <a:off x="2029467" y="3798128"/>
            <a:ext cx="314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한양여자대학교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소프트웨어 융합과 신소희</a:t>
            </a:r>
          </a:p>
        </p:txBody>
      </p:sp>
    </p:spTree>
    <p:extLst>
      <p:ext uri="{BB962C8B-B14F-4D97-AF65-F5344CB8AC3E}">
        <p14:creationId xmlns:p14="http://schemas.microsoft.com/office/powerpoint/2010/main" val="191489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F2AE1-D450-D637-2D20-F949079FEB5B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로그인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설정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1260F3-78E2-E2AA-A8A5-237D9D108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0"/>
            <a:ext cx="2476798" cy="43613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3336EE-4B06-BEC6-3EEC-05DC1A6625B7}"/>
              </a:ext>
            </a:extLst>
          </p:cNvPr>
          <p:cNvSpPr txBox="1"/>
          <p:nvPr/>
        </p:nvSpPr>
        <p:spPr>
          <a:xfrm>
            <a:off x="539826" y="1976601"/>
            <a:ext cx="7659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출발지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0762BE-CEA7-3723-F284-93F163FCA80C}"/>
              </a:ext>
            </a:extLst>
          </p:cNvPr>
          <p:cNvSpPr txBox="1"/>
          <p:nvPr/>
        </p:nvSpPr>
        <p:spPr>
          <a:xfrm>
            <a:off x="539826" y="2348864"/>
            <a:ext cx="108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도착지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545CC2-20B2-4825-572B-C4BD5B93F907}"/>
              </a:ext>
            </a:extLst>
          </p:cNvPr>
          <p:cNvSpPr txBox="1"/>
          <p:nvPr/>
        </p:nvSpPr>
        <p:spPr>
          <a:xfrm>
            <a:off x="922824" y="1612033"/>
            <a:ext cx="268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&gt;</a:t>
            </a:r>
            <a:endParaRPr lang="ko-KR" altLang="en-US" sz="7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494DE1-7B80-2502-F736-9240698C62D4}"/>
              </a:ext>
            </a:extLst>
          </p:cNvPr>
          <p:cNvSpPr txBox="1"/>
          <p:nvPr/>
        </p:nvSpPr>
        <p:spPr>
          <a:xfrm>
            <a:off x="8245472" y="1382817"/>
            <a:ext cx="3621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5]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의 지역 설정을 선택했을 때 </a:t>
            </a:r>
            <a:r>
              <a:rPr lang="ko-KR" altLang="en-US" sz="1600" dirty="0" err="1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나타는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화면으로 견적을 받을 지역을 설정하는 화면이다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 </a:t>
            </a:r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출발지 또는 도착지로 설정할 지역을 선택하고 해당 지역으로부터의 거리를 선택한다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</a:t>
            </a:r>
          </a:p>
          <a:p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</a:t>
            </a:r>
            <a:r>
              <a:rPr lang="en-US" altLang="ko-KR" sz="12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</a:t>
            </a:r>
            <a:endParaRPr lang="ko-KR" altLang="en-US" sz="11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64244F-3F11-D4A8-7D79-AB79AAE158FB}"/>
              </a:ext>
            </a:extLst>
          </p:cNvPr>
          <p:cNvSpPr txBox="1"/>
          <p:nvPr/>
        </p:nvSpPr>
        <p:spPr>
          <a:xfrm>
            <a:off x="1668885" y="5860652"/>
            <a:ext cx="202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7]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지역 설정 화면 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</a:t>
            </a:r>
            <a:endParaRPr lang="ko-KR" altLang="en-US" sz="11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9B3A31E7-D376-55A0-A7E3-C90614C9C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9052"/>
              </p:ext>
            </p:extLst>
          </p:nvPr>
        </p:nvGraphicFramePr>
        <p:xfrm>
          <a:off x="4257475" y="2076081"/>
          <a:ext cx="729746" cy="163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746">
                  <a:extLst>
                    <a:ext uri="{9D8B030D-6E8A-4147-A177-3AD203B41FA5}">
                      <a16:colId xmlns:a16="http://schemas.microsoft.com/office/drawing/2014/main" val="793722159"/>
                    </a:ext>
                  </a:extLst>
                </a:gridCol>
              </a:tblGrid>
              <a:tr h="327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 km</a:t>
                      </a:r>
                      <a:endParaRPr lang="ko-KR" altLang="en-US" sz="9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644491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 km</a:t>
                      </a:r>
                      <a:endParaRPr lang="ko-KR" altLang="en-US" sz="9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077577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 km</a:t>
                      </a:r>
                      <a:endParaRPr lang="ko-KR" altLang="en-US" sz="9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758891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 km</a:t>
                      </a:r>
                      <a:endParaRPr lang="ko-KR" altLang="en-US" sz="9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680600"/>
                  </a:ext>
                </a:extLst>
              </a:tr>
              <a:tr h="327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직접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02658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1E0F342-5AE8-EA8A-426A-BA8F7B8E2DD8}"/>
              </a:ext>
            </a:extLst>
          </p:cNvPr>
          <p:cNvCxnSpPr>
            <a:endCxn id="41" idx="1"/>
          </p:cNvCxnSpPr>
          <p:nvPr/>
        </p:nvCxnSpPr>
        <p:spPr>
          <a:xfrm>
            <a:off x="3274963" y="2348864"/>
            <a:ext cx="982512" cy="547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7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4D97E55-84A4-A0D1-B735-531AC10D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1"/>
            <a:ext cx="2476798" cy="436131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D9F32-4BED-3A4B-4AA7-64A0D7E0FF71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로그인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설정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A33CB-DE96-15A8-40D8-38482857911C}"/>
              </a:ext>
            </a:extLst>
          </p:cNvPr>
          <p:cNvSpPr txBox="1"/>
          <p:nvPr/>
        </p:nvSpPr>
        <p:spPr>
          <a:xfrm>
            <a:off x="1668885" y="5860652"/>
            <a:ext cx="202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8]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지역 설정 화면 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2</a:t>
            </a:r>
            <a:endParaRPr lang="ko-KR" altLang="en-US" sz="11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EC66B-ACEB-774E-0D09-3DA15D2D8E9D}"/>
              </a:ext>
            </a:extLst>
          </p:cNvPr>
          <p:cNvSpPr txBox="1"/>
          <p:nvPr/>
        </p:nvSpPr>
        <p:spPr>
          <a:xfrm>
            <a:off x="8245472" y="1382817"/>
            <a:ext cx="3621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 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7]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의 지역 설정 버튼을 선택 시 나타나는 화면으로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, 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출발지 또는 도착지로 설정할 지역을 선택할 수 있음</a:t>
            </a:r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지명을 직접 검색하여 설정하거나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Geolocation API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를 활용해 나타낸 근처 동네 목록에서 선택할 수 있다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 </a:t>
            </a: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</a:t>
            </a:r>
            <a:r>
              <a:rPr lang="en-US" altLang="ko-KR" sz="12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</a:t>
            </a:r>
            <a:endParaRPr lang="ko-KR" altLang="en-US" sz="11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45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4D97E55-84A4-A0D1-B735-531AC10D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0"/>
            <a:ext cx="2476799" cy="436132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33F1323-2229-ACD1-5DC6-1F7439B7598E}"/>
              </a:ext>
            </a:extLst>
          </p:cNvPr>
          <p:cNvCxnSpPr/>
          <p:nvPr/>
        </p:nvCxnSpPr>
        <p:spPr>
          <a:xfrm flipH="1">
            <a:off x="3710406" y="4909052"/>
            <a:ext cx="59921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E36D0A6-FE84-39CD-A8EB-74F06781AD2E}"/>
              </a:ext>
            </a:extLst>
          </p:cNvPr>
          <p:cNvSpPr/>
          <p:nvPr/>
        </p:nvSpPr>
        <p:spPr>
          <a:xfrm>
            <a:off x="1485676" y="2072069"/>
            <a:ext cx="677767" cy="38997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7EC2F-996F-3A0F-A43E-E7F8285CB519}"/>
              </a:ext>
            </a:extLst>
          </p:cNvPr>
          <p:cNvSpPr txBox="1"/>
          <p:nvPr/>
        </p:nvSpPr>
        <p:spPr>
          <a:xfrm>
            <a:off x="4309622" y="4696451"/>
            <a:ext cx="139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견적 내기 완료한 </a:t>
            </a:r>
            <a:endParaRPr lang="en-US" altLang="ko-KR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항목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D460E0-EC8B-EA1C-3C69-2CA73B974998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견적 내기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6FD8ED-F9D0-370D-EEC9-8962456FD509}"/>
              </a:ext>
            </a:extLst>
          </p:cNvPr>
          <p:cNvSpPr txBox="1"/>
          <p:nvPr/>
        </p:nvSpPr>
        <p:spPr>
          <a:xfrm>
            <a:off x="8245472" y="1382817"/>
            <a:ext cx="36218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이사 서비스를 이용할 고객이 사용자 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APP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을 통해 접수한 견적을 확인 할 수 있는 화면 </a:t>
            </a:r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간략한 정보를 확인할 수 있고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,</a:t>
            </a: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견적내기 버튼을 선택 시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10] 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견적 내기 화면으로 이동하여 자세한 정보를 확인하고 견적 금액을 산정할 수 있음 </a:t>
            </a:r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</a:t>
            </a:r>
            <a:endParaRPr lang="ko-KR" altLang="en-US" sz="12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862746-D6AF-4B48-2B75-392817CA73F6}"/>
              </a:ext>
            </a:extLst>
          </p:cNvPr>
          <p:cNvSpPr/>
          <p:nvPr/>
        </p:nvSpPr>
        <p:spPr>
          <a:xfrm>
            <a:off x="3269974" y="2722535"/>
            <a:ext cx="738641" cy="19739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4BB968-30AD-12FA-D1EC-C98E49D053DB}"/>
              </a:ext>
            </a:extLst>
          </p:cNvPr>
          <p:cNvSpPr txBox="1"/>
          <p:nvPr/>
        </p:nvSpPr>
        <p:spPr>
          <a:xfrm>
            <a:off x="1668885" y="5860652"/>
            <a:ext cx="202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9]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견적 목록 화면</a:t>
            </a:r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AF82D16B-D434-BF18-FD02-C8646B7F6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21741"/>
              </p:ext>
            </p:extLst>
          </p:nvPr>
        </p:nvGraphicFramePr>
        <p:xfrm>
          <a:off x="326221" y="1574346"/>
          <a:ext cx="946523" cy="967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523">
                  <a:extLst>
                    <a:ext uri="{9D8B030D-6E8A-4147-A177-3AD203B41FA5}">
                      <a16:colId xmlns:a16="http://schemas.microsoft.com/office/drawing/2014/main" val="2241975120"/>
                    </a:ext>
                  </a:extLst>
                </a:gridCol>
              </a:tblGrid>
              <a:tr h="23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정렬기준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493574"/>
                  </a:ext>
                </a:extLst>
              </a:tr>
              <a:tr h="23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최신 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608025"/>
                  </a:ext>
                </a:extLst>
              </a:tr>
              <a:tr h="23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빠른 예정일 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717073"/>
                  </a:ext>
                </a:extLst>
              </a:tr>
              <a:tr h="23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거리 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653047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C60D84-23BC-137B-18C5-C4100574560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296890" y="2117444"/>
            <a:ext cx="188786" cy="14961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8CBF81-31BE-54E5-F4EB-AC2BB646E4E4}"/>
              </a:ext>
            </a:extLst>
          </p:cNvPr>
          <p:cNvSpPr txBox="1"/>
          <p:nvPr/>
        </p:nvSpPr>
        <p:spPr>
          <a:xfrm>
            <a:off x="8157388" y="4384336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견적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AA20D584-454F-5CA7-ADB1-D6298091D613}"/>
              </a:ext>
            </a:extLst>
          </p:cNvPr>
          <p:cNvSpPr/>
          <p:nvPr/>
        </p:nvSpPr>
        <p:spPr>
          <a:xfrm>
            <a:off x="1663782" y="1158440"/>
            <a:ext cx="494557" cy="53462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5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4D97E55-84A4-A0D1-B735-531AC10D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0"/>
            <a:ext cx="2476799" cy="436132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FB5D2F-4439-7779-FCC8-F77295E96868}"/>
              </a:ext>
            </a:extLst>
          </p:cNvPr>
          <p:cNvSpPr/>
          <p:nvPr/>
        </p:nvSpPr>
        <p:spPr>
          <a:xfrm>
            <a:off x="1247240" y="1707651"/>
            <a:ext cx="1980313" cy="3930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A7A6A9-60D9-6378-94F5-EF16BD0C6F56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3227553" y="1904185"/>
            <a:ext cx="973240" cy="1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C237CE-59FE-B838-7F18-1A2BCFE5E475}"/>
              </a:ext>
            </a:extLst>
          </p:cNvPr>
          <p:cNvSpPr txBox="1"/>
          <p:nvPr/>
        </p:nvSpPr>
        <p:spPr>
          <a:xfrm>
            <a:off x="4200793" y="1766794"/>
            <a:ext cx="139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견적 번호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92FF6E-FD8C-E36C-F968-F2B6F4D76FD6}"/>
              </a:ext>
            </a:extLst>
          </p:cNvPr>
          <p:cNvSpPr/>
          <p:nvPr/>
        </p:nvSpPr>
        <p:spPr>
          <a:xfrm>
            <a:off x="1247240" y="2170809"/>
            <a:ext cx="2186512" cy="9808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7C75471-1789-DDA6-F6BB-611A60CEB885}"/>
              </a:ext>
            </a:extLst>
          </p:cNvPr>
          <p:cNvCxnSpPr>
            <a:cxnSpLocks/>
          </p:cNvCxnSpPr>
          <p:nvPr/>
        </p:nvCxnSpPr>
        <p:spPr>
          <a:xfrm>
            <a:off x="3433752" y="2598480"/>
            <a:ext cx="67580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FCE424-8379-5193-4129-D43D666BD15A}"/>
              </a:ext>
            </a:extLst>
          </p:cNvPr>
          <p:cNvSpPr txBox="1"/>
          <p:nvPr/>
        </p:nvSpPr>
        <p:spPr>
          <a:xfrm>
            <a:off x="4142923" y="2460057"/>
            <a:ext cx="154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이사 정보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2878CBB-615F-865D-8422-E1520D56694A}"/>
              </a:ext>
            </a:extLst>
          </p:cNvPr>
          <p:cNvSpPr/>
          <p:nvPr/>
        </p:nvSpPr>
        <p:spPr>
          <a:xfrm>
            <a:off x="2177071" y="3376586"/>
            <a:ext cx="586193" cy="12062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09B6EC-33E7-62D7-F23C-617136A72868}"/>
              </a:ext>
            </a:extLst>
          </p:cNvPr>
          <p:cNvSpPr/>
          <p:nvPr/>
        </p:nvSpPr>
        <p:spPr>
          <a:xfrm>
            <a:off x="2836044" y="3376586"/>
            <a:ext cx="901166" cy="11951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36339-A01A-EC8B-9EDD-908AB0833921}"/>
              </a:ext>
            </a:extLst>
          </p:cNvPr>
          <p:cNvSpPr txBox="1"/>
          <p:nvPr/>
        </p:nvSpPr>
        <p:spPr>
          <a:xfrm>
            <a:off x="2416154" y="4553613"/>
            <a:ext cx="149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1,000,000</a:t>
            </a:r>
            <a:endParaRPr lang="ko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B90DE36-CFF6-9498-46A9-E030BDD5D159}"/>
              </a:ext>
            </a:extLst>
          </p:cNvPr>
          <p:cNvCxnSpPr>
            <a:stCxn id="34" idx="1"/>
          </p:cNvCxnSpPr>
          <p:nvPr/>
        </p:nvCxnSpPr>
        <p:spPr>
          <a:xfrm flipH="1">
            <a:off x="1247240" y="3979716"/>
            <a:ext cx="929831" cy="17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48C1D52-CDC9-FE98-E449-CBE37BCE3B67}"/>
              </a:ext>
            </a:extLst>
          </p:cNvPr>
          <p:cNvCxnSpPr>
            <a:stCxn id="50" idx="3"/>
          </p:cNvCxnSpPr>
          <p:nvPr/>
        </p:nvCxnSpPr>
        <p:spPr>
          <a:xfrm>
            <a:off x="3737210" y="3974174"/>
            <a:ext cx="536050" cy="6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4353DB2-4B95-AF19-547C-BAAC92D2F7B6}"/>
              </a:ext>
            </a:extLst>
          </p:cNvPr>
          <p:cNvSpPr txBox="1"/>
          <p:nvPr/>
        </p:nvSpPr>
        <p:spPr>
          <a:xfrm>
            <a:off x="4222737" y="3927569"/>
            <a:ext cx="1158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금액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BC3285-3183-0967-FB16-FB5432EEB4C5}"/>
              </a:ext>
            </a:extLst>
          </p:cNvPr>
          <p:cNvSpPr txBox="1"/>
          <p:nvPr/>
        </p:nvSpPr>
        <p:spPr>
          <a:xfrm>
            <a:off x="352706" y="4013923"/>
            <a:ext cx="1158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수량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r>
              <a:rPr lang="en-US" altLang="ko-KR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6D9018-8815-27A9-C49F-28E970E3C30C}"/>
              </a:ext>
            </a:extLst>
          </p:cNvPr>
          <p:cNvSpPr txBox="1"/>
          <p:nvPr/>
        </p:nvSpPr>
        <p:spPr>
          <a:xfrm>
            <a:off x="8157388" y="4384336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견적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4E465A-A976-E88A-3656-349A1F9197F0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견적 내기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14758B-C084-70E5-CDBC-E79060A73C1E}"/>
              </a:ext>
            </a:extLst>
          </p:cNvPr>
          <p:cNvSpPr txBox="1"/>
          <p:nvPr/>
        </p:nvSpPr>
        <p:spPr>
          <a:xfrm>
            <a:off x="1668885" y="5860652"/>
            <a:ext cx="202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10]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견적 내기 화면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AF7DFC-D5AA-0874-2907-DC2C47FFC854}"/>
              </a:ext>
            </a:extLst>
          </p:cNvPr>
          <p:cNvSpPr txBox="1"/>
          <p:nvPr/>
        </p:nvSpPr>
        <p:spPr>
          <a:xfrm>
            <a:off x="8245472" y="1382817"/>
            <a:ext cx="362184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9]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의 견적내기 버튼을 선택했을 때 나타나는 화면 </a:t>
            </a:r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출발지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도착지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짐 정보를 확인하여 견적액을 입력할 수 있다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 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견적 완료 버튼을 누르면 고객에게 해당 견적이 전달된다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</a:t>
            </a:r>
          </a:p>
          <a:p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해당 접수 내역은 여러 명의 기사들이 볼 수 있기 때문에 고객의 개인정보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(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이름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,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전화번호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,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상세주소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)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는 나타나지 않는다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</a:t>
            </a: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</a:t>
            </a:r>
            <a:endParaRPr lang="ko-KR" altLang="en-US" sz="12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4FD5E5-05E8-C68C-024B-21C293D0C552}"/>
              </a:ext>
            </a:extLst>
          </p:cNvPr>
          <p:cNvGrpSpPr/>
          <p:nvPr/>
        </p:nvGrpSpPr>
        <p:grpSpPr>
          <a:xfrm>
            <a:off x="4673383" y="2852450"/>
            <a:ext cx="3223316" cy="2887529"/>
            <a:chOff x="1445792" y="1531922"/>
            <a:chExt cx="4949686" cy="288752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E4AB9AC-1A5E-751D-330C-521ED39B3007}"/>
                </a:ext>
              </a:extLst>
            </p:cNvPr>
            <p:cNvSpPr/>
            <p:nvPr/>
          </p:nvSpPr>
          <p:spPr>
            <a:xfrm>
              <a:off x="1445792" y="1531922"/>
              <a:ext cx="4949686" cy="28875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ED1F30-B52D-8378-AFA1-64F1DFEBEBCF}"/>
                </a:ext>
              </a:extLst>
            </p:cNvPr>
            <p:cNvSpPr txBox="1"/>
            <p:nvPr/>
          </p:nvSpPr>
          <p:spPr>
            <a:xfrm>
              <a:off x="1772361" y="1678357"/>
              <a:ext cx="4617078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{</a:t>
              </a:r>
            </a:p>
            <a:p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"</a:t>
              </a:r>
              <a:r>
                <a:rPr lang="en-US" altLang="ko-KR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using_truck_type</a:t>
              </a: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 : "A",</a:t>
              </a:r>
            </a:p>
            <a:p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"</a:t>
              </a:r>
              <a:r>
                <a:rPr lang="en-US" altLang="ko-KR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using_truck_quantity</a:t>
              </a: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 : "1",</a:t>
              </a:r>
            </a:p>
            <a:p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"</a:t>
              </a:r>
              <a:r>
                <a:rPr lang="en-US" altLang="ko-KR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using_staff</a:t>
              </a: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 : "1",</a:t>
              </a:r>
            </a:p>
            <a:p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"</a:t>
              </a:r>
              <a:r>
                <a:rPr lang="en-US" altLang="ko-KR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using_ladder_truck</a:t>
              </a: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 : "1"</a:t>
              </a:r>
            </a:p>
            <a:p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"estimation" : "500000”</a:t>
              </a:r>
            </a:p>
            <a:p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}</a:t>
              </a:r>
              <a:endPara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790842-46F8-B794-923E-F3B7D3C8789C}"/>
              </a:ext>
            </a:extLst>
          </p:cNvPr>
          <p:cNvSpPr txBox="1"/>
          <p:nvPr/>
        </p:nvSpPr>
        <p:spPr>
          <a:xfrm>
            <a:off x="6255858" y="2544673"/>
            <a:ext cx="163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1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4D97E55-84A4-A0D1-B735-531AC10D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0"/>
            <a:ext cx="2476799" cy="436132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5E8A7-B3A4-A31E-9CB4-C340C7B389C7}"/>
              </a:ext>
            </a:extLst>
          </p:cNvPr>
          <p:cNvSpPr txBox="1"/>
          <p:nvPr/>
        </p:nvSpPr>
        <p:spPr>
          <a:xfrm>
            <a:off x="8156021" y="4357897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이사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291E1C-2E93-0CD8-7916-C6DB2D4EE744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이사 내역 확인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49406-F124-094A-62A8-285645D3B4E1}"/>
              </a:ext>
            </a:extLst>
          </p:cNvPr>
          <p:cNvSpPr txBox="1"/>
          <p:nvPr/>
        </p:nvSpPr>
        <p:spPr>
          <a:xfrm>
            <a:off x="8245472" y="1382817"/>
            <a:ext cx="3621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이사 접수가 확정되어 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&lt;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이사 진행 예정인 주문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&gt;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을 확인할 수 있는 화면</a:t>
            </a:r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목록을 한 눈에 확인하기 위해 간략한 정보만 나타내도록 하며</a:t>
            </a:r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자세히 버튼을 선택 시 자세한 정보를 확인할 수 있다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</a:t>
            </a:r>
            <a:endParaRPr lang="ko-KR" altLang="en-US" sz="12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8677822-2439-C035-D86F-F4E0C12EC79C}"/>
              </a:ext>
            </a:extLst>
          </p:cNvPr>
          <p:cNvSpPr/>
          <p:nvPr/>
        </p:nvSpPr>
        <p:spPr>
          <a:xfrm>
            <a:off x="3101702" y="2554357"/>
            <a:ext cx="987500" cy="40750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346C34-AB56-4684-232E-2C86CB1ACC87}"/>
              </a:ext>
            </a:extLst>
          </p:cNvPr>
          <p:cNvSpPr txBox="1"/>
          <p:nvPr/>
        </p:nvSpPr>
        <p:spPr>
          <a:xfrm>
            <a:off x="1411020" y="5801221"/>
            <a:ext cx="253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11]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진행중인 이사 목록 화면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72833B8-5B19-B744-5E58-33F812930B14}"/>
              </a:ext>
            </a:extLst>
          </p:cNvPr>
          <p:cNvSpPr/>
          <p:nvPr/>
        </p:nvSpPr>
        <p:spPr>
          <a:xfrm>
            <a:off x="2431120" y="1212460"/>
            <a:ext cx="494557" cy="53462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2363D59-11FE-F3A5-B25F-52B1653DB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02832"/>
              </p:ext>
            </p:extLst>
          </p:nvPr>
        </p:nvGraphicFramePr>
        <p:xfrm>
          <a:off x="7989271" y="4909381"/>
          <a:ext cx="4157922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974">
                  <a:extLst>
                    <a:ext uri="{9D8B030D-6E8A-4147-A177-3AD203B41FA5}">
                      <a16:colId xmlns:a16="http://schemas.microsoft.com/office/drawing/2014/main" val="2672841101"/>
                    </a:ext>
                  </a:extLst>
                </a:gridCol>
                <a:gridCol w="1385974">
                  <a:extLst>
                    <a:ext uri="{9D8B030D-6E8A-4147-A177-3AD203B41FA5}">
                      <a16:colId xmlns:a16="http://schemas.microsoft.com/office/drawing/2014/main" val="2021480257"/>
                    </a:ext>
                  </a:extLst>
                </a:gridCol>
                <a:gridCol w="1385974">
                  <a:extLst>
                    <a:ext uri="{9D8B030D-6E8A-4147-A177-3AD203B41FA5}">
                      <a16:colId xmlns:a16="http://schemas.microsoft.com/office/drawing/2014/main" val="4184942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이사날짜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moving_date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출발지 주소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departure_address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도착지 주소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arrival_address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21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96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4D97E55-84A4-A0D1-B735-531AC10D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0"/>
            <a:ext cx="2476800" cy="436132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8E8AED-80E8-75E8-927A-27A1520D54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57"/>
          <a:stretch/>
        </p:blipFill>
        <p:spPr>
          <a:xfrm>
            <a:off x="3916800" y="1753125"/>
            <a:ext cx="223905" cy="15241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3E128B-6293-683E-72F6-E9D1AA6CEA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57"/>
          <a:stretch/>
        </p:blipFill>
        <p:spPr>
          <a:xfrm>
            <a:off x="3931942" y="3324287"/>
            <a:ext cx="208765" cy="88375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E9E7DED-0317-D316-6460-B2734902F0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57"/>
          <a:stretch/>
        </p:blipFill>
        <p:spPr>
          <a:xfrm>
            <a:off x="3931941" y="4255072"/>
            <a:ext cx="208763" cy="13565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272FC7-7C85-6E05-87AE-8DB387FEAABE}"/>
              </a:ext>
            </a:extLst>
          </p:cNvPr>
          <p:cNvSpPr txBox="1"/>
          <p:nvPr/>
        </p:nvSpPr>
        <p:spPr>
          <a:xfrm>
            <a:off x="4191507" y="2301969"/>
            <a:ext cx="124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이사 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680DBD-0944-0382-6415-AE0F69F83617}"/>
              </a:ext>
            </a:extLst>
          </p:cNvPr>
          <p:cNvSpPr txBox="1"/>
          <p:nvPr/>
        </p:nvSpPr>
        <p:spPr>
          <a:xfrm>
            <a:off x="4191507" y="3526056"/>
            <a:ext cx="124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 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7EB78-1718-8C11-1B69-E28A96AA90C2}"/>
              </a:ext>
            </a:extLst>
          </p:cNvPr>
          <p:cNvSpPr txBox="1"/>
          <p:nvPr/>
        </p:nvSpPr>
        <p:spPr>
          <a:xfrm>
            <a:off x="4191507" y="4748689"/>
            <a:ext cx="124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견적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803A5E-2552-63E7-7F1A-DEDD673A7974}"/>
              </a:ext>
            </a:extLst>
          </p:cNvPr>
          <p:cNvSpPr txBox="1"/>
          <p:nvPr/>
        </p:nvSpPr>
        <p:spPr>
          <a:xfrm>
            <a:off x="8156021" y="4357897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이사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83B499-5191-2D16-DC87-E7F03E054EDC}"/>
              </a:ext>
            </a:extLst>
          </p:cNvPr>
          <p:cNvSpPr txBox="1"/>
          <p:nvPr/>
        </p:nvSpPr>
        <p:spPr>
          <a:xfrm>
            <a:off x="8156021" y="4874621"/>
            <a:ext cx="3525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9B075-F016-FE00-AE31-FE04D02F9FDE}"/>
              </a:ext>
            </a:extLst>
          </p:cNvPr>
          <p:cNvSpPr txBox="1"/>
          <p:nvPr/>
        </p:nvSpPr>
        <p:spPr>
          <a:xfrm>
            <a:off x="8156021" y="6076298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견적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CA4B2-0E20-7EEC-2A1A-BA8EC2E7FFB5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03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이사 내역 확인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13413-BC79-A521-5180-8A3B52F3A0C5}"/>
              </a:ext>
            </a:extLst>
          </p:cNvPr>
          <p:cNvSpPr txBox="1"/>
          <p:nvPr/>
        </p:nvSpPr>
        <p:spPr>
          <a:xfrm>
            <a:off x="8245472" y="1382817"/>
            <a:ext cx="3621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 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11]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의 자세히 버튼을 선택했을 때 나타나는 화면으로 각 이사 목록의 자세한 정보를 확인할 수 있다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 </a:t>
            </a:r>
          </a:p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</a:t>
            </a:r>
            <a:endParaRPr lang="ko-KR" altLang="en-US" sz="12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DD4CC-E513-E9B5-18E1-33E90F55E055}"/>
              </a:ext>
            </a:extLst>
          </p:cNvPr>
          <p:cNvSpPr txBox="1"/>
          <p:nvPr/>
        </p:nvSpPr>
        <p:spPr>
          <a:xfrm>
            <a:off x="1359868" y="5852836"/>
            <a:ext cx="2637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12]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이사 내역 상세보기 화면</a:t>
            </a:r>
          </a:p>
        </p:txBody>
      </p: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04CD0CC1-5ECD-BD91-C242-EB2F7D510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92118"/>
              </p:ext>
            </p:extLst>
          </p:nvPr>
        </p:nvGraphicFramePr>
        <p:xfrm>
          <a:off x="8077078" y="5237028"/>
          <a:ext cx="395863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317">
                  <a:extLst>
                    <a:ext uri="{9D8B030D-6E8A-4147-A177-3AD203B41FA5}">
                      <a16:colId xmlns:a16="http://schemas.microsoft.com/office/drawing/2014/main" val="2732499104"/>
                    </a:ext>
                  </a:extLst>
                </a:gridCol>
                <a:gridCol w="1979317">
                  <a:extLst>
                    <a:ext uri="{9D8B030D-6E8A-4147-A177-3AD203B41FA5}">
                      <a16:colId xmlns:a16="http://schemas.microsoft.com/office/drawing/2014/main" val="849675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고객 아이디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u_id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고객 전화번호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u_phone_number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01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4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4D97E55-84A4-A0D1-B735-531AC10D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1"/>
            <a:ext cx="2476799" cy="436131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7BE29AD-2B19-EEB8-1246-D767E2BBE2F1}"/>
              </a:ext>
            </a:extLst>
          </p:cNvPr>
          <p:cNvSpPr/>
          <p:nvPr/>
        </p:nvSpPr>
        <p:spPr>
          <a:xfrm>
            <a:off x="4054277" y="3846751"/>
            <a:ext cx="309002" cy="278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09AEC-5E86-A682-D703-E4B1B1748119}"/>
              </a:ext>
            </a:extLst>
          </p:cNvPr>
          <p:cNvSpPr txBox="1"/>
          <p:nvPr/>
        </p:nvSpPr>
        <p:spPr>
          <a:xfrm>
            <a:off x="4525492" y="3525298"/>
            <a:ext cx="227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평점</a:t>
            </a:r>
            <a:endParaRPr lang="en-US" altLang="ko-KR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 아이디         이사 날짜</a:t>
            </a:r>
            <a:endParaRPr lang="en-US" altLang="ko-KR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후기 내용</a:t>
            </a:r>
            <a:endParaRPr lang="en-US" altLang="ko-KR" sz="1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후기 작성 일시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38D65E-F832-F5AE-909B-29EDA808A88E}"/>
              </a:ext>
            </a:extLst>
          </p:cNvPr>
          <p:cNvSpPr txBox="1"/>
          <p:nvPr/>
        </p:nvSpPr>
        <p:spPr>
          <a:xfrm>
            <a:off x="8156021" y="4357897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후기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ED3F1-1A09-EA91-0686-E10FA0006D31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04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후기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18DB41-17FF-1FF6-CC1C-38902C2DEB6D}"/>
              </a:ext>
            </a:extLst>
          </p:cNvPr>
          <p:cNvSpPr txBox="1"/>
          <p:nvPr/>
        </p:nvSpPr>
        <p:spPr>
          <a:xfrm>
            <a:off x="8245472" y="1382817"/>
            <a:ext cx="3621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고객이 남긴 후기를 확인할 수 있는 화면이다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 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</a:t>
            </a:r>
            <a:endParaRPr lang="ko-KR" altLang="en-US" sz="12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97BB1-4BBA-4BC6-1FEB-B19D13A07F72}"/>
              </a:ext>
            </a:extLst>
          </p:cNvPr>
          <p:cNvSpPr txBox="1"/>
          <p:nvPr/>
        </p:nvSpPr>
        <p:spPr>
          <a:xfrm>
            <a:off x="1554444" y="5860855"/>
            <a:ext cx="2247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13]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후기 화면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47478ED-AC1E-1490-78D4-23E5531D7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63666"/>
              </p:ext>
            </p:extLst>
          </p:nvPr>
        </p:nvGraphicFramePr>
        <p:xfrm>
          <a:off x="4257800" y="1339737"/>
          <a:ext cx="894575" cy="989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575">
                  <a:extLst>
                    <a:ext uri="{9D8B030D-6E8A-4147-A177-3AD203B41FA5}">
                      <a16:colId xmlns:a16="http://schemas.microsoft.com/office/drawing/2014/main" val="2241975120"/>
                    </a:ext>
                  </a:extLst>
                </a:gridCol>
              </a:tblGrid>
              <a:tr h="23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정렬기준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493574"/>
                  </a:ext>
                </a:extLst>
              </a:tr>
              <a:tr h="23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최근 리뷰 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608025"/>
                  </a:ext>
                </a:extLst>
              </a:tr>
              <a:tr h="23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평점 높은 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717073"/>
                  </a:ext>
                </a:extLst>
              </a:tr>
              <a:tr h="23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평점 낮은 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653047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34E624-DCCD-2A26-842C-127ACFC3BA13}"/>
              </a:ext>
            </a:extLst>
          </p:cNvPr>
          <p:cNvCxnSpPr>
            <a:endCxn id="3" idx="1"/>
          </p:cNvCxnSpPr>
          <p:nvPr/>
        </p:nvCxnSpPr>
        <p:spPr>
          <a:xfrm flipV="1">
            <a:off x="3916799" y="1834687"/>
            <a:ext cx="341001" cy="341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4EBD5AD-7030-73A0-1DAD-0FE4BC29FD30}"/>
              </a:ext>
            </a:extLst>
          </p:cNvPr>
          <p:cNvSpPr/>
          <p:nvPr/>
        </p:nvSpPr>
        <p:spPr>
          <a:xfrm>
            <a:off x="3243703" y="1182369"/>
            <a:ext cx="494557" cy="53462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37FC3AA-21EA-A1C4-3D1B-A5AD0442B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1522"/>
              </p:ext>
            </p:extLst>
          </p:nvPr>
        </p:nvGraphicFramePr>
        <p:xfrm>
          <a:off x="7944464" y="4933551"/>
          <a:ext cx="4193505" cy="92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701">
                  <a:extLst>
                    <a:ext uri="{9D8B030D-6E8A-4147-A177-3AD203B41FA5}">
                      <a16:colId xmlns:a16="http://schemas.microsoft.com/office/drawing/2014/main" val="3683828220"/>
                    </a:ext>
                  </a:extLst>
                </a:gridCol>
                <a:gridCol w="838701">
                  <a:extLst>
                    <a:ext uri="{9D8B030D-6E8A-4147-A177-3AD203B41FA5}">
                      <a16:colId xmlns:a16="http://schemas.microsoft.com/office/drawing/2014/main" val="3385535700"/>
                    </a:ext>
                  </a:extLst>
                </a:gridCol>
                <a:gridCol w="838701">
                  <a:extLst>
                    <a:ext uri="{9D8B030D-6E8A-4147-A177-3AD203B41FA5}">
                      <a16:colId xmlns:a16="http://schemas.microsoft.com/office/drawing/2014/main" val="610888884"/>
                    </a:ext>
                  </a:extLst>
                </a:gridCol>
                <a:gridCol w="838701">
                  <a:extLst>
                    <a:ext uri="{9D8B030D-6E8A-4147-A177-3AD203B41FA5}">
                      <a16:colId xmlns:a16="http://schemas.microsoft.com/office/drawing/2014/main" val="668494856"/>
                    </a:ext>
                  </a:extLst>
                </a:gridCol>
                <a:gridCol w="838701">
                  <a:extLst>
                    <a:ext uri="{9D8B030D-6E8A-4147-A177-3AD203B41FA5}">
                      <a16:colId xmlns:a16="http://schemas.microsoft.com/office/drawing/2014/main" val="1144096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리뷰 평점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review_rating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고객 아이디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u_id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리뷰내용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review_contents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리뷰작성일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review_created_date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이사날짜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(moving_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Date)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09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31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AC7B4E-A7ED-A452-CDDD-50C1D4069AE9}"/>
              </a:ext>
            </a:extLst>
          </p:cNvPr>
          <p:cNvSpPr txBox="1"/>
          <p:nvPr/>
        </p:nvSpPr>
        <p:spPr>
          <a:xfrm>
            <a:off x="4311926" y="2731689"/>
            <a:ext cx="356814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감사합니다</a:t>
            </a:r>
            <a:r>
              <a:rPr lang="en-US" altLang="ko-KR" sz="4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algn="ctr"/>
            <a:endParaRPr lang="en-US" altLang="ko-KR" sz="11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한양여자대학교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신소희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BAFC85F-F1BC-759E-7E68-76EFF2813DB4}"/>
              </a:ext>
            </a:extLst>
          </p:cNvPr>
          <p:cNvCxnSpPr>
            <a:cxnSpLocks/>
          </p:cNvCxnSpPr>
          <p:nvPr/>
        </p:nvCxnSpPr>
        <p:spPr>
          <a:xfrm>
            <a:off x="336000" y="6301409"/>
            <a:ext cx="1152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ED4115-D94D-5A5B-3325-B2652C03A453}"/>
              </a:ext>
            </a:extLst>
          </p:cNvPr>
          <p:cNvSpPr txBox="1"/>
          <p:nvPr/>
        </p:nvSpPr>
        <p:spPr>
          <a:xfrm>
            <a:off x="336000" y="6319389"/>
            <a:ext cx="2427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2022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하계 현장실습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C669A-B772-3B1C-BD19-4922B422972C}"/>
              </a:ext>
            </a:extLst>
          </p:cNvPr>
          <p:cNvSpPr txBox="1"/>
          <p:nvPr/>
        </p:nvSpPr>
        <p:spPr>
          <a:xfrm>
            <a:off x="11227741" y="6319395"/>
            <a:ext cx="761059" cy="26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2022.07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37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9EFB9-A953-9554-6135-88CA0414EAB0}"/>
              </a:ext>
            </a:extLst>
          </p:cNvPr>
          <p:cNvSpPr txBox="1"/>
          <p:nvPr/>
        </p:nvSpPr>
        <p:spPr>
          <a:xfrm>
            <a:off x="432000" y="212400"/>
            <a:ext cx="188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문서이력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9B561AE-2074-DB53-FC69-BE3231D8B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93495"/>
              </p:ext>
            </p:extLst>
          </p:nvPr>
        </p:nvGraphicFramePr>
        <p:xfrm>
          <a:off x="828772" y="933527"/>
          <a:ext cx="10541594" cy="5325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v.0.1</a:t>
                      </a:r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2022-07-15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1~13</a:t>
                      </a:r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신소희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v.0.2</a:t>
                      </a:r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2022-07-20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1~17</a:t>
                      </a:r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지역 설정 방식 변경 및 목차 추가</a:t>
                      </a:r>
                      <a:endParaRPr lang="en-US" altLang="ko-KR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신소희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v.0.3</a:t>
                      </a:r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2022-07-25</a:t>
                      </a:r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4~19</a:t>
                      </a:r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JSON</a:t>
                      </a:r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format</a:t>
                      </a:r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내용 추가</a:t>
                      </a:r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관련 데이터 베이스 수정</a:t>
                      </a:r>
                      <a:endParaRPr lang="en-US" altLang="ko-KR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신소희</a:t>
                      </a:r>
                      <a:endParaRPr lang="en-US" altLang="ko-KR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v.0.4</a:t>
                      </a:r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2022-08-05</a:t>
                      </a:r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5, 6, 13</a:t>
                      </a:r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JSON</a:t>
                      </a:r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MESSAGE </a:t>
                      </a:r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추가</a:t>
                      </a:r>
                      <a:r>
                        <a:rPr lang="en-US" altLang="ko-KR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 </a:t>
                      </a:r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데이터베이스 수정</a:t>
                      </a:r>
                      <a:endParaRPr lang="en-US" altLang="ko-KR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신소희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314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241B02-EB68-FA3B-9F84-1DC08626880A}"/>
              </a:ext>
            </a:extLst>
          </p:cNvPr>
          <p:cNvSpPr txBox="1"/>
          <p:nvPr/>
        </p:nvSpPr>
        <p:spPr>
          <a:xfrm>
            <a:off x="4536163" y="1299587"/>
            <a:ext cx="311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CONTENTS</a:t>
            </a:r>
            <a:endParaRPr lang="ko-KR" altLang="en-US" sz="36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5CBAF3-1B62-772C-150D-E01904AFC9C4}"/>
              </a:ext>
            </a:extLst>
          </p:cNvPr>
          <p:cNvGrpSpPr/>
          <p:nvPr/>
        </p:nvGrpSpPr>
        <p:grpSpPr>
          <a:xfrm>
            <a:off x="3696176" y="2559265"/>
            <a:ext cx="4799647" cy="2625954"/>
            <a:chOff x="3696176" y="2678535"/>
            <a:chExt cx="4799647" cy="26259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365E188-66D1-DB09-C4DC-A407A3838884}"/>
                </a:ext>
              </a:extLst>
            </p:cNvPr>
            <p:cNvGrpSpPr/>
            <p:nvPr/>
          </p:nvGrpSpPr>
          <p:grpSpPr>
            <a:xfrm>
              <a:off x="3696176" y="2678535"/>
              <a:ext cx="4799647" cy="440082"/>
              <a:chOff x="3458816" y="2067338"/>
              <a:chExt cx="3936391" cy="48701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DFF2798-A526-4A92-65D6-7321E43ECA9C}"/>
                  </a:ext>
                </a:extLst>
              </p:cNvPr>
              <p:cNvSpPr/>
              <p:nvPr/>
            </p:nvSpPr>
            <p:spPr>
              <a:xfrm>
                <a:off x="4091608" y="2067338"/>
                <a:ext cx="3303599" cy="4870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로그인 </a:t>
                </a:r>
                <a:r>
                  <a:rPr lang="en-US" altLang="ko-KR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/ </a:t>
                </a:r>
                <a:r>
                  <a:rPr lang="ko-KR" alt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설정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36828F1-221B-EB11-EE7C-9EA4F03C0577}"/>
                  </a:ext>
                </a:extLst>
              </p:cNvPr>
              <p:cNvSpPr/>
              <p:nvPr/>
            </p:nvSpPr>
            <p:spPr>
              <a:xfrm>
                <a:off x="3458816" y="2067338"/>
                <a:ext cx="632792" cy="4870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01</a:t>
                </a:r>
                <a:endParaRPr lang="ko-KR" altLang="en-US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FC3E601-E8C7-BF70-3949-71B492116E25}"/>
                </a:ext>
              </a:extLst>
            </p:cNvPr>
            <p:cNvGrpSpPr/>
            <p:nvPr/>
          </p:nvGrpSpPr>
          <p:grpSpPr>
            <a:xfrm>
              <a:off x="3696176" y="3407159"/>
              <a:ext cx="4799647" cy="440082"/>
              <a:chOff x="3458816" y="2067338"/>
              <a:chExt cx="3936391" cy="487017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5E0588F-DB1A-4FA9-8D12-EE275AD9BE0C}"/>
                  </a:ext>
                </a:extLst>
              </p:cNvPr>
              <p:cNvSpPr/>
              <p:nvPr/>
            </p:nvSpPr>
            <p:spPr>
              <a:xfrm>
                <a:off x="4091608" y="2067338"/>
                <a:ext cx="3303599" cy="4870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견적 내기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4DE474-10C7-9F99-423B-CCF5418BAEC9}"/>
                  </a:ext>
                </a:extLst>
              </p:cNvPr>
              <p:cNvSpPr/>
              <p:nvPr/>
            </p:nvSpPr>
            <p:spPr>
              <a:xfrm>
                <a:off x="3458816" y="2067338"/>
                <a:ext cx="632792" cy="4870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02</a:t>
                </a:r>
                <a:endParaRPr lang="ko-KR" altLang="en-US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E1C70E0-0882-839E-DC11-7D4EC6813690}"/>
                </a:ext>
              </a:extLst>
            </p:cNvPr>
            <p:cNvGrpSpPr/>
            <p:nvPr/>
          </p:nvGrpSpPr>
          <p:grpSpPr>
            <a:xfrm>
              <a:off x="3696176" y="4135783"/>
              <a:ext cx="4799647" cy="440082"/>
              <a:chOff x="3458816" y="2067338"/>
              <a:chExt cx="3936391" cy="48701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8AD86EA-6AE0-405B-6083-91BF2923D4EA}"/>
                  </a:ext>
                </a:extLst>
              </p:cNvPr>
              <p:cNvSpPr/>
              <p:nvPr/>
            </p:nvSpPr>
            <p:spPr>
              <a:xfrm>
                <a:off x="4091608" y="2067338"/>
                <a:ext cx="3303599" cy="4870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이사 내역 확인 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3190778-2F48-AA26-7C02-A51CEFBE2001}"/>
                  </a:ext>
                </a:extLst>
              </p:cNvPr>
              <p:cNvSpPr/>
              <p:nvPr/>
            </p:nvSpPr>
            <p:spPr>
              <a:xfrm>
                <a:off x="3458816" y="2067338"/>
                <a:ext cx="632792" cy="4870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03</a:t>
                </a:r>
                <a:endParaRPr lang="ko-KR" altLang="en-US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14D1E48-1697-96B1-622C-999005B03449}"/>
                </a:ext>
              </a:extLst>
            </p:cNvPr>
            <p:cNvGrpSpPr/>
            <p:nvPr/>
          </p:nvGrpSpPr>
          <p:grpSpPr>
            <a:xfrm>
              <a:off x="3696176" y="4864407"/>
              <a:ext cx="4799647" cy="440082"/>
              <a:chOff x="3458816" y="2067338"/>
              <a:chExt cx="3936391" cy="48701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779305C-8E19-289C-9F8C-3E6033CDE7D1}"/>
                  </a:ext>
                </a:extLst>
              </p:cNvPr>
              <p:cNvSpPr/>
              <p:nvPr/>
            </p:nvSpPr>
            <p:spPr>
              <a:xfrm>
                <a:off x="4091608" y="2067338"/>
                <a:ext cx="3303599" cy="4870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후기 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FB06159-E462-0522-FEC7-B3174615AFB4}"/>
                  </a:ext>
                </a:extLst>
              </p:cNvPr>
              <p:cNvSpPr/>
              <p:nvPr/>
            </p:nvSpPr>
            <p:spPr>
              <a:xfrm>
                <a:off x="3458816" y="2067338"/>
                <a:ext cx="632792" cy="48701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Noto Sans CJK KR DemiLight" panose="020B0400000000000000" pitchFamily="34" charset="-127"/>
                    <a:ea typeface="Noto Sans CJK KR DemiLight" panose="020B0400000000000000" pitchFamily="34" charset="-127"/>
                  </a:rPr>
                  <a:t>04</a:t>
                </a:r>
                <a:endParaRPr lang="ko-KR" altLang="en-US" sz="14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342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01D0E8-1C95-EE45-A800-C718E7AADD83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로그인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설정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D97E55-84A4-A0D1-B735-531AC10D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368000"/>
            <a:ext cx="2476800" cy="440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D23D1-5E91-B663-537D-2FBC80FE48DF}"/>
              </a:ext>
            </a:extLst>
          </p:cNvPr>
          <p:cNvSpPr txBox="1"/>
          <p:nvPr/>
        </p:nvSpPr>
        <p:spPr>
          <a:xfrm>
            <a:off x="1668885" y="5860652"/>
            <a:ext cx="202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시작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91901-EA9D-8EA3-2833-05B3BF05ABEC}"/>
              </a:ext>
            </a:extLst>
          </p:cNvPr>
          <p:cNvSpPr txBox="1"/>
          <p:nvPr/>
        </p:nvSpPr>
        <p:spPr>
          <a:xfrm>
            <a:off x="8245473" y="1382817"/>
            <a:ext cx="33150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처음 어플을 실행 했을 때 나타나는 화면이다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</a:t>
            </a: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solidFill>
                  <a:schemeClr val="accent2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① 로그인 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버튼을 선택 시 </a:t>
            </a:r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 로그인 화면으로 이동 </a:t>
            </a:r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2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solidFill>
                  <a:schemeClr val="accent2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② 업체 등록 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버튼을 선택 시 </a:t>
            </a:r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 업체 등록 화면으로 이동한다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</a:t>
            </a:r>
            <a:endParaRPr lang="ko-KR" altLang="en-US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A16C71-9EBE-DCED-F5CF-09B2138887D7}"/>
              </a:ext>
            </a:extLst>
          </p:cNvPr>
          <p:cNvCxnSpPr/>
          <p:nvPr/>
        </p:nvCxnSpPr>
        <p:spPr>
          <a:xfrm flipH="1">
            <a:off x="3521563" y="4624516"/>
            <a:ext cx="59921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74EB1CC-6F3A-AE52-F206-631D3302C66D}"/>
              </a:ext>
            </a:extLst>
          </p:cNvPr>
          <p:cNvSpPr/>
          <p:nvPr/>
        </p:nvSpPr>
        <p:spPr>
          <a:xfrm>
            <a:off x="4209817" y="4498516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642A240-D256-7918-A040-D36E130366F5}"/>
              </a:ext>
            </a:extLst>
          </p:cNvPr>
          <p:cNvCxnSpPr/>
          <p:nvPr/>
        </p:nvCxnSpPr>
        <p:spPr>
          <a:xfrm flipH="1">
            <a:off x="3521563" y="5051113"/>
            <a:ext cx="59921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38165EF-167D-1F06-277F-72A1EBB865D1}"/>
              </a:ext>
            </a:extLst>
          </p:cNvPr>
          <p:cNvSpPr/>
          <p:nvPr/>
        </p:nvSpPr>
        <p:spPr>
          <a:xfrm>
            <a:off x="4209817" y="4925113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279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4D97E55-84A4-A0D1-B735-531AC10D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0"/>
            <a:ext cx="2476800" cy="436132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028B01-84BE-65CF-B15C-09980F821478}"/>
              </a:ext>
            </a:extLst>
          </p:cNvPr>
          <p:cNvSpPr txBox="1"/>
          <p:nvPr/>
        </p:nvSpPr>
        <p:spPr>
          <a:xfrm>
            <a:off x="8156021" y="4357897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기사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0A234-0FF0-AA1B-D84E-EFC871321C68}"/>
              </a:ext>
            </a:extLst>
          </p:cNvPr>
          <p:cNvSpPr txBox="1"/>
          <p:nvPr/>
        </p:nvSpPr>
        <p:spPr>
          <a:xfrm>
            <a:off x="1668885" y="5860652"/>
            <a:ext cx="202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2]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업체 등록 화면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C0FC6-D244-AB70-F457-3A5407E503D6}"/>
              </a:ext>
            </a:extLst>
          </p:cNvPr>
          <p:cNvSpPr txBox="1"/>
          <p:nvPr/>
        </p:nvSpPr>
        <p:spPr>
          <a:xfrm>
            <a:off x="8245473" y="1382817"/>
            <a:ext cx="33150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1]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의 업체등록 버튼을 선택했을 때 나타나는 업체 등록 화면</a:t>
            </a:r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해당 화면에서 업체 정보를 입력하고 회원 가입을 진행한다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</a:t>
            </a:r>
            <a:endParaRPr lang="ko-KR" altLang="en-US" sz="12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445494-3324-7350-2844-FAE1BAFC7404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로그인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설정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558ED48-714D-B50F-B924-4F065C2B0E3F}"/>
              </a:ext>
            </a:extLst>
          </p:cNvPr>
          <p:cNvGrpSpPr/>
          <p:nvPr/>
        </p:nvGrpSpPr>
        <p:grpSpPr>
          <a:xfrm>
            <a:off x="3916798" y="1783265"/>
            <a:ext cx="3816112" cy="3648942"/>
            <a:chOff x="1445790" y="1531922"/>
            <a:chExt cx="4949688" cy="288752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059129B-FA8F-A6A6-F995-2655744F943A}"/>
                </a:ext>
              </a:extLst>
            </p:cNvPr>
            <p:cNvSpPr/>
            <p:nvPr/>
          </p:nvSpPr>
          <p:spPr>
            <a:xfrm>
              <a:off x="1445792" y="1531922"/>
              <a:ext cx="4949686" cy="28875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BE7EED-71EC-A367-8DFC-4F29FB1BA40A}"/>
                </a:ext>
              </a:extLst>
            </p:cNvPr>
            <p:cNvSpPr txBox="1"/>
            <p:nvPr/>
          </p:nvSpPr>
          <p:spPr>
            <a:xfrm>
              <a:off x="1445790" y="1669943"/>
              <a:ext cx="4833663" cy="2204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{ </a:t>
              </a:r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 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</a:t>
              </a:r>
              <a:r>
                <a:rPr lang="ko-KR" altLang="en-US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staff_id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": "</a:t>
              </a: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abc123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 "</a:t>
              </a:r>
              <a:r>
                <a:rPr lang="ko-KR" altLang="en-US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staff_pw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": "</a:t>
              </a:r>
              <a:r>
                <a:rPr lang="ko-KR" altLang="en-US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qwer</a:t>
              </a: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4567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",</a:t>
              </a:r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 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</a:t>
              </a:r>
              <a:r>
                <a:rPr lang="en-US" altLang="ko-KR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staff_name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</a:t>
              </a: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: 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</a:t>
              </a:r>
              <a:r>
                <a:rPr lang="ko-KR" altLang="en-US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김기사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</a:t>
              </a: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,</a:t>
              </a:r>
              <a:endPara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 "staff_phone_number": "01098765432",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 "company_name": "123이사“</a:t>
              </a:r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endPara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}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3E360A7-5660-76DC-EB18-587C48A1799D}"/>
              </a:ext>
            </a:extLst>
          </p:cNvPr>
          <p:cNvSpPr txBox="1"/>
          <p:nvPr/>
        </p:nvSpPr>
        <p:spPr>
          <a:xfrm>
            <a:off x="6096000" y="1425793"/>
            <a:ext cx="163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5ECB01A-AF60-640F-F044-47FE386E6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7019"/>
              </p:ext>
            </p:extLst>
          </p:nvPr>
        </p:nvGraphicFramePr>
        <p:xfrm>
          <a:off x="8040757" y="4739580"/>
          <a:ext cx="4015405" cy="1685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081">
                  <a:extLst>
                    <a:ext uri="{9D8B030D-6E8A-4147-A177-3AD203B41FA5}">
                      <a16:colId xmlns:a16="http://schemas.microsoft.com/office/drawing/2014/main" val="500144993"/>
                    </a:ext>
                  </a:extLst>
                </a:gridCol>
                <a:gridCol w="803081">
                  <a:extLst>
                    <a:ext uri="{9D8B030D-6E8A-4147-A177-3AD203B41FA5}">
                      <a16:colId xmlns:a16="http://schemas.microsoft.com/office/drawing/2014/main" val="2873884329"/>
                    </a:ext>
                  </a:extLst>
                </a:gridCol>
                <a:gridCol w="803081">
                  <a:extLst>
                    <a:ext uri="{9D8B030D-6E8A-4147-A177-3AD203B41FA5}">
                      <a16:colId xmlns:a16="http://schemas.microsoft.com/office/drawing/2014/main" val="3411245983"/>
                    </a:ext>
                  </a:extLst>
                </a:gridCol>
                <a:gridCol w="803081">
                  <a:extLst>
                    <a:ext uri="{9D8B030D-6E8A-4147-A177-3AD203B41FA5}">
                      <a16:colId xmlns:a16="http://schemas.microsoft.com/office/drawing/2014/main" val="2106920379"/>
                    </a:ext>
                  </a:extLst>
                </a:gridCol>
                <a:gridCol w="803081">
                  <a:extLst>
                    <a:ext uri="{9D8B030D-6E8A-4147-A177-3AD203B41FA5}">
                      <a16:colId xmlns:a16="http://schemas.microsoft.com/office/drawing/2014/main" val="805842260"/>
                    </a:ext>
                  </a:extLst>
                </a:gridCol>
              </a:tblGrid>
              <a:tr h="779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기사</a:t>
                      </a:r>
                      <a:r>
                        <a:rPr lang="en-US" altLang="ko-KR" sz="1200" dirty="0"/>
                        <a:t>ID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staff_id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기사</a:t>
                      </a:r>
                      <a:r>
                        <a:rPr lang="en-US" altLang="ko-KR" sz="1200" dirty="0"/>
                        <a:t>PW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staff_pw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기사이름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staff_name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기사전화번호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staff_phone_number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업체명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company_name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689229"/>
                  </a:ext>
                </a:extLst>
              </a:tr>
              <a:tr h="679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Abc123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qwer4567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김기사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010-9876-5432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123</a:t>
                      </a:r>
                      <a:r>
                        <a:rPr lang="ko-KR" altLang="en-US" sz="1200" dirty="0"/>
                        <a:t>이사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69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6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7EA074-BD4F-E0AB-CB03-DF999225D896}"/>
              </a:ext>
            </a:extLst>
          </p:cNvPr>
          <p:cNvGrpSpPr/>
          <p:nvPr/>
        </p:nvGrpSpPr>
        <p:grpSpPr>
          <a:xfrm>
            <a:off x="537675" y="1322841"/>
            <a:ext cx="3379125" cy="4406480"/>
            <a:chOff x="-27587" y="1242963"/>
            <a:chExt cx="3379125" cy="440648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4D97E55-84A4-A0D1-B735-531AC10D1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4738" y="1288122"/>
              <a:ext cx="2476800" cy="4361321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4EE93FD-0429-8E9F-CF13-2FB64994563B}"/>
                </a:ext>
              </a:extLst>
            </p:cNvPr>
            <p:cNvSpPr/>
            <p:nvPr/>
          </p:nvSpPr>
          <p:spPr>
            <a:xfrm>
              <a:off x="874738" y="1242963"/>
              <a:ext cx="456972" cy="55647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2D1EB1-C9CE-4742-C242-D7916992D1D4}"/>
                </a:ext>
              </a:extLst>
            </p:cNvPr>
            <p:cNvSpPr txBox="1"/>
            <p:nvPr/>
          </p:nvSpPr>
          <p:spPr>
            <a:xfrm>
              <a:off x="-27587" y="1412241"/>
              <a:ext cx="1381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B0F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뒤로 가기 ←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066D79D-7B64-A605-7C9F-82EF29A92DE5}"/>
              </a:ext>
            </a:extLst>
          </p:cNvPr>
          <p:cNvSpPr txBox="1"/>
          <p:nvPr/>
        </p:nvSpPr>
        <p:spPr>
          <a:xfrm>
            <a:off x="8156021" y="4357897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기사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00AEA-6EA7-D3E7-5D87-305006E544DA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로그인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설정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EAF94-BC7A-4029-DCAB-EF7EBC17BCB6}"/>
              </a:ext>
            </a:extLst>
          </p:cNvPr>
          <p:cNvSpPr txBox="1"/>
          <p:nvPr/>
        </p:nvSpPr>
        <p:spPr>
          <a:xfrm>
            <a:off x="8245472" y="1382817"/>
            <a:ext cx="36218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1]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의 로그인 버튼을 선택했을 때         나타나는 로그인 화면</a:t>
            </a:r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아이디와 비밀번호를 입력하여 로그인한다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. </a:t>
            </a:r>
            <a:endParaRPr lang="ko-KR" altLang="en-US" sz="12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17F04-3E66-C1FC-08B1-8CB159D76970}"/>
              </a:ext>
            </a:extLst>
          </p:cNvPr>
          <p:cNvSpPr txBox="1"/>
          <p:nvPr/>
        </p:nvSpPr>
        <p:spPr>
          <a:xfrm>
            <a:off x="1668885" y="5860652"/>
            <a:ext cx="202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3]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로그인 화면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46F63C-7678-4DFB-E5FF-CD76D501BE3C}"/>
              </a:ext>
            </a:extLst>
          </p:cNvPr>
          <p:cNvGrpSpPr/>
          <p:nvPr/>
        </p:nvGrpSpPr>
        <p:grpSpPr>
          <a:xfrm>
            <a:off x="3916798" y="1783265"/>
            <a:ext cx="3816112" cy="3648942"/>
            <a:chOff x="1445790" y="1531922"/>
            <a:chExt cx="4949688" cy="288752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F9863B9-1B9A-FBA5-4895-AE423420424C}"/>
                </a:ext>
              </a:extLst>
            </p:cNvPr>
            <p:cNvSpPr/>
            <p:nvPr/>
          </p:nvSpPr>
          <p:spPr>
            <a:xfrm>
              <a:off x="1445792" y="1531922"/>
              <a:ext cx="4949686" cy="28875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226C57-9B85-AE58-CD2B-E7F8F9E3BE2E}"/>
                </a:ext>
              </a:extLst>
            </p:cNvPr>
            <p:cNvSpPr txBox="1"/>
            <p:nvPr/>
          </p:nvSpPr>
          <p:spPr>
            <a:xfrm>
              <a:off x="1445790" y="1669943"/>
              <a:ext cx="4833663" cy="152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{ </a:t>
              </a:r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 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</a:t>
              </a:r>
              <a:r>
                <a:rPr lang="ko-KR" altLang="en-US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staff_id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": "</a:t>
              </a: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abc123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 "</a:t>
              </a:r>
              <a:r>
                <a:rPr lang="ko-KR" altLang="en-US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staff_pw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": "</a:t>
              </a:r>
              <a:r>
                <a:rPr lang="ko-KR" altLang="en-US" sz="1400" dirty="0" err="1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qwer</a:t>
              </a: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4567</a:t>
              </a:r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"</a:t>
              </a:r>
              <a:endPara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    </a:t>
              </a:r>
              <a:endPara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r>
                <a:rPr lang="ko-KR" altLang="en-US" sz="14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}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1211875-7B45-6274-3372-2EDABFDC709D}"/>
              </a:ext>
            </a:extLst>
          </p:cNvPr>
          <p:cNvSpPr txBox="1"/>
          <p:nvPr/>
        </p:nvSpPr>
        <p:spPr>
          <a:xfrm>
            <a:off x="6096000" y="1425793"/>
            <a:ext cx="163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46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66D79D-7B64-A605-7C9F-82EF29A92DE5}"/>
              </a:ext>
            </a:extLst>
          </p:cNvPr>
          <p:cNvSpPr txBox="1"/>
          <p:nvPr/>
        </p:nvSpPr>
        <p:spPr>
          <a:xfrm>
            <a:off x="8156021" y="4357897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견적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00AEA-6EA7-D3E7-5D87-305006E544DA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로그인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설정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EAF94-BC7A-4029-DCAB-EF7EBC17BCB6}"/>
              </a:ext>
            </a:extLst>
          </p:cNvPr>
          <p:cNvSpPr txBox="1"/>
          <p:nvPr/>
        </p:nvSpPr>
        <p:spPr>
          <a:xfrm>
            <a:off x="8245472" y="1382817"/>
            <a:ext cx="362184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로그인 후 나타나는 첫 화면</a:t>
            </a:r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이사 서비스를 이용할 고객이 사용자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APP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을 통해 접수한 견적을 확인 할 수 있음 </a:t>
            </a:r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accent2"/>
              </a:solidFill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200" dirty="0">
                <a:solidFill>
                  <a:schemeClr val="accent2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→ 설정 버튼을 보여주기 위해 넣은 화면임</a:t>
            </a:r>
            <a:endParaRPr lang="en-US" altLang="ko-KR" sz="1200" dirty="0">
              <a:solidFill>
                <a:schemeClr val="accent2"/>
              </a:solidFill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200" dirty="0">
                <a:solidFill>
                  <a:schemeClr val="accent2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자세한 설명은 </a:t>
            </a:r>
            <a:r>
              <a:rPr lang="en-US" altLang="ko-KR" sz="1200" dirty="0">
                <a:solidFill>
                  <a:schemeClr val="accent2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12</a:t>
            </a:r>
            <a:r>
              <a:rPr lang="ko-KR" altLang="en-US" sz="1200" dirty="0">
                <a:solidFill>
                  <a:schemeClr val="accent2"/>
                </a:solidFill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페이지에</a:t>
            </a:r>
            <a:endParaRPr lang="en-US" altLang="ko-KR" sz="1200" dirty="0">
              <a:solidFill>
                <a:schemeClr val="accent2"/>
              </a:solidFill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</a:t>
            </a:r>
            <a:endParaRPr lang="ko-KR" altLang="en-US" sz="12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17F04-3E66-C1FC-08B1-8CB159D76970}"/>
              </a:ext>
            </a:extLst>
          </p:cNvPr>
          <p:cNvSpPr txBox="1"/>
          <p:nvPr/>
        </p:nvSpPr>
        <p:spPr>
          <a:xfrm>
            <a:off x="1668885" y="5860652"/>
            <a:ext cx="202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4]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홈 화면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CDCC72F-5163-7B57-CD7B-A81C402FB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0"/>
            <a:ext cx="2476799" cy="43613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F26F2EE-D402-EB4C-7742-A15710287F20}"/>
              </a:ext>
            </a:extLst>
          </p:cNvPr>
          <p:cNvSpPr/>
          <p:nvPr/>
        </p:nvSpPr>
        <p:spPr>
          <a:xfrm>
            <a:off x="3369366" y="1236669"/>
            <a:ext cx="646043" cy="6318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4B30EC-59F1-BF5E-9B47-D531B113172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015409" y="1552613"/>
            <a:ext cx="23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F4B02D-046D-C2F5-5CAF-68B18B61B761}"/>
              </a:ext>
            </a:extLst>
          </p:cNvPr>
          <p:cNvSpPr txBox="1"/>
          <p:nvPr/>
        </p:nvSpPr>
        <p:spPr>
          <a:xfrm>
            <a:off x="4316415" y="1398723"/>
            <a:ext cx="74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설정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10C0A-54BB-A8A2-4822-E358CC0EA370}"/>
              </a:ext>
            </a:extLst>
          </p:cNvPr>
          <p:cNvSpPr txBox="1"/>
          <p:nvPr/>
        </p:nvSpPr>
        <p:spPr>
          <a:xfrm>
            <a:off x="8156021" y="5652903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이사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072CEBB-1FE0-4696-B89B-813CFF956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23640"/>
              </p:ext>
            </p:extLst>
          </p:nvPr>
        </p:nvGraphicFramePr>
        <p:xfrm>
          <a:off x="8088916" y="4805211"/>
          <a:ext cx="395863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317">
                  <a:extLst>
                    <a:ext uri="{9D8B030D-6E8A-4147-A177-3AD203B41FA5}">
                      <a16:colId xmlns:a16="http://schemas.microsoft.com/office/drawing/2014/main" val="2732499104"/>
                    </a:ext>
                  </a:extLst>
                </a:gridCol>
                <a:gridCol w="1979317">
                  <a:extLst>
                    <a:ext uri="{9D8B030D-6E8A-4147-A177-3AD203B41FA5}">
                      <a16:colId xmlns:a16="http://schemas.microsoft.com/office/drawing/2014/main" val="849675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출발지 주소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departure_Address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도착지 주소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arrival_address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011553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89CA82B-8839-F4F3-EE57-558055F93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02406"/>
              </p:ext>
            </p:extLst>
          </p:nvPr>
        </p:nvGraphicFramePr>
        <p:xfrm>
          <a:off x="8088916" y="6122262"/>
          <a:ext cx="197931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315">
                  <a:extLst>
                    <a:ext uri="{9D8B030D-6E8A-4147-A177-3AD203B41FA5}">
                      <a16:colId xmlns:a16="http://schemas.microsoft.com/office/drawing/2014/main" val="3078838021"/>
                    </a:ext>
                  </a:extLst>
                </a:gridCol>
              </a:tblGrid>
              <a:tr h="285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이사날짜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moving_date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76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77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4D97E55-84A4-A0D1-B735-531AC10D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0"/>
            <a:ext cx="2476799" cy="436132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DBD1E3-3F52-48CC-ECB1-FEF0B8DE8990}"/>
              </a:ext>
            </a:extLst>
          </p:cNvPr>
          <p:cNvCxnSpPr/>
          <p:nvPr/>
        </p:nvCxnSpPr>
        <p:spPr>
          <a:xfrm flipH="1">
            <a:off x="899339" y="1962024"/>
            <a:ext cx="59921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583132-2C66-4F37-F083-0020DCE74A63}"/>
              </a:ext>
            </a:extLst>
          </p:cNvPr>
          <p:cNvCxnSpPr/>
          <p:nvPr/>
        </p:nvCxnSpPr>
        <p:spPr>
          <a:xfrm flipH="1">
            <a:off x="899339" y="2295424"/>
            <a:ext cx="59921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9B44B03E-639B-8E2E-0E7E-BA59DFB2F48B}"/>
              </a:ext>
            </a:extLst>
          </p:cNvPr>
          <p:cNvSpPr/>
          <p:nvPr/>
        </p:nvSpPr>
        <p:spPr>
          <a:xfrm>
            <a:off x="573538" y="1837785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560DE31-652A-C002-68DC-03383BAA4005}"/>
              </a:ext>
            </a:extLst>
          </p:cNvPr>
          <p:cNvSpPr/>
          <p:nvPr/>
        </p:nvSpPr>
        <p:spPr>
          <a:xfrm>
            <a:off x="573538" y="2169424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38E28E-4BED-1F18-5B94-EDB09DCF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62" y="1014560"/>
            <a:ext cx="1219306" cy="11964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E9A49B3-E1A6-AEB8-5C40-95673B7484A9}"/>
              </a:ext>
            </a:extLst>
          </p:cNvPr>
          <p:cNvSpPr/>
          <p:nvPr/>
        </p:nvSpPr>
        <p:spPr>
          <a:xfrm rot="10097798">
            <a:off x="4282147" y="1526834"/>
            <a:ext cx="451451" cy="38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C0C0C0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C896C5-56C0-6019-578D-1052998BFA6F}"/>
              </a:ext>
            </a:extLst>
          </p:cNvPr>
          <p:cNvSpPr txBox="1"/>
          <p:nvPr/>
        </p:nvSpPr>
        <p:spPr>
          <a:xfrm>
            <a:off x="8156021" y="4357897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기사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0D0A5-0271-81F8-D881-512D8B884965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로그인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설정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B02391-CDFC-4128-68F6-2B393515E268}"/>
              </a:ext>
            </a:extLst>
          </p:cNvPr>
          <p:cNvSpPr txBox="1"/>
          <p:nvPr/>
        </p:nvSpPr>
        <p:spPr>
          <a:xfrm>
            <a:off x="8245472" y="1382817"/>
            <a:ext cx="3621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설정화면</a:t>
            </a:r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① 계정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/ 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정보를 관리 할 수 있고</a:t>
            </a:r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② 견적을 접수 받을 지역을 설정할 수 있음</a:t>
            </a:r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</a:t>
            </a:r>
            <a:endParaRPr lang="ko-KR" altLang="en-US" sz="12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389A1B-94FD-18C7-C955-1F0368C28783}"/>
              </a:ext>
            </a:extLst>
          </p:cNvPr>
          <p:cNvSpPr txBox="1"/>
          <p:nvPr/>
        </p:nvSpPr>
        <p:spPr>
          <a:xfrm>
            <a:off x="1668885" y="5860652"/>
            <a:ext cx="202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5]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설정 화면</a:t>
            </a:r>
          </a:p>
        </p:txBody>
      </p:sp>
    </p:spTree>
    <p:extLst>
      <p:ext uri="{BB962C8B-B14F-4D97-AF65-F5344CB8AC3E}">
        <p14:creationId xmlns:p14="http://schemas.microsoft.com/office/powerpoint/2010/main" val="117580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D134F4-B569-09C7-3F74-8447E8F6D575}"/>
              </a:ext>
            </a:extLst>
          </p:cNvPr>
          <p:cNvCxnSpPr>
            <a:cxnSpLocks/>
          </p:cNvCxnSpPr>
          <p:nvPr/>
        </p:nvCxnSpPr>
        <p:spPr>
          <a:xfrm>
            <a:off x="0" y="663597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4D97E55-84A4-A0D1-B735-531AC10D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000" y="1368000"/>
            <a:ext cx="2476798" cy="436131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ABCF0E-AD3C-B01C-635A-85641EDA51E9}"/>
              </a:ext>
            </a:extLst>
          </p:cNvPr>
          <p:cNvCxnSpPr/>
          <p:nvPr/>
        </p:nvCxnSpPr>
        <p:spPr>
          <a:xfrm>
            <a:off x="7944465" y="663597"/>
            <a:ext cx="0" cy="619440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A87832-D1F8-AA11-019C-04BD230A7087}"/>
              </a:ext>
            </a:extLst>
          </p:cNvPr>
          <p:cNvSpPr/>
          <p:nvPr/>
        </p:nvSpPr>
        <p:spPr>
          <a:xfrm>
            <a:off x="7944464" y="663597"/>
            <a:ext cx="4248000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33D23-F41E-FF23-41FE-D9A288D681AA}"/>
              </a:ext>
            </a:extLst>
          </p:cNvPr>
          <p:cNvSpPr/>
          <p:nvPr/>
        </p:nvSpPr>
        <p:spPr>
          <a:xfrm>
            <a:off x="7944465" y="3760797"/>
            <a:ext cx="4247535" cy="3600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데이터베이스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B5D7FEE-15FE-D8E2-AC28-E69813475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57"/>
          <a:stretch/>
        </p:blipFill>
        <p:spPr>
          <a:xfrm rot="10800000">
            <a:off x="1110014" y="1847037"/>
            <a:ext cx="236862" cy="19137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5F359C3-CDDC-315B-85B2-652CAA72D034}"/>
              </a:ext>
            </a:extLst>
          </p:cNvPr>
          <p:cNvSpPr txBox="1"/>
          <p:nvPr/>
        </p:nvSpPr>
        <p:spPr>
          <a:xfrm>
            <a:off x="197609" y="2650029"/>
            <a:ext cx="124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계정 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6172E5-9086-4533-31DA-C94912BA1431}"/>
              </a:ext>
            </a:extLst>
          </p:cNvPr>
          <p:cNvSpPr txBox="1"/>
          <p:nvPr/>
        </p:nvSpPr>
        <p:spPr>
          <a:xfrm>
            <a:off x="8156021" y="4357897"/>
            <a:ext cx="352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 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기사 테이블</a:t>
            </a:r>
            <a:endParaRPr lang="en-US" altLang="ko-KR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38F7A8-1593-82FF-0862-955422A4B5D7}"/>
              </a:ext>
            </a:extLst>
          </p:cNvPr>
          <p:cNvSpPr txBox="1"/>
          <p:nvPr/>
        </p:nvSpPr>
        <p:spPr>
          <a:xfrm>
            <a:off x="1668885" y="5860652"/>
            <a:ext cx="202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6] 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계정</a:t>
            </a:r>
            <a:r>
              <a:rPr lang="en-US" altLang="ko-KR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/</a:t>
            </a:r>
            <a:r>
              <a:rPr lang="ko-KR" altLang="en-US" sz="11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정보 관리 화면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30F854-C62E-E3AD-CFB6-C920670AFE68}"/>
              </a:ext>
            </a:extLst>
          </p:cNvPr>
          <p:cNvSpPr txBox="1"/>
          <p:nvPr/>
        </p:nvSpPr>
        <p:spPr>
          <a:xfrm>
            <a:off x="8245472" y="1382817"/>
            <a:ext cx="3621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[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그림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5]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의 계정 </a:t>
            </a:r>
            <a:r>
              <a:rPr lang="en-US" altLang="ko-KR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/ </a:t>
            </a:r>
            <a:r>
              <a:rPr lang="ko-KR" altLang="en-US" sz="16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정보 관리를 선택했을 때 나타나는 화면</a:t>
            </a:r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endParaRPr lang="en-US" altLang="ko-KR" sz="16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계정 정보를 확인할 수 있고 로그아웃</a:t>
            </a:r>
            <a:r>
              <a:rPr lang="en-US" altLang="ko-KR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, </a:t>
            </a:r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회원탈퇴를 할 수 있음</a:t>
            </a:r>
            <a:endParaRPr lang="en-US" altLang="ko-KR" sz="14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  <a:p>
            <a:r>
              <a:rPr lang="ko-KR" altLang="en-US" sz="14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 </a:t>
            </a:r>
            <a:r>
              <a:rPr lang="en-US" altLang="ko-KR" sz="1200" dirty="0">
                <a:latin typeface="Noto Sans Mono CJK KR Regular" panose="020B0500000000000000" pitchFamily="34" charset="-127"/>
                <a:ea typeface="Noto Sans Mono CJK KR Regular" panose="020B0500000000000000" pitchFamily="34" charset="-127"/>
              </a:rPr>
              <a:t> </a:t>
            </a:r>
            <a:endParaRPr lang="ko-KR" altLang="en-US" sz="1100" dirty="0">
              <a:latin typeface="Noto Sans Mono CJK KR Regular" panose="020B0500000000000000" pitchFamily="34" charset="-127"/>
              <a:ea typeface="Noto Sans Mono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BA57E-4005-EFAA-0898-ACB1E24A5BFE}"/>
              </a:ext>
            </a:extLst>
          </p:cNvPr>
          <p:cNvSpPr txBox="1"/>
          <p:nvPr/>
        </p:nvSpPr>
        <p:spPr>
          <a:xfrm>
            <a:off x="432000" y="21167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로그인 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설정</a:t>
            </a:r>
          </a:p>
          <a:p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32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1051</Words>
  <Application>Microsoft Office PowerPoint</Application>
  <PresentationFormat>와이드스크린</PresentationFormat>
  <Paragraphs>311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Noto Sans CJK KR Bold</vt:lpstr>
      <vt:lpstr>Noto Sans CJK KR DemiLight</vt:lpstr>
      <vt:lpstr>Noto Sans CJK KR Regular</vt:lpstr>
      <vt:lpstr>Noto Sans Mono CJK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 f</dc:creator>
  <cp:lastModifiedBy>f f</cp:lastModifiedBy>
  <cp:revision>23</cp:revision>
  <dcterms:created xsi:type="dcterms:W3CDTF">2022-07-15T01:13:59Z</dcterms:created>
  <dcterms:modified xsi:type="dcterms:W3CDTF">2022-08-05T04:58:00Z</dcterms:modified>
</cp:coreProperties>
</file>