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524727"/>
    <a:srgbClr val="52472B"/>
    <a:srgbClr val="CAC7A7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48" autoAdjust="0"/>
    <p:restoredTop sz="96395" autoAdjust="0"/>
  </p:normalViewPr>
  <p:slideViewPr>
    <p:cSldViewPr>
      <p:cViewPr>
        <p:scale>
          <a:sx n="33" d="100"/>
          <a:sy n="33" d="100"/>
        </p:scale>
        <p:origin x="24" y="-6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742F-F61C-4EE3-BF38-EEDB458F632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F6FCC-0DB3-4FA2-9F65-7DB53C07E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510389"/>
            <a:ext cx="37856160" cy="3547469"/>
          </a:xfrm>
        </p:spPr>
        <p:txBody>
          <a:bodyPr>
            <a:normAutofit/>
          </a:bodyPr>
          <a:lstStyle>
            <a:lvl1pPr>
              <a:defRPr sz="1728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1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510394"/>
            <a:ext cx="37856160" cy="3547469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52163"/>
            <a:ext cx="37856160" cy="2379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0268370"/>
            <a:ext cx="43891200" cy="265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8912" rtlCol="0" anchor="ctr"/>
          <a:lstStyle/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60" b="0" i="0" u="none" strike="noStrike" kern="1200" cap="none" spc="72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15360" b="0" i="0" u="none" strike="noStrike" kern="1200" cap="none" spc="72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5360" b="0" i="0" u="none" strike="noStrike" kern="1200" cap="none" spc="72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437654" y="558902"/>
            <a:ext cx="1773581" cy="2740330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152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570217" y="-354259"/>
            <a:ext cx="7158739" cy="2587426"/>
            <a:chOff x="-2018604" y="21447"/>
            <a:chExt cx="1491404" cy="53904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1916445" y="21447"/>
              <a:ext cx="185868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797440" y="387370"/>
              <a:ext cx="270240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1553508" y="33406087"/>
            <a:ext cx="5823453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8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528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5280" dirty="0"/>
          </a:p>
        </p:txBody>
      </p:sp>
    </p:spTree>
    <p:extLst>
      <p:ext uri="{BB962C8B-B14F-4D97-AF65-F5344CB8AC3E}">
        <p14:creationId xmlns:p14="http://schemas.microsoft.com/office/powerpoint/2010/main" val="24739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lang="en-US" sz="1728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j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24183"/>
              </p:ext>
            </p:extLst>
          </p:nvPr>
        </p:nvGraphicFramePr>
        <p:xfrm>
          <a:off x="17373600" y="6701142"/>
          <a:ext cx="26149214" cy="122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214">
                  <a:extLst>
                    <a:ext uri="{9D8B030D-6E8A-4147-A177-3AD203B41FA5}">
                      <a16:colId xmlns:a16="http://schemas.microsoft.com/office/drawing/2014/main" val="4113992598"/>
                    </a:ext>
                  </a:extLst>
                </a:gridCol>
              </a:tblGrid>
              <a:tr h="6286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Results</a:t>
                      </a:r>
                      <a:endParaRPr lang="en-US" sz="4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978" marR="28978" marT="14489" marB="14489"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84643"/>
                  </a:ext>
                </a:extLst>
              </a:tr>
              <a:tr h="11607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Performance</a:t>
                      </a:r>
                      <a:r>
                        <a:rPr lang="en-US" sz="35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of Penalty Functions in Several Methods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order to compare performances of the functions</a:t>
                      </a:r>
                      <a:r>
                        <a:rPr lang="en-US" sz="3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Cross-Validation Error</a:t>
                      </a: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3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sz="3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selected </a:t>
                      </a: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analyzed.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method was conducted </a:t>
                      </a:r>
                      <a:r>
                        <a:rPr lang="en-US" sz="3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times </a:t>
                      </a: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the results’ averages are used.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 Variables</a:t>
                      </a:r>
                    </a:p>
                    <a:p>
                      <a:endParaRPr lang="en-US" sz="14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978" marR="28978" marT="14489" marB="1448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73725"/>
                  </a:ext>
                </a:extLst>
              </a:tr>
            </a:tbl>
          </a:graphicData>
        </a:graphic>
      </p:graphicFrame>
      <p:graphicFrame>
        <p:nvGraphicFramePr>
          <p:cNvPr id="2054" name="Table 20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30383"/>
              </p:ext>
            </p:extLst>
          </p:nvPr>
        </p:nvGraphicFramePr>
        <p:xfrm>
          <a:off x="17297400" y="11125200"/>
          <a:ext cx="25984200" cy="87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82056350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913899652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3114822725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361182347"/>
                    </a:ext>
                  </a:extLst>
                </a:gridCol>
              </a:tblGrid>
              <a:tr h="678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MCP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lasso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62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Cross-Validation Error</a:t>
                      </a:r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0.1701592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0.171405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0.1758395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579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Standard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7.090142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10.90302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12.88414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 Selected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23514"/>
                  </a:ext>
                </a:extLst>
              </a:tr>
            </a:tbl>
          </a:graphicData>
        </a:graphic>
      </p:graphicFrame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108029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Statistics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2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Honors Poster Presentation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 5, 2018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 err="1">
                <a:solidFill>
                  <a:srgbClr val="524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SeokHwan</a:t>
            </a:r>
            <a:r>
              <a:rPr lang="en-US" sz="6000" dirty="0">
                <a:solidFill>
                  <a:srgbClr val="524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Song, Dr. Zhengyuan Zhu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06018" y="31615891"/>
            <a:ext cx="14630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 : https://www.presentationgo.com/presentation/chain-process-diagram-for-powerpoint/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http://chittagongit.com/icon/data-set-icon-19.html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655724" y="5257800"/>
            <a:ext cx="3257975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5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the Performances of Several Penalty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33918"/>
              </p:ext>
            </p:extLst>
          </p:nvPr>
        </p:nvGraphicFramePr>
        <p:xfrm>
          <a:off x="365099" y="6701142"/>
          <a:ext cx="16691087" cy="786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658"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Background</a:t>
                      </a:r>
                      <a:endParaRPr lang="en-US" sz="4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6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are a number of variables, and the values of the variables affect the results of analyzing. 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Some of variables are </a:t>
                      </a: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influential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disturb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 result. 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variables selections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are very important in analyzing data, and there are very diverse kinds of method to select variables. 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penalty function 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the logistic regression is one of the great existing methodologies.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Error</a:t>
                      </a:r>
                      <a:r>
                        <a:rPr lang="en-US" sz="30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Estimated Value – True Value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Penalty Functions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endParaRPr lang="en-US" sz="3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87563"/>
              </p:ext>
            </p:extLst>
          </p:nvPr>
        </p:nvGraphicFramePr>
        <p:xfrm>
          <a:off x="237167" y="19210717"/>
          <a:ext cx="16819019" cy="1148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2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Tool and Methods</a:t>
                      </a:r>
                      <a:endParaRPr lang="en-US" sz="4000" b="1" dirty="0"/>
                    </a:p>
                  </a:txBody>
                  <a:tcPr marL="83836" marR="83836" marT="41918" marB="41918"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854">
                <a:tc>
                  <a:txBody>
                    <a:bodyPr/>
                    <a:lstStyle/>
                    <a:p>
                      <a:endParaRPr lang="en-US" sz="3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836" marR="83836" marT="41918" marB="4191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798" y="20396455"/>
            <a:ext cx="16459202" cy="10169399"/>
            <a:chOff x="18552976" y="14401340"/>
            <a:chExt cx="6963337" cy="4302332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13FBEC6-DEDC-422A-AA47-B496E8F19330}"/>
                </a:ext>
              </a:extLst>
            </p:cNvPr>
            <p:cNvGrpSpPr/>
            <p:nvPr/>
          </p:nvGrpSpPr>
          <p:grpSpPr>
            <a:xfrm>
              <a:off x="19311909" y="15781065"/>
              <a:ext cx="5267384" cy="1332350"/>
              <a:chOff x="1691694" y="2540767"/>
              <a:chExt cx="7023176" cy="1776467"/>
            </a:xfrm>
            <a:solidFill>
              <a:srgbClr val="D3D3D3">
                <a:lumMod val="90000"/>
              </a:srgbClr>
            </a:solidFill>
          </p:grpSpPr>
          <p:sp>
            <p:nvSpPr>
              <p:cNvPr id="436" name="Freeform: Shape 33">
                <a:extLst>
                  <a:ext uri="{FF2B5EF4-FFF2-40B4-BE49-F238E27FC236}">
                    <a16:creationId xmlns:a16="http://schemas.microsoft.com/office/drawing/2014/main" id="{EE15D163-0EFA-4AA9-BD44-22D82B2D0CB6}"/>
                  </a:ext>
                </a:extLst>
              </p:cNvPr>
              <p:cNvSpPr/>
              <p:nvPr/>
            </p:nvSpPr>
            <p:spPr>
              <a:xfrm>
                <a:off x="1691694" y="2540767"/>
                <a:ext cx="1666861" cy="1776467"/>
              </a:xfrm>
              <a:custGeom>
                <a:avLst/>
                <a:gdLst>
                  <a:gd name="connsiteX0" fmla="*/ 822901 w 1348259"/>
                  <a:gd name="connsiteY0" fmla="*/ 0 h 1436915"/>
                  <a:gd name="connsiteX1" fmla="*/ 1280672 w 1348259"/>
                  <a:gd name="connsiteY1" fmla="*/ 561666 h 1436915"/>
                  <a:gd name="connsiteX2" fmla="*/ 1348259 w 1348259"/>
                  <a:gd name="connsiteY2" fmla="*/ 568480 h 1436915"/>
                  <a:gd name="connsiteX3" fmla="*/ 1307175 w 1348259"/>
                  <a:gd name="connsiteY3" fmla="*/ 570554 h 1436915"/>
                  <a:gd name="connsiteX4" fmla="*/ 525358 w 1348259"/>
                  <a:gd name="connsiteY4" fmla="*/ 1436915 h 1436915"/>
                  <a:gd name="connsiteX5" fmla="*/ 67587 w 1348259"/>
                  <a:gd name="connsiteY5" fmla="*/ 875249 h 1436915"/>
                  <a:gd name="connsiteX6" fmla="*/ 0 w 1348259"/>
                  <a:gd name="connsiteY6" fmla="*/ 868436 h 1436915"/>
                  <a:gd name="connsiteX7" fmla="*/ 41084 w 1348259"/>
                  <a:gd name="connsiteY7" fmla="*/ 866361 h 1436915"/>
                  <a:gd name="connsiteX8" fmla="*/ 822901 w 1348259"/>
                  <a:gd name="connsiteY8" fmla="*/ 0 h 143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8259" h="1436915">
                    <a:moveTo>
                      <a:pt x="822901" y="0"/>
                    </a:moveTo>
                    <a:cubicBezTo>
                      <a:pt x="822901" y="277054"/>
                      <a:pt x="1019423" y="508207"/>
                      <a:pt x="1280672" y="561666"/>
                    </a:cubicBezTo>
                    <a:lnTo>
                      <a:pt x="1348259" y="568480"/>
                    </a:lnTo>
                    <a:lnTo>
                      <a:pt x="1307175" y="570554"/>
                    </a:lnTo>
                    <a:cubicBezTo>
                      <a:pt x="868040" y="615151"/>
                      <a:pt x="525358" y="986014"/>
                      <a:pt x="525358" y="1436915"/>
                    </a:cubicBezTo>
                    <a:cubicBezTo>
                      <a:pt x="525358" y="1159861"/>
                      <a:pt x="328837" y="928708"/>
                      <a:pt x="67587" y="875249"/>
                    </a:cubicBezTo>
                    <a:lnTo>
                      <a:pt x="0" y="868436"/>
                    </a:lnTo>
                    <a:lnTo>
                      <a:pt x="41084" y="866361"/>
                    </a:lnTo>
                    <a:cubicBezTo>
                      <a:pt x="480219" y="821764"/>
                      <a:pt x="822901" y="450901"/>
                      <a:pt x="822901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: Shape 34">
                <a:extLst>
                  <a:ext uri="{FF2B5EF4-FFF2-40B4-BE49-F238E27FC236}">
                    <a16:creationId xmlns:a16="http://schemas.microsoft.com/office/drawing/2014/main" id="{ED52BA9A-04BB-49ED-BF1C-435D9B175B25}"/>
                  </a:ext>
                </a:extLst>
              </p:cNvPr>
              <p:cNvSpPr/>
              <p:nvPr/>
            </p:nvSpPr>
            <p:spPr>
              <a:xfrm>
                <a:off x="3477132" y="2540767"/>
                <a:ext cx="1666861" cy="1776467"/>
              </a:xfrm>
              <a:custGeom>
                <a:avLst/>
                <a:gdLst>
                  <a:gd name="connsiteX0" fmla="*/ 525358 w 1348259"/>
                  <a:gd name="connsiteY0" fmla="*/ 0 h 1436915"/>
                  <a:gd name="connsiteX1" fmla="*/ 1307175 w 1348259"/>
                  <a:gd name="connsiteY1" fmla="*/ 866361 h 1436915"/>
                  <a:gd name="connsiteX2" fmla="*/ 1348259 w 1348259"/>
                  <a:gd name="connsiteY2" fmla="*/ 868436 h 1436915"/>
                  <a:gd name="connsiteX3" fmla="*/ 1280672 w 1348259"/>
                  <a:gd name="connsiteY3" fmla="*/ 875249 h 1436915"/>
                  <a:gd name="connsiteX4" fmla="*/ 822901 w 1348259"/>
                  <a:gd name="connsiteY4" fmla="*/ 1436915 h 1436915"/>
                  <a:gd name="connsiteX5" fmla="*/ 41084 w 1348259"/>
                  <a:gd name="connsiteY5" fmla="*/ 570554 h 1436915"/>
                  <a:gd name="connsiteX6" fmla="*/ 0 w 1348259"/>
                  <a:gd name="connsiteY6" fmla="*/ 568480 h 1436915"/>
                  <a:gd name="connsiteX7" fmla="*/ 67587 w 1348259"/>
                  <a:gd name="connsiteY7" fmla="*/ 561666 h 1436915"/>
                  <a:gd name="connsiteX8" fmla="*/ 525358 w 1348259"/>
                  <a:gd name="connsiteY8" fmla="*/ 0 h 143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8259" h="1436915">
                    <a:moveTo>
                      <a:pt x="525358" y="0"/>
                    </a:moveTo>
                    <a:cubicBezTo>
                      <a:pt x="525358" y="450901"/>
                      <a:pt x="868040" y="821764"/>
                      <a:pt x="1307175" y="866361"/>
                    </a:cubicBezTo>
                    <a:lnTo>
                      <a:pt x="1348259" y="868436"/>
                    </a:lnTo>
                    <a:lnTo>
                      <a:pt x="1280672" y="875249"/>
                    </a:lnTo>
                    <a:cubicBezTo>
                      <a:pt x="1019423" y="928708"/>
                      <a:pt x="822901" y="1159861"/>
                      <a:pt x="822901" y="1436915"/>
                    </a:cubicBezTo>
                    <a:cubicBezTo>
                      <a:pt x="822901" y="986014"/>
                      <a:pt x="480219" y="615151"/>
                      <a:pt x="41084" y="570554"/>
                    </a:cubicBezTo>
                    <a:lnTo>
                      <a:pt x="0" y="568480"/>
                    </a:lnTo>
                    <a:lnTo>
                      <a:pt x="67587" y="561666"/>
                    </a:lnTo>
                    <a:cubicBezTo>
                      <a:pt x="328837" y="508207"/>
                      <a:pt x="525358" y="277054"/>
                      <a:pt x="52535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Freeform: Shape 35">
                <a:extLst>
                  <a:ext uri="{FF2B5EF4-FFF2-40B4-BE49-F238E27FC236}">
                    <a16:creationId xmlns:a16="http://schemas.microsoft.com/office/drawing/2014/main" id="{5275849F-B89F-4742-AAE4-CAA7EA882A80}"/>
                  </a:ext>
                </a:extLst>
              </p:cNvPr>
              <p:cNvSpPr/>
              <p:nvPr/>
            </p:nvSpPr>
            <p:spPr>
              <a:xfrm>
                <a:off x="5262571" y="2540767"/>
                <a:ext cx="1666861" cy="1776467"/>
              </a:xfrm>
              <a:custGeom>
                <a:avLst/>
                <a:gdLst>
                  <a:gd name="connsiteX0" fmla="*/ 822901 w 1348259"/>
                  <a:gd name="connsiteY0" fmla="*/ 0 h 1436915"/>
                  <a:gd name="connsiteX1" fmla="*/ 1280672 w 1348259"/>
                  <a:gd name="connsiteY1" fmla="*/ 561666 h 1436915"/>
                  <a:gd name="connsiteX2" fmla="*/ 1348259 w 1348259"/>
                  <a:gd name="connsiteY2" fmla="*/ 568480 h 1436915"/>
                  <a:gd name="connsiteX3" fmla="*/ 1307175 w 1348259"/>
                  <a:gd name="connsiteY3" fmla="*/ 570554 h 1436915"/>
                  <a:gd name="connsiteX4" fmla="*/ 525358 w 1348259"/>
                  <a:gd name="connsiteY4" fmla="*/ 1436915 h 1436915"/>
                  <a:gd name="connsiteX5" fmla="*/ 67587 w 1348259"/>
                  <a:gd name="connsiteY5" fmla="*/ 875249 h 1436915"/>
                  <a:gd name="connsiteX6" fmla="*/ 0 w 1348259"/>
                  <a:gd name="connsiteY6" fmla="*/ 868436 h 1436915"/>
                  <a:gd name="connsiteX7" fmla="*/ 41084 w 1348259"/>
                  <a:gd name="connsiteY7" fmla="*/ 866361 h 1436915"/>
                  <a:gd name="connsiteX8" fmla="*/ 822901 w 1348259"/>
                  <a:gd name="connsiteY8" fmla="*/ 0 h 143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8259" h="1436915">
                    <a:moveTo>
                      <a:pt x="822901" y="0"/>
                    </a:moveTo>
                    <a:cubicBezTo>
                      <a:pt x="822901" y="277054"/>
                      <a:pt x="1019423" y="508207"/>
                      <a:pt x="1280672" y="561666"/>
                    </a:cubicBezTo>
                    <a:lnTo>
                      <a:pt x="1348259" y="568480"/>
                    </a:lnTo>
                    <a:lnTo>
                      <a:pt x="1307175" y="570554"/>
                    </a:lnTo>
                    <a:cubicBezTo>
                      <a:pt x="868040" y="615151"/>
                      <a:pt x="525358" y="986014"/>
                      <a:pt x="525358" y="1436915"/>
                    </a:cubicBezTo>
                    <a:cubicBezTo>
                      <a:pt x="525358" y="1159861"/>
                      <a:pt x="328837" y="928708"/>
                      <a:pt x="67587" y="875249"/>
                    </a:cubicBezTo>
                    <a:lnTo>
                      <a:pt x="0" y="868436"/>
                    </a:lnTo>
                    <a:lnTo>
                      <a:pt x="41084" y="866361"/>
                    </a:lnTo>
                    <a:cubicBezTo>
                      <a:pt x="480219" y="821764"/>
                      <a:pt x="822901" y="450901"/>
                      <a:pt x="822901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: Shape 36">
                <a:extLst>
                  <a:ext uri="{FF2B5EF4-FFF2-40B4-BE49-F238E27FC236}">
                    <a16:creationId xmlns:a16="http://schemas.microsoft.com/office/drawing/2014/main" id="{3016FD80-56D6-450F-9A2A-3DECC34F9CE8}"/>
                  </a:ext>
                </a:extLst>
              </p:cNvPr>
              <p:cNvSpPr/>
              <p:nvPr/>
            </p:nvSpPr>
            <p:spPr>
              <a:xfrm>
                <a:off x="7048009" y="2540767"/>
                <a:ext cx="1666861" cy="1776467"/>
              </a:xfrm>
              <a:custGeom>
                <a:avLst/>
                <a:gdLst>
                  <a:gd name="connsiteX0" fmla="*/ 525358 w 1348259"/>
                  <a:gd name="connsiteY0" fmla="*/ 0 h 1436915"/>
                  <a:gd name="connsiteX1" fmla="*/ 1307175 w 1348259"/>
                  <a:gd name="connsiteY1" fmla="*/ 866361 h 1436915"/>
                  <a:gd name="connsiteX2" fmla="*/ 1348259 w 1348259"/>
                  <a:gd name="connsiteY2" fmla="*/ 868436 h 1436915"/>
                  <a:gd name="connsiteX3" fmla="*/ 1280672 w 1348259"/>
                  <a:gd name="connsiteY3" fmla="*/ 875249 h 1436915"/>
                  <a:gd name="connsiteX4" fmla="*/ 822901 w 1348259"/>
                  <a:gd name="connsiteY4" fmla="*/ 1436915 h 1436915"/>
                  <a:gd name="connsiteX5" fmla="*/ 41084 w 1348259"/>
                  <a:gd name="connsiteY5" fmla="*/ 570554 h 1436915"/>
                  <a:gd name="connsiteX6" fmla="*/ 0 w 1348259"/>
                  <a:gd name="connsiteY6" fmla="*/ 568480 h 1436915"/>
                  <a:gd name="connsiteX7" fmla="*/ 67587 w 1348259"/>
                  <a:gd name="connsiteY7" fmla="*/ 561666 h 1436915"/>
                  <a:gd name="connsiteX8" fmla="*/ 525358 w 1348259"/>
                  <a:gd name="connsiteY8" fmla="*/ 0 h 143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8259" h="1436915">
                    <a:moveTo>
                      <a:pt x="525358" y="0"/>
                    </a:moveTo>
                    <a:cubicBezTo>
                      <a:pt x="525358" y="450901"/>
                      <a:pt x="868040" y="821764"/>
                      <a:pt x="1307175" y="866361"/>
                    </a:cubicBezTo>
                    <a:lnTo>
                      <a:pt x="1348259" y="868436"/>
                    </a:lnTo>
                    <a:lnTo>
                      <a:pt x="1280672" y="875249"/>
                    </a:lnTo>
                    <a:cubicBezTo>
                      <a:pt x="1019423" y="928708"/>
                      <a:pt x="822901" y="1159861"/>
                      <a:pt x="822901" y="1436915"/>
                    </a:cubicBezTo>
                    <a:cubicBezTo>
                      <a:pt x="822901" y="986014"/>
                      <a:pt x="480219" y="615151"/>
                      <a:pt x="41084" y="570554"/>
                    </a:cubicBezTo>
                    <a:lnTo>
                      <a:pt x="0" y="568480"/>
                    </a:lnTo>
                    <a:lnTo>
                      <a:pt x="67587" y="561666"/>
                    </a:lnTo>
                    <a:cubicBezTo>
                      <a:pt x="328837" y="508207"/>
                      <a:pt x="525358" y="277054"/>
                      <a:pt x="52535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28C65C2-93A3-48D7-91AF-CA6312857562}"/>
                </a:ext>
              </a:extLst>
            </p:cNvPr>
            <p:cNvSpPr/>
            <p:nvPr/>
          </p:nvSpPr>
          <p:spPr>
            <a:xfrm>
              <a:off x="18735849" y="16581820"/>
              <a:ext cx="1063188" cy="1063188"/>
            </a:xfrm>
            <a:prstGeom prst="ellipse">
              <a:avLst/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E17B614-0D88-45C0-8765-076DE4CCB0DC}"/>
                </a:ext>
              </a:extLst>
            </p:cNvPr>
            <p:cNvSpPr/>
            <p:nvPr/>
          </p:nvSpPr>
          <p:spPr>
            <a:xfrm>
              <a:off x="21414006" y="16581820"/>
              <a:ext cx="1063188" cy="1063188"/>
            </a:xfrm>
            <a:prstGeom prst="ellipse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877FE16-EA6A-428C-B003-422AA3ABEAE1}"/>
                </a:ext>
              </a:extLst>
            </p:cNvPr>
            <p:cNvSpPr/>
            <p:nvPr/>
          </p:nvSpPr>
          <p:spPr>
            <a:xfrm>
              <a:off x="20074927" y="15249470"/>
              <a:ext cx="1063188" cy="1063188"/>
            </a:xfrm>
            <a:prstGeom prst="ellipse">
              <a:avLst/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2028D3B9-9B97-4782-A7B4-FF07CF79DC8E}"/>
                </a:ext>
              </a:extLst>
            </p:cNvPr>
            <p:cNvSpPr/>
            <p:nvPr/>
          </p:nvSpPr>
          <p:spPr>
            <a:xfrm>
              <a:off x="22753084" y="15249470"/>
              <a:ext cx="1063188" cy="1063188"/>
            </a:xfrm>
            <a:prstGeom prst="ellipse">
              <a:avLst/>
            </a:prstGeom>
            <a:solidFill>
              <a:srgbClr val="F7931F">
                <a:lumMod val="60000"/>
                <a:lumOff val="40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7931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362F891-E92B-41D6-AF17-0BEEAEBBE758}"/>
                </a:ext>
              </a:extLst>
            </p:cNvPr>
            <p:cNvSpPr/>
            <p:nvPr/>
          </p:nvSpPr>
          <p:spPr>
            <a:xfrm>
              <a:off x="24092163" y="16581820"/>
              <a:ext cx="1063188" cy="1063188"/>
            </a:xfrm>
            <a:prstGeom prst="ellipse">
              <a:avLst/>
            </a:prstGeom>
            <a:solidFill>
              <a:srgbClr val="FFCC4C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FD693733-2AFA-4066-AA37-614EBAEA2222}"/>
                </a:ext>
              </a:extLst>
            </p:cNvPr>
            <p:cNvCxnSpPr>
              <a:cxnSpLocks/>
              <a:stCxn id="406" idx="0"/>
            </p:cNvCxnSpPr>
            <p:nvPr/>
          </p:nvCxnSpPr>
          <p:spPr>
            <a:xfrm flipH="1" flipV="1">
              <a:off x="19267442" y="15626570"/>
              <a:ext cx="1" cy="955250"/>
            </a:xfrm>
            <a:prstGeom prst="straightConnector1">
              <a:avLst/>
            </a:prstGeom>
            <a:noFill/>
            <a:ln w="6350" cap="flat" cmpd="sng" algn="ctr">
              <a:solidFill>
                <a:srgbClr val="063951"/>
              </a:solidFill>
              <a:prstDash val="dash"/>
              <a:miter lim="800000"/>
              <a:headEnd type="none" w="lg" len="lg"/>
              <a:tailEnd type="oval" w="lg" len="lg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2E8D3E32-A483-4A7F-946C-22A490F8BE3C}"/>
                </a:ext>
              </a:extLst>
            </p:cNvPr>
            <p:cNvCxnSpPr>
              <a:cxnSpLocks/>
              <a:stCxn id="408" idx="4"/>
            </p:cNvCxnSpPr>
            <p:nvPr/>
          </p:nvCxnSpPr>
          <p:spPr>
            <a:xfrm>
              <a:off x="20606521" y="16312658"/>
              <a:ext cx="0" cy="800756"/>
            </a:xfrm>
            <a:prstGeom prst="straightConnector1">
              <a:avLst/>
            </a:prstGeom>
            <a:noFill/>
            <a:ln w="6350" cap="flat" cmpd="sng" algn="ctr">
              <a:solidFill>
                <a:srgbClr val="F7931F"/>
              </a:solidFill>
              <a:prstDash val="dash"/>
              <a:miter lim="800000"/>
              <a:headEnd type="none" w="lg" len="lg"/>
              <a:tailEnd type="oval" w="lg" len="lg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C591A046-D0BB-47AF-8B1B-32BF65893F1E}"/>
                </a:ext>
              </a:extLst>
            </p:cNvPr>
            <p:cNvCxnSpPr>
              <a:cxnSpLocks/>
              <a:stCxn id="407" idx="0"/>
            </p:cNvCxnSpPr>
            <p:nvPr/>
          </p:nvCxnSpPr>
          <p:spPr>
            <a:xfrm flipV="1">
              <a:off x="21945600" y="15626570"/>
              <a:ext cx="24468" cy="955250"/>
            </a:xfrm>
            <a:prstGeom prst="straightConnector1">
              <a:avLst/>
            </a:prstGeom>
            <a:noFill/>
            <a:ln w="6350" cap="flat" cmpd="sng" algn="ctr">
              <a:solidFill>
                <a:srgbClr val="3A5C84"/>
              </a:solidFill>
              <a:prstDash val="dash"/>
              <a:miter lim="800000"/>
              <a:headEnd type="none" w="lg" len="lg"/>
              <a:tailEnd type="oval" w="lg" len="lg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64994C2D-2157-4C74-B793-F0824F12EA2B}"/>
                </a:ext>
              </a:extLst>
            </p:cNvPr>
            <p:cNvCxnSpPr>
              <a:cxnSpLocks/>
              <a:stCxn id="409" idx="4"/>
            </p:cNvCxnSpPr>
            <p:nvPr/>
          </p:nvCxnSpPr>
          <p:spPr>
            <a:xfrm>
              <a:off x="23284678" y="16312658"/>
              <a:ext cx="0" cy="800756"/>
            </a:xfrm>
            <a:prstGeom prst="straightConnector1">
              <a:avLst/>
            </a:prstGeom>
            <a:noFill/>
            <a:ln w="6350" cap="flat" cmpd="sng" algn="ctr">
              <a:solidFill>
                <a:srgbClr val="F7931F">
                  <a:lumMod val="60000"/>
                  <a:lumOff val="40000"/>
                </a:srgbClr>
              </a:solidFill>
              <a:prstDash val="dash"/>
              <a:miter lim="800000"/>
              <a:headEnd type="none" w="lg" len="lg"/>
              <a:tailEnd type="oval" w="lg" len="lg"/>
            </a:ln>
            <a:effectLst/>
          </p:spPr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E287093-FE42-413D-8FE5-121BCBDD2764}"/>
                </a:ext>
              </a:extLst>
            </p:cNvPr>
            <p:cNvCxnSpPr>
              <a:cxnSpLocks/>
              <a:stCxn id="410" idx="0"/>
            </p:cNvCxnSpPr>
            <p:nvPr/>
          </p:nvCxnSpPr>
          <p:spPr>
            <a:xfrm flipV="1">
              <a:off x="24623757" y="15626570"/>
              <a:ext cx="6571" cy="955250"/>
            </a:xfrm>
            <a:prstGeom prst="straightConnector1">
              <a:avLst/>
            </a:prstGeom>
            <a:noFill/>
            <a:ln w="6350" cap="flat" cmpd="sng" algn="ctr">
              <a:solidFill>
                <a:srgbClr val="FFCC4C">
                  <a:lumMod val="60000"/>
                  <a:lumOff val="40000"/>
                </a:srgbClr>
              </a:solidFill>
              <a:prstDash val="dash"/>
              <a:miter lim="800000"/>
              <a:headEnd type="none" w="lg" len="lg"/>
              <a:tailEnd type="oval" w="lg" len="lg"/>
            </a:ln>
            <a:effectLst/>
          </p:spPr>
        </p:cxnSp>
        <p:pic>
          <p:nvPicPr>
            <p:cNvPr id="416" name="Graphic 11" descr="Bar chart">
              <a:extLst>
                <a:ext uri="{FF2B5EF4-FFF2-40B4-BE49-F238E27FC236}">
                  <a16:creationId xmlns:a16="http://schemas.microsoft.com/office/drawing/2014/main" id="{AD12B29F-1E3C-4C69-BF99-38E94730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10294" y="16770514"/>
              <a:ext cx="685800" cy="685800"/>
            </a:xfrm>
            <a:prstGeom prst="rect">
              <a:avLst/>
            </a:prstGeom>
          </p:spPr>
        </p:pic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199B1E2-11BB-4C19-BF5F-57F2B25C7EB7}"/>
                </a:ext>
              </a:extLst>
            </p:cNvPr>
            <p:cNvGrpSpPr/>
            <p:nvPr/>
          </p:nvGrpSpPr>
          <p:grpSpPr>
            <a:xfrm>
              <a:off x="19892054" y="17182102"/>
              <a:ext cx="1428936" cy="1521570"/>
              <a:chOff x="332936" y="2533363"/>
              <a:chExt cx="2937088" cy="2028762"/>
            </a:xfrm>
          </p:grpSpPr>
          <p:sp>
            <p:nvSpPr>
              <p:cNvPr id="434" name="TextBox 90">
                <a:extLst>
                  <a:ext uri="{FF2B5EF4-FFF2-40B4-BE49-F238E27FC236}">
                    <a16:creationId xmlns:a16="http://schemas.microsoft.com/office/drawing/2014/main" id="{7EC8CF05-A08C-44FC-8FDA-A6E69735B636}"/>
                  </a:ext>
                </a:extLst>
              </p:cNvPr>
              <p:cNvSpPr txBox="1"/>
              <p:nvPr/>
            </p:nvSpPr>
            <p:spPr>
              <a:xfrm>
                <a:off x="332936" y="2533363"/>
                <a:ext cx="2937088" cy="67709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Penalty Functions</a:t>
                </a:r>
              </a:p>
            </p:txBody>
          </p:sp>
          <p:sp>
            <p:nvSpPr>
              <p:cNvPr id="435" name="TextBox 91">
                <a:extLst>
                  <a:ext uri="{FF2B5EF4-FFF2-40B4-BE49-F238E27FC236}">
                    <a16:creationId xmlns:a16="http://schemas.microsoft.com/office/drawing/2014/main" id="{2A33144E-FC77-4BE8-9552-D3E92FBBAC88}"/>
                  </a:ext>
                </a:extLst>
              </p:cNvPr>
              <p:cNvSpPr txBox="1"/>
              <p:nvPr/>
            </p:nvSpPr>
            <p:spPr>
              <a:xfrm>
                <a:off x="340732" y="3207941"/>
                <a:ext cx="2929292" cy="135418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Apply the simulated data into the penalty functions (</a:t>
                </a:r>
                <a:r>
                  <a:rPr kumimoji="0" 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lasso, SCAD, MCP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A12B810-4DC3-4B60-92AB-2B59314A5041}"/>
                </a:ext>
              </a:extLst>
            </p:cNvPr>
            <p:cNvGrpSpPr/>
            <p:nvPr/>
          </p:nvGrpSpPr>
          <p:grpSpPr>
            <a:xfrm>
              <a:off x="22570210" y="17220536"/>
              <a:ext cx="1428936" cy="896571"/>
              <a:chOff x="332936" y="2584582"/>
              <a:chExt cx="2937088" cy="1195427"/>
            </a:xfrm>
          </p:grpSpPr>
          <p:sp>
            <p:nvSpPr>
              <p:cNvPr id="432" name="TextBox 93">
                <a:extLst>
                  <a:ext uri="{FF2B5EF4-FFF2-40B4-BE49-F238E27FC236}">
                    <a16:creationId xmlns:a16="http://schemas.microsoft.com/office/drawing/2014/main" id="{EF597BF5-F4C9-47DE-AFC4-A2D71561C5C2}"/>
                  </a:ext>
                </a:extLst>
              </p:cNvPr>
              <p:cNvSpPr txBox="1"/>
              <p:nvPr/>
            </p:nvSpPr>
            <p:spPr>
              <a:xfrm>
                <a:off x="332936" y="2584582"/>
                <a:ext cx="2937088" cy="36458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Conclusion</a:t>
                </a:r>
              </a:p>
            </p:txBody>
          </p:sp>
          <p:sp>
            <p:nvSpPr>
              <p:cNvPr id="433" name="TextBox 94">
                <a:extLst>
                  <a:ext uri="{FF2B5EF4-FFF2-40B4-BE49-F238E27FC236}">
                    <a16:creationId xmlns:a16="http://schemas.microsoft.com/office/drawing/2014/main" id="{5AF2EBD2-9259-40DB-8FD6-A8C7FF9CDB1C}"/>
                  </a:ext>
                </a:extLst>
              </p:cNvPr>
              <p:cNvSpPr txBox="1"/>
              <p:nvPr/>
            </p:nvSpPr>
            <p:spPr>
              <a:xfrm>
                <a:off x="340732" y="2946666"/>
                <a:ext cx="2929292" cy="83334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MCP</a:t>
                </a:r>
                <a:r>
                  <a:rPr lang="en-US" sz="3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selected as the best performing penalty function</a:t>
                </a: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17B61F24-3595-47F9-8A88-080E1101CE34}"/>
                </a:ext>
              </a:extLst>
            </p:cNvPr>
            <p:cNvGrpSpPr/>
            <p:nvPr/>
          </p:nvGrpSpPr>
          <p:grpSpPr>
            <a:xfrm>
              <a:off x="18552976" y="14401340"/>
              <a:ext cx="1428936" cy="1091884"/>
              <a:chOff x="332936" y="2724842"/>
              <a:chExt cx="2937088" cy="1455844"/>
            </a:xfrm>
          </p:grpSpPr>
          <p:sp>
            <p:nvSpPr>
              <p:cNvPr id="430" name="TextBox 106">
                <a:extLst>
                  <a:ext uri="{FF2B5EF4-FFF2-40B4-BE49-F238E27FC236}">
                    <a16:creationId xmlns:a16="http://schemas.microsoft.com/office/drawing/2014/main" id="{36E76B43-968D-4A60-A520-38EF2007C676}"/>
                  </a:ext>
                </a:extLst>
              </p:cNvPr>
              <p:cNvSpPr txBox="1"/>
              <p:nvPr/>
            </p:nvSpPr>
            <p:spPr>
              <a:xfrm>
                <a:off x="332936" y="2724842"/>
                <a:ext cx="2937088" cy="36458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</a:p>
            </p:txBody>
          </p:sp>
          <p:sp>
            <p:nvSpPr>
              <p:cNvPr id="431" name="TextBox 107">
                <a:extLst>
                  <a:ext uri="{FF2B5EF4-FFF2-40B4-BE49-F238E27FC236}">
                    <a16:creationId xmlns:a16="http://schemas.microsoft.com/office/drawing/2014/main" id="{862AD575-1BF1-4A8F-8AEF-5A35240B2075}"/>
                  </a:ext>
                </a:extLst>
              </p:cNvPr>
              <p:cNvSpPr txBox="1"/>
              <p:nvPr/>
            </p:nvSpPr>
            <p:spPr>
              <a:xfrm>
                <a:off x="340732" y="3086923"/>
                <a:ext cx="2929292" cy="10937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Simulate a data set using </a:t>
                </a:r>
                <a:r>
                  <a:rPr kumimoji="0" 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software.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0" 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coefficients, and </a:t>
                </a:r>
                <a:r>
                  <a:rPr kumimoji="0" 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data)</a:t>
                </a:r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623CD8E9-710E-4635-AFCD-E909746DAB4D}"/>
                </a:ext>
              </a:extLst>
            </p:cNvPr>
            <p:cNvGrpSpPr/>
            <p:nvPr/>
          </p:nvGrpSpPr>
          <p:grpSpPr>
            <a:xfrm>
              <a:off x="21196465" y="14444216"/>
              <a:ext cx="1573870" cy="1296435"/>
              <a:chOff x="261681" y="2782019"/>
              <a:chExt cx="3234990" cy="1728584"/>
            </a:xfrm>
          </p:grpSpPr>
          <p:sp>
            <p:nvSpPr>
              <p:cNvPr id="428" name="TextBox 104">
                <a:extLst>
                  <a:ext uri="{FF2B5EF4-FFF2-40B4-BE49-F238E27FC236}">
                    <a16:creationId xmlns:a16="http://schemas.microsoft.com/office/drawing/2014/main" id="{878C2129-9D48-48F6-829E-905EC4731C4C}"/>
                  </a:ext>
                </a:extLst>
              </p:cNvPr>
              <p:cNvSpPr txBox="1"/>
              <p:nvPr/>
            </p:nvSpPr>
            <p:spPr>
              <a:xfrm>
                <a:off x="261681" y="2782019"/>
                <a:ext cx="2937088" cy="36458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Comparing</a:t>
                </a:r>
              </a:p>
            </p:txBody>
          </p:sp>
          <p:sp>
            <p:nvSpPr>
              <p:cNvPr id="429" name="TextBox 105">
                <a:extLst>
                  <a:ext uri="{FF2B5EF4-FFF2-40B4-BE49-F238E27FC236}">
                    <a16:creationId xmlns:a16="http://schemas.microsoft.com/office/drawing/2014/main" id="{AA3945E7-538A-4B23-A70A-60C2472B764D}"/>
                  </a:ext>
                </a:extLst>
              </p:cNvPr>
              <p:cNvSpPr txBox="1"/>
              <p:nvPr/>
            </p:nvSpPr>
            <p:spPr>
              <a:xfrm>
                <a:off x="340731" y="3156416"/>
                <a:ext cx="3155940" cy="135418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Error, Cross-Validation Error</a:t>
                </a:r>
                <a:r>
                  <a:rPr lang="en-US" sz="3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US" sz="3000" b="1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 selected</a:t>
                </a:r>
                <a:r>
                  <a:rPr lang="en-US" sz="3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used.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D10419E6-BBC0-4243-A7DF-5DE7C68716F8}"/>
                </a:ext>
              </a:extLst>
            </p:cNvPr>
            <p:cNvGrpSpPr/>
            <p:nvPr/>
          </p:nvGrpSpPr>
          <p:grpSpPr>
            <a:xfrm>
              <a:off x="23704183" y="14444216"/>
              <a:ext cx="1812130" cy="1289507"/>
              <a:chOff x="-88644" y="2782025"/>
              <a:chExt cx="3724719" cy="1719342"/>
            </a:xfrm>
          </p:grpSpPr>
          <p:sp>
            <p:nvSpPr>
              <p:cNvPr id="426" name="TextBox 102">
                <a:extLst>
                  <a:ext uri="{FF2B5EF4-FFF2-40B4-BE49-F238E27FC236}">
                    <a16:creationId xmlns:a16="http://schemas.microsoft.com/office/drawing/2014/main" id="{D8E4C29E-445C-4DAD-B9CA-3FE85A382F83}"/>
                  </a:ext>
                </a:extLst>
              </p:cNvPr>
              <p:cNvSpPr txBox="1"/>
              <p:nvPr/>
            </p:nvSpPr>
            <p:spPr>
              <a:xfrm>
                <a:off x="124163" y="2782025"/>
                <a:ext cx="2937088" cy="36458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Data-set</a:t>
                </a:r>
              </a:p>
            </p:txBody>
          </p:sp>
          <p:sp>
            <p:nvSpPr>
              <p:cNvPr id="427" name="TextBox 103">
                <a:extLst>
                  <a:ext uri="{FF2B5EF4-FFF2-40B4-BE49-F238E27FC236}">
                    <a16:creationId xmlns:a16="http://schemas.microsoft.com/office/drawing/2014/main" id="{3E26B6BD-4D67-484F-BD67-4FA4DEF829C8}"/>
                  </a:ext>
                </a:extLst>
              </p:cNvPr>
              <p:cNvSpPr txBox="1"/>
              <p:nvPr/>
            </p:nvSpPr>
            <p:spPr>
              <a:xfrm>
                <a:off x="-88644" y="3147184"/>
                <a:ext cx="3724719" cy="135418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the data-set from a survey, “</a:t>
                </a:r>
                <a:r>
                  <a:rPr lang="en-US" sz="3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Swine Producers: Influenza A Virus in US Swine</a:t>
                </a:r>
                <a:r>
                  <a:rPr lang="en-US" sz="3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”.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2" name="Graphic 9" descr="Gauge">
              <a:extLst>
                <a:ext uri="{FF2B5EF4-FFF2-40B4-BE49-F238E27FC236}">
                  <a16:creationId xmlns:a16="http://schemas.microsoft.com/office/drawing/2014/main" id="{A995E58D-63A4-4E95-9999-76C9778B0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6440" y="16717453"/>
              <a:ext cx="685800" cy="685800"/>
            </a:xfrm>
            <a:prstGeom prst="rect">
              <a:avLst/>
            </a:prstGeom>
          </p:spPr>
        </p:pic>
        <p:pic>
          <p:nvPicPr>
            <p:cNvPr id="423" name="Picture 422" descr="Image result for function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5054" y="15489598"/>
              <a:ext cx="582931" cy="582931"/>
            </a:xfrm>
            <a:prstGeom prst="rect">
              <a:avLst/>
            </a:prstGeom>
            <a:noFill/>
          </p:spPr>
        </p:pic>
        <p:pic>
          <p:nvPicPr>
            <p:cNvPr id="424" name="Picture 423" descr="149 Data icons set Vector | Free Downloa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9700" y="16709357"/>
              <a:ext cx="808114" cy="80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424" descr="Image result for conclusion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2426" y="15365889"/>
              <a:ext cx="821756" cy="82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1" name="Table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01698"/>
              </p:ext>
            </p:extLst>
          </p:nvPr>
        </p:nvGraphicFramePr>
        <p:xfrm>
          <a:off x="369284" y="14750911"/>
          <a:ext cx="16718126" cy="413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689"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Objectives</a:t>
                      </a:r>
                      <a:endParaRPr lang="en-US" sz="4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project finds out </a:t>
                      </a:r>
                      <a:r>
                        <a:rPr lang="en-US" sz="3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most efficient penalty function 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through several analyses. 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performances of three penalty functions are compared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(Lasso, Smoothly Clipped Absolute Deviations (SCAD) and Minimax Concave Penalty (MCP))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- The penalty</a:t>
                      </a:r>
                      <a:r>
                        <a:rPr lang="en-US" sz="30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functions have different penalties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Apply a data-set from a survey into the penalty function and analyze it</a:t>
                      </a:r>
                      <a:endParaRPr lang="en-US" sz="3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" name="Picture 20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0" y="11717938"/>
            <a:ext cx="6239746" cy="6049219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503" y="11673840"/>
            <a:ext cx="6239746" cy="6049219"/>
          </a:xfrm>
          <a:prstGeom prst="rect">
            <a:avLst/>
          </a:prstGeom>
        </p:spPr>
      </p:pic>
      <p:pic>
        <p:nvPicPr>
          <p:cNvPr id="2052" name="Picture 20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407" y="11677385"/>
            <a:ext cx="6239746" cy="6049219"/>
          </a:xfrm>
          <a:prstGeom prst="rect">
            <a:avLst/>
          </a:prstGeom>
        </p:spPr>
      </p:pic>
      <p:graphicFrame>
        <p:nvGraphicFramePr>
          <p:cNvPr id="2057" name="Table 20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82403"/>
              </p:ext>
            </p:extLst>
          </p:nvPr>
        </p:nvGraphicFramePr>
        <p:xfrm>
          <a:off x="22503554" y="19979640"/>
          <a:ext cx="46726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38">
                  <a:extLst>
                    <a:ext uri="{9D8B030D-6E8A-4147-A177-3AD203B41FA5}">
                      <a16:colId xmlns:a16="http://schemas.microsoft.com/office/drawing/2014/main" val="239869634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156623685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647605000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219020427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4165415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2.59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5.07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3.10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9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3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4.04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6.36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7.19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22038"/>
                  </a:ext>
                </a:extLst>
              </a:tr>
            </a:tbl>
          </a:graphicData>
        </a:graphic>
      </p:graphicFrame>
      <p:graphicFrame>
        <p:nvGraphicFramePr>
          <p:cNvPr id="454" name="Table 4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65889"/>
              </p:ext>
            </p:extLst>
          </p:nvPr>
        </p:nvGraphicFramePr>
        <p:xfrm>
          <a:off x="29193254" y="19966855"/>
          <a:ext cx="46726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38">
                  <a:extLst>
                    <a:ext uri="{9D8B030D-6E8A-4147-A177-3AD203B41FA5}">
                      <a16:colId xmlns:a16="http://schemas.microsoft.com/office/drawing/2014/main" val="239869634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156623685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647605000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219020427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4165415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2.95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5.77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3.51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9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3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4.67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8.19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22038"/>
                  </a:ext>
                </a:extLst>
              </a:tr>
            </a:tbl>
          </a:graphicData>
        </a:graphic>
      </p:graphicFrame>
      <p:graphicFrame>
        <p:nvGraphicFramePr>
          <p:cNvPr id="455" name="Table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19747"/>
              </p:ext>
            </p:extLst>
          </p:nvPr>
        </p:nvGraphicFramePr>
        <p:xfrm>
          <a:off x="36640407" y="19960516"/>
          <a:ext cx="46726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38">
                  <a:extLst>
                    <a:ext uri="{9D8B030D-6E8A-4147-A177-3AD203B41FA5}">
                      <a16:colId xmlns:a16="http://schemas.microsoft.com/office/drawing/2014/main" val="239869634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156623685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3647605000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2190204277"/>
                    </a:ext>
                  </a:extLst>
                </a:gridCol>
                <a:gridCol w="934538">
                  <a:extLst>
                    <a:ext uri="{9D8B030D-6E8A-4147-A177-3AD203B41FA5}">
                      <a16:colId xmlns:a16="http://schemas.microsoft.com/office/drawing/2014/main" val="4165415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4.45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0.26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9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3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0.17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3.46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5.42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6.12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22038"/>
                  </a:ext>
                </a:extLst>
              </a:tr>
            </a:tbl>
          </a:graphicData>
        </a:graphic>
      </p:graphicFrame>
      <p:graphicFrame>
        <p:nvGraphicFramePr>
          <p:cNvPr id="457" name="Table 4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02586"/>
              </p:ext>
            </p:extLst>
          </p:nvPr>
        </p:nvGraphicFramePr>
        <p:xfrm>
          <a:off x="31105538" y="22857844"/>
          <a:ext cx="12417276" cy="813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14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</a:p>
                  </a:txBody>
                  <a:tcPr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95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</a:t>
                      </a: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performs the most efficiently among the three penalty functions.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 has lowest Cross-Validation Error Standard Error.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 selected variables correctly and the actual values are close to the true value.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the data-set from the survey, MCP performs well with the reliable results.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Fan, </a:t>
                      </a:r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Jianqing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Runze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Li. “Variable Selection via </a:t>
                      </a:r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Nonconcave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Penalized Likelihood and Its Oracle Properties.” </a:t>
                      </a:r>
                      <a:r>
                        <a:rPr lang="en-US" altLang="ko-KR" sz="2400" b="0" i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Journal of the American Statistical Association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vol. 96, no. 456, 2001, pp. 1348–1360., doi:10.1198/016214501753382273.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2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Zhang, </a:t>
                      </a:r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Cun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-Hui. “Nearly Unbiased Variable Selection under Minimax Concave   Penalty.” </a:t>
                      </a:r>
                      <a:r>
                        <a:rPr lang="en-US" altLang="ko-KR" sz="2400" b="0" i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Annals of Statistics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vol. 38, no. 2, 2010, pp. 894–942., doi:10.1214/09-aos729.</a:t>
                      </a:r>
                      <a:endParaRPr lang="en-US" sz="24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63" name="Group 2062"/>
          <p:cNvGrpSpPr/>
          <p:nvPr/>
        </p:nvGrpSpPr>
        <p:grpSpPr>
          <a:xfrm>
            <a:off x="27432000" y="18107279"/>
            <a:ext cx="322253" cy="209939"/>
            <a:chOff x="18721054" y="12643657"/>
            <a:chExt cx="12604753" cy="8211631"/>
          </a:xfrm>
          <a:solidFill>
            <a:srgbClr val="FFC000"/>
          </a:solidFill>
        </p:grpSpPr>
        <p:sp>
          <p:nvSpPr>
            <p:cNvPr id="2058" name="Rectangle 2057"/>
            <p:cNvSpPr/>
            <p:nvPr/>
          </p:nvSpPr>
          <p:spPr bwMode="auto">
            <a:xfrm rot="19179249">
              <a:off x="18721054" y="12643657"/>
              <a:ext cx="2338693" cy="821163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9" name="Rectangle 458"/>
            <p:cNvSpPr/>
            <p:nvPr/>
          </p:nvSpPr>
          <p:spPr bwMode="auto">
            <a:xfrm rot="2982511">
              <a:off x="24260838" y="10088732"/>
              <a:ext cx="2338687" cy="117912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27443088" y="18792930"/>
            <a:ext cx="322253" cy="209939"/>
            <a:chOff x="18721054" y="12643657"/>
            <a:chExt cx="12604753" cy="8211631"/>
          </a:xfrm>
          <a:solidFill>
            <a:srgbClr val="FFC000"/>
          </a:solidFill>
        </p:grpSpPr>
        <p:sp>
          <p:nvSpPr>
            <p:cNvPr id="462" name="Rectangle 461"/>
            <p:cNvSpPr/>
            <p:nvPr/>
          </p:nvSpPr>
          <p:spPr bwMode="auto">
            <a:xfrm rot="19179249">
              <a:off x="18721054" y="12643657"/>
              <a:ext cx="2338693" cy="821163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3" name="Rectangle 462"/>
            <p:cNvSpPr/>
            <p:nvPr/>
          </p:nvSpPr>
          <p:spPr bwMode="auto">
            <a:xfrm rot="2982511">
              <a:off x="24260838" y="10088732"/>
              <a:ext cx="2338687" cy="117912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27443088" y="19381947"/>
            <a:ext cx="322253" cy="209939"/>
            <a:chOff x="18721054" y="12643657"/>
            <a:chExt cx="12604753" cy="8211631"/>
          </a:xfrm>
          <a:solidFill>
            <a:srgbClr val="FFC000"/>
          </a:solidFill>
        </p:grpSpPr>
        <p:sp>
          <p:nvSpPr>
            <p:cNvPr id="465" name="Rectangle 464"/>
            <p:cNvSpPr/>
            <p:nvPr/>
          </p:nvSpPr>
          <p:spPr bwMode="auto">
            <a:xfrm rot="19179249">
              <a:off x="18721054" y="12643657"/>
              <a:ext cx="2338693" cy="821163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 rot="2982511">
              <a:off x="24260838" y="10088732"/>
              <a:ext cx="2338687" cy="117912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34120147" y="19449661"/>
            <a:ext cx="322253" cy="209939"/>
            <a:chOff x="18721054" y="12643657"/>
            <a:chExt cx="12604753" cy="8211631"/>
          </a:xfrm>
          <a:solidFill>
            <a:srgbClr val="FFC000"/>
          </a:solidFill>
        </p:grpSpPr>
        <p:sp>
          <p:nvSpPr>
            <p:cNvPr id="468" name="Rectangle 467"/>
            <p:cNvSpPr/>
            <p:nvPr/>
          </p:nvSpPr>
          <p:spPr bwMode="auto">
            <a:xfrm rot="19179249">
              <a:off x="18721054" y="12643657"/>
              <a:ext cx="2338693" cy="821163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9" name="Rectangle 468"/>
            <p:cNvSpPr/>
            <p:nvPr/>
          </p:nvSpPr>
          <p:spPr bwMode="auto">
            <a:xfrm rot="2982511">
              <a:off x="24260838" y="10088732"/>
              <a:ext cx="2338687" cy="117912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27490747" y="20973661"/>
            <a:ext cx="322253" cy="209939"/>
            <a:chOff x="18721054" y="12643657"/>
            <a:chExt cx="12604753" cy="8211631"/>
          </a:xfrm>
          <a:solidFill>
            <a:srgbClr val="FFC000"/>
          </a:solidFill>
        </p:grpSpPr>
        <p:sp>
          <p:nvSpPr>
            <p:cNvPr id="481" name="Rectangle 480"/>
            <p:cNvSpPr/>
            <p:nvPr/>
          </p:nvSpPr>
          <p:spPr bwMode="auto">
            <a:xfrm rot="19179249">
              <a:off x="18721054" y="12643657"/>
              <a:ext cx="2338693" cy="821163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 rot="2982511">
              <a:off x="24260838" y="10088732"/>
              <a:ext cx="2338687" cy="117912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aphicFrame>
        <p:nvGraphicFramePr>
          <p:cNvPr id="2076" name="Table 20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43185"/>
              </p:ext>
            </p:extLst>
          </p:nvPr>
        </p:nvGraphicFramePr>
        <p:xfrm>
          <a:off x="22503554" y="9875520"/>
          <a:ext cx="8675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514">
                  <a:extLst>
                    <a:ext uri="{9D8B030D-6E8A-4147-A177-3AD203B41FA5}">
                      <a16:colId xmlns:a16="http://schemas.microsoft.com/office/drawing/2014/main" val="983537930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1156393714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739486146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52759061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2518325307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4088617429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2017531125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1348261890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4251836691"/>
                    </a:ext>
                  </a:extLst>
                </a:gridCol>
                <a:gridCol w="867514">
                  <a:extLst>
                    <a:ext uri="{9D8B030D-6E8A-4147-A177-3AD203B41FA5}">
                      <a16:colId xmlns:a16="http://schemas.microsoft.com/office/drawing/2014/main" val="317563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5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49775"/>
                  </a:ext>
                </a:extLst>
              </a:tr>
            </a:tbl>
          </a:graphicData>
        </a:graphic>
      </p:graphicFrame>
      <p:graphicFrame>
        <p:nvGraphicFramePr>
          <p:cNvPr id="485" name="Table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17606"/>
              </p:ext>
            </p:extLst>
          </p:nvPr>
        </p:nvGraphicFramePr>
        <p:xfrm>
          <a:off x="17373600" y="22857844"/>
          <a:ext cx="13411200" cy="80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089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Further</a:t>
                      </a:r>
                      <a:r>
                        <a:rPr lang="en-US" sz="4000" b="1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</a:t>
                      </a:r>
                      <a:endParaRPr lang="en-US" sz="40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81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ko-KR" sz="30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survey is</a:t>
                      </a:r>
                      <a:r>
                        <a:rPr lang="en-US" altLang="ko-KR" sz="30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used, and the data from the survey is applied to MCP, the most efficient function. The survey is “</a:t>
                      </a:r>
                      <a:r>
                        <a:rPr lang="en-US" altLang="ko-KR" sz="3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Swine Producers: Influenza A Virus in US Swine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conducted by Veterinary Diagnostic Laboratory in Iowa State University.”</a:t>
                      </a:r>
                      <a:endParaRPr lang="en-US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78" name="Picture 20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0" y="12381603"/>
            <a:ext cx="6796796" cy="1513456"/>
          </a:xfrm>
          <a:prstGeom prst="rect">
            <a:avLst/>
          </a:prstGeom>
        </p:spPr>
      </p:pic>
      <p:sp>
        <p:nvSpPr>
          <p:cNvPr id="2079" name="Donut 2078"/>
          <p:cNvSpPr/>
          <p:nvPr/>
        </p:nvSpPr>
        <p:spPr bwMode="auto">
          <a:xfrm>
            <a:off x="5663843" y="12171402"/>
            <a:ext cx="1572813" cy="1647457"/>
          </a:xfrm>
          <a:prstGeom prst="donut">
            <a:avLst>
              <a:gd name="adj" fmla="val 79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82" name="Bent Arrow 2081"/>
          <p:cNvSpPr/>
          <p:nvPr/>
        </p:nvSpPr>
        <p:spPr bwMode="auto">
          <a:xfrm rot="10800000" flipH="1">
            <a:off x="6353654" y="13787164"/>
            <a:ext cx="961546" cy="614636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83" name="TextBox 2082"/>
          <p:cNvSpPr txBox="1"/>
          <p:nvPr/>
        </p:nvSpPr>
        <p:spPr>
          <a:xfrm>
            <a:off x="5093593" y="13944600"/>
            <a:ext cx="3745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Penalty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25416120"/>
            <a:ext cx="6239746" cy="604921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75656"/>
              </p:ext>
            </p:extLst>
          </p:nvPr>
        </p:nvGraphicFramePr>
        <p:xfrm>
          <a:off x="23492977" y="26232151"/>
          <a:ext cx="7200900" cy="415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623">
                  <a:extLst>
                    <a:ext uri="{9D8B030D-6E8A-4147-A177-3AD203B41FA5}">
                      <a16:colId xmlns:a16="http://schemas.microsoft.com/office/drawing/2014/main" val="2217438782"/>
                    </a:ext>
                  </a:extLst>
                </a:gridCol>
                <a:gridCol w="2652277">
                  <a:extLst>
                    <a:ext uri="{9D8B030D-6E8A-4147-A177-3AD203B41FA5}">
                      <a16:colId xmlns:a16="http://schemas.microsoft.com/office/drawing/2014/main" val="922417277"/>
                    </a:ext>
                  </a:extLst>
                </a:gridCol>
              </a:tblGrid>
              <a:tr h="1384092">
                <a:tc>
                  <a:txBody>
                    <a:bodyPr/>
                    <a:lstStyle/>
                    <a:p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Cross-Validation Error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0.5556148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11954"/>
                  </a:ext>
                </a:extLst>
              </a:tr>
              <a:tr h="138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53243"/>
                  </a:ext>
                </a:extLst>
              </a:tr>
              <a:tr h="13840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Q72 and Q73 are only selected from 23 variables.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180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536</Words>
  <Application>Microsoft Office PowerPoint</Application>
  <PresentationFormat>Custom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Times</vt:lpstr>
      <vt:lpstr>Blank Presentation</vt:lpstr>
      <vt:lpstr>Template PresentationGo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Ames SS 3</cp:lastModifiedBy>
  <cp:revision>59</cp:revision>
  <cp:lastPrinted>2005-05-04T14:31:29Z</cp:lastPrinted>
  <dcterms:created xsi:type="dcterms:W3CDTF">2016-12-19T17:37:43Z</dcterms:created>
  <dcterms:modified xsi:type="dcterms:W3CDTF">2018-12-05T19:34:53Z</dcterms:modified>
</cp:coreProperties>
</file>