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5" r:id="rId5"/>
    <p:sldId id="264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A0DF-C128-48B3-A70A-716670E89295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889448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/>
              <a:t>센서가 로봇핸드에 </a:t>
            </a:r>
            <a:r>
              <a:rPr lang="ko-KR" altLang="en-US" sz="1800" dirty="0" err="1"/>
              <a:t>장착될때</a:t>
            </a:r>
            <a:r>
              <a:rPr lang="en-US" altLang="ko-KR" sz="1800" dirty="0"/>
              <a:t>, </a:t>
            </a:r>
            <a:r>
              <a:rPr lang="ko-KR" altLang="en-US" sz="1800" dirty="0"/>
              <a:t>센서와 </a:t>
            </a:r>
            <a:r>
              <a:rPr lang="ko-KR" altLang="en-US" sz="1800" dirty="0" err="1"/>
              <a:t>핸드사이의</a:t>
            </a:r>
            <a:r>
              <a:rPr lang="ko-KR" altLang="en-US" sz="1800" dirty="0"/>
              <a:t> 관계를 </a:t>
            </a:r>
            <a:r>
              <a:rPr lang="ko-KR" altLang="en-US" sz="1800" dirty="0" err="1"/>
              <a:t>아는것이</a:t>
            </a:r>
            <a:r>
              <a:rPr lang="ko-KR" altLang="en-US" sz="1800" dirty="0"/>
              <a:t> 중요하다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이 관계를 결정하는 문제를 핸드</a:t>
            </a:r>
            <a:r>
              <a:rPr lang="en-US" altLang="ko-KR" sz="1800" dirty="0"/>
              <a:t>-</a:t>
            </a:r>
            <a:r>
              <a:rPr lang="ko-KR" altLang="en-US" sz="1800" dirty="0"/>
              <a:t>아이 </a:t>
            </a:r>
            <a:r>
              <a:rPr lang="ko-KR" altLang="en-US" sz="1800" dirty="0" err="1"/>
              <a:t>칼리브레이션</a:t>
            </a:r>
            <a:r>
              <a:rPr lang="ko-KR" altLang="en-US" sz="1800" dirty="0"/>
              <a:t> 문제라고 한다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*</a:t>
            </a:r>
            <a:r>
              <a:rPr lang="ko-KR" altLang="en-US" sz="1800" dirty="0"/>
              <a:t>로봇의 작업공간 프레임에서</a:t>
            </a:r>
            <a:r>
              <a:rPr lang="en-US" altLang="ko-KR" sz="1800" dirty="0"/>
              <a:t>, </a:t>
            </a:r>
            <a:r>
              <a:rPr lang="ko-KR" altLang="en-US" sz="1800" dirty="0"/>
              <a:t>센서의 측정된 중심을 </a:t>
            </a:r>
            <a:r>
              <a:rPr lang="ko-KR" altLang="en-US" sz="1800" dirty="0" err="1" smtClean="0"/>
              <a:t>매핑하는것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92080" y="2132856"/>
            <a:ext cx="3851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Ex)</a:t>
            </a:r>
            <a:r>
              <a:rPr lang="ko-KR" altLang="en-US" dirty="0" err="1" smtClean="0"/>
              <a:t>알지못하는</a:t>
            </a:r>
            <a:r>
              <a:rPr lang="ko-KR" altLang="en-US" dirty="0" smtClean="0"/>
              <a:t> </a:t>
            </a:r>
            <a:r>
              <a:rPr lang="ko-KR" altLang="en-US" dirty="0"/>
              <a:t>위치에 있는 물건을 집는 작업을 한다고 해보자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센서를 </a:t>
            </a:r>
            <a:r>
              <a:rPr lang="ko-KR" altLang="en-US" b="1" dirty="0"/>
              <a:t>통해</a:t>
            </a:r>
            <a:r>
              <a:rPr lang="en-US" altLang="ko-KR" b="1" dirty="0"/>
              <a:t>, </a:t>
            </a:r>
            <a:r>
              <a:rPr lang="ko-KR" altLang="en-US" b="1" dirty="0"/>
              <a:t>물체의 포지션과 방향을 </a:t>
            </a:r>
            <a:r>
              <a:rPr lang="ko-KR" altLang="en-US" b="1" dirty="0" err="1"/>
              <a:t>결정해야한다</a:t>
            </a:r>
            <a:r>
              <a:rPr lang="en-US" altLang="ko-KR" b="1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ko-KR" altLang="en-US" b="1" dirty="0" smtClean="0"/>
              <a:t>물체의 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포지션</a:t>
            </a:r>
            <a:r>
              <a:rPr lang="en-US" altLang="ko-KR" b="1" dirty="0"/>
              <a:t>, </a:t>
            </a:r>
            <a:r>
              <a:rPr lang="ko-KR" altLang="en-US" b="1" dirty="0"/>
              <a:t>방향은 </a:t>
            </a:r>
            <a:r>
              <a:rPr lang="ko-KR" altLang="en-US" b="1" dirty="0" smtClean="0"/>
              <a:t>센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err="1" smtClean="0"/>
              <a:t>서좌표에서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그리퍼좌표로</a:t>
            </a:r>
            <a:r>
              <a:rPr lang="ko-KR" altLang="en-US" b="1" dirty="0"/>
              <a:t> </a:t>
            </a:r>
            <a:r>
              <a:rPr lang="ko-KR" altLang="en-US" b="1" dirty="0" err="1"/>
              <a:t>매핑된다</a:t>
            </a:r>
            <a:r>
              <a:rPr lang="en-US" altLang="ko-KR" b="1" dirty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로봇은 </a:t>
            </a:r>
            <a:r>
              <a:rPr lang="ko-KR" altLang="en-US" b="1" dirty="0" err="1"/>
              <a:t>그리퍼를</a:t>
            </a:r>
            <a:r>
              <a:rPr lang="ko-KR" altLang="en-US" b="1" dirty="0"/>
              <a:t> 물체에 뻗어 </a:t>
            </a:r>
            <a:r>
              <a:rPr lang="ko-KR" altLang="en-US" b="1" dirty="0" err="1" smtClean="0"/>
              <a:t>잡</a:t>
            </a:r>
            <a:r>
              <a:rPr lang="ko-KR" altLang="en-US" b="1" dirty="0" smtClean="0"/>
              <a:t>  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을 </a:t>
            </a:r>
            <a:r>
              <a:rPr lang="ko-KR" altLang="en-US" b="1" dirty="0"/>
              <a:t>수 </a:t>
            </a:r>
            <a:r>
              <a:rPr lang="ko-KR" altLang="en-US" b="1" dirty="0" smtClean="0"/>
              <a:t>있을것이다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1265" name="_x130246728" descr="EMB0000231c3b8f"/>
          <p:cNvPicPr>
            <a:picLocks noChangeAspect="1" noChangeArrowheads="1"/>
          </p:cNvPicPr>
          <p:nvPr/>
        </p:nvPicPr>
        <p:blipFill>
          <a:blip r:embed="rId2" cstate="print"/>
          <a:srcRect l="20657" t="37529" r="18011" b="15249"/>
          <a:stretch>
            <a:fillRect/>
          </a:stretch>
        </p:blipFill>
        <p:spPr bwMode="auto">
          <a:xfrm>
            <a:off x="251520" y="2420888"/>
            <a:ext cx="5025662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72200" y="54868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AX = XB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130245288" descr="EMB0000231c3b83"/>
          <p:cNvPicPr>
            <a:picLocks noChangeAspect="1" noChangeArrowheads="1"/>
          </p:cNvPicPr>
          <p:nvPr/>
        </p:nvPicPr>
        <p:blipFill>
          <a:blip r:embed="rId2" cstate="print"/>
          <a:srcRect l="13618" t="459" r="8918"/>
          <a:stretch>
            <a:fillRect/>
          </a:stretch>
        </p:blipFill>
        <p:spPr bwMode="auto">
          <a:xfrm>
            <a:off x="0" y="-1"/>
            <a:ext cx="5220072" cy="6858001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130243688" descr="EMB0000231c3b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284984"/>
            <a:ext cx="1884363" cy="822325"/>
          </a:xfrm>
          <a:prstGeom prst="rect">
            <a:avLst/>
          </a:prstGeom>
          <a:noFill/>
        </p:spPr>
      </p:pic>
      <p:pic>
        <p:nvPicPr>
          <p:cNvPr id="15365" name="Picture 5" descr="C:\Users\user\Desktop\trsaf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268760"/>
            <a:ext cx="2223791" cy="395858"/>
          </a:xfrm>
          <a:prstGeom prst="rect">
            <a:avLst/>
          </a:prstGeom>
          <a:noFill/>
        </p:spPr>
      </p:pic>
      <p:pic>
        <p:nvPicPr>
          <p:cNvPr id="15366" name="Picture 6" descr="C:\Users\user\Desktop\efsf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844824"/>
            <a:ext cx="2206948" cy="1296144"/>
          </a:xfrm>
          <a:prstGeom prst="rect">
            <a:avLst/>
          </a:prstGeom>
          <a:noFill/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7" name="_x130243208" descr="EMB0000231c3b9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4293096"/>
            <a:ext cx="1944216" cy="576064"/>
          </a:xfrm>
          <a:prstGeom prst="rect">
            <a:avLst/>
          </a:prstGeom>
          <a:noFill/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9" name="_x130244168" descr="EMB0000231c3b9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5013176"/>
            <a:ext cx="1744809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_x130245288" descr="EMB0000231c3b83"/>
          <p:cNvPicPr>
            <a:picLocks noChangeAspect="1" noChangeArrowheads="1"/>
          </p:cNvPicPr>
          <p:nvPr/>
        </p:nvPicPr>
        <p:blipFill>
          <a:blip r:embed="rId2" cstate="print"/>
          <a:srcRect l="13618" t="459" r="8918"/>
          <a:stretch>
            <a:fillRect/>
          </a:stretch>
        </p:blipFill>
        <p:spPr bwMode="auto">
          <a:xfrm>
            <a:off x="0" y="-1"/>
            <a:ext cx="5220072" cy="685800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0244008" descr="EMB0000231c3b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0"/>
            <a:ext cx="5148064" cy="182908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4716016" y="1916832"/>
            <a:ext cx="423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 - </a:t>
            </a:r>
            <a:r>
              <a:rPr lang="ko-KR" altLang="en-US" dirty="0" err="1" smtClean="0"/>
              <a:t>아핀</a:t>
            </a:r>
            <a:r>
              <a:rPr lang="ko-KR" altLang="en-US" dirty="0" smtClean="0"/>
              <a:t> </a:t>
            </a:r>
            <a:r>
              <a:rPr lang="ko-KR" altLang="en-US" dirty="0" err="1"/>
              <a:t>트랜스포메이션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길이의 비와 </a:t>
            </a:r>
            <a:endParaRPr lang="en-US" altLang="ko-KR" dirty="0" smtClean="0"/>
          </a:p>
          <a:p>
            <a:r>
              <a:rPr lang="ko-KR" altLang="en-US" dirty="0" err="1" smtClean="0"/>
              <a:t>평행성이</a:t>
            </a:r>
            <a:r>
              <a:rPr lang="ko-KR" altLang="en-US" dirty="0" smtClean="0"/>
              <a:t> </a:t>
            </a:r>
            <a:r>
              <a:rPr lang="ko-KR" altLang="en-US" dirty="0"/>
              <a:t>보존되는 변환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7" name="_x130244968" descr="EMB0000231c3b97"/>
          <p:cNvPicPr>
            <a:picLocks noChangeAspect="1" noChangeArrowheads="1"/>
          </p:cNvPicPr>
          <p:nvPr/>
        </p:nvPicPr>
        <p:blipFill>
          <a:blip r:embed="rId4" cstate="print"/>
          <a:srcRect t="25982" b="22054"/>
          <a:stretch>
            <a:fillRect/>
          </a:stretch>
        </p:blipFill>
        <p:spPr bwMode="auto">
          <a:xfrm>
            <a:off x="5508104" y="3645024"/>
            <a:ext cx="2016224" cy="432048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9" name="_x130245928" descr="EMB0000231c3b98"/>
          <p:cNvPicPr>
            <a:picLocks noChangeAspect="1" noChangeArrowheads="1"/>
          </p:cNvPicPr>
          <p:nvPr/>
        </p:nvPicPr>
        <p:blipFill>
          <a:blip r:embed="rId5" cstate="print"/>
          <a:srcRect b="30445"/>
          <a:stretch>
            <a:fillRect/>
          </a:stretch>
        </p:blipFill>
        <p:spPr bwMode="auto">
          <a:xfrm>
            <a:off x="5652120" y="4149080"/>
            <a:ext cx="2448272" cy="50405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5724128" y="256490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AX = XB</a:t>
            </a:r>
          </a:p>
        </p:txBody>
      </p:sp>
      <p:pic>
        <p:nvPicPr>
          <p:cNvPr id="13" name="_x130243208" descr="EMB0000231c3b9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3068960"/>
            <a:ext cx="1944216" cy="576064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93" name="_x130245288" descr="EMB0000231c3b9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4725144"/>
            <a:ext cx="2225390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18739640" descr="EMB00002ca080a2"/>
          <p:cNvPicPr>
            <a:picLocks noChangeAspect="1" noChangeArrowheads="1"/>
          </p:cNvPicPr>
          <p:nvPr/>
        </p:nvPicPr>
        <p:blipFill>
          <a:blip r:embed="rId2" cstate="print"/>
          <a:srcRect r="5465"/>
          <a:stretch>
            <a:fillRect/>
          </a:stretch>
        </p:blipFill>
        <p:spPr bwMode="auto">
          <a:xfrm>
            <a:off x="1403648" y="-1"/>
            <a:ext cx="6552728" cy="4706595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7" name="_x118739480" descr="EMB00002ca080a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869160"/>
            <a:ext cx="2505075" cy="561975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9" name="_x118740120" descr="EMB00002ca0809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5805264"/>
            <a:ext cx="4427984" cy="649979"/>
          </a:xfrm>
          <a:prstGeom prst="rect">
            <a:avLst/>
          </a:prstGeom>
          <a:noFill/>
        </p:spPr>
      </p:pic>
      <p:pic>
        <p:nvPicPr>
          <p:cNvPr id="21511" name="Picture 7" descr="C:\Users\user\Desktop\sdfs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725144"/>
            <a:ext cx="2971800" cy="1924050"/>
          </a:xfrm>
          <a:prstGeom prst="rect">
            <a:avLst/>
          </a:prstGeom>
          <a:noFill/>
        </p:spPr>
      </p:pic>
      <p:cxnSp>
        <p:nvCxnSpPr>
          <p:cNvPr id="12" name="직선 연결선 11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44008" y="4653136"/>
            <a:ext cx="0" cy="22048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364088" y="3356992"/>
            <a:ext cx="37799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Instrinsic</a:t>
            </a:r>
            <a:r>
              <a:rPr lang="en-US" altLang="ko-KR" sz="1400" dirty="0" smtClean="0"/>
              <a:t> parameter : </a:t>
            </a:r>
            <a:r>
              <a:rPr lang="ko-KR" altLang="en-US" sz="1400" dirty="0" smtClean="0"/>
              <a:t>초점거리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비대칭계수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Extinisic</a:t>
            </a:r>
            <a:r>
              <a:rPr lang="en-US" altLang="ko-KR" sz="1400" dirty="0" smtClean="0"/>
              <a:t> parameter : calibration frame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cameraframe</a:t>
            </a:r>
            <a:r>
              <a:rPr lang="ko-KR" altLang="en-US" sz="1400" dirty="0" smtClean="0"/>
              <a:t>의 </a:t>
            </a:r>
            <a:r>
              <a:rPr lang="ko-KR" altLang="en-US" sz="1400" dirty="0" smtClean="0"/>
              <a:t>변환관계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18738440" descr="EMB00002ca080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08437" cy="2492896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118739080" descr="EMB00002ca080a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2267744" cy="510617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18738520" descr="EMB00002ca080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96952"/>
            <a:ext cx="2699792" cy="659899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18740680" descr="EMB00002ca080a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4860032" cy="62405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771800" y="249289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 식에서</a:t>
            </a:r>
            <a:endParaRPr lang="ko-KR" altLang="en-US" dirty="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18740360" descr="EMB00002ca080a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437112"/>
            <a:ext cx="2051720" cy="2236711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>
            <a:off x="0" y="24208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8024" y="2420888"/>
            <a:ext cx="0" cy="443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3" name="_x118740920" descr="EMB00002ca080b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2636911"/>
            <a:ext cx="3168352" cy="1608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30243848" descr="EMB0000231c3ba0"/>
          <p:cNvPicPr>
            <a:picLocks noChangeAspect="1" noChangeArrowheads="1"/>
          </p:cNvPicPr>
          <p:nvPr/>
        </p:nvPicPr>
        <p:blipFill>
          <a:blip r:embed="rId2" cstate="print"/>
          <a:srcRect t="15530" b="40491"/>
          <a:stretch>
            <a:fillRect/>
          </a:stretch>
        </p:blipFill>
        <p:spPr bwMode="auto">
          <a:xfrm>
            <a:off x="971600" y="908720"/>
            <a:ext cx="7700745" cy="2539752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30245928" descr="EMB0000231c3ba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3600400" cy="1472163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30245528" descr="EMB0000231c3b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229200"/>
            <a:ext cx="3504390" cy="864096"/>
          </a:xfrm>
          <a:prstGeom prst="rect">
            <a:avLst/>
          </a:prstGeom>
          <a:noFill/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hand-eye </a:t>
            </a:r>
            <a:r>
              <a:rPr lang="ko-KR" altLang="en-US" sz="1400" dirty="0" err="1"/>
              <a:t>칼리브레이션</a:t>
            </a:r>
            <a:r>
              <a:rPr lang="ko-KR" altLang="en-US" sz="1400" dirty="0"/>
              <a:t> 문제를 해결하기 위한 이전의 접근 방식은 두 방정식으로 </a:t>
            </a:r>
            <a:r>
              <a:rPr lang="ko-KR" altLang="en-US" sz="1400" dirty="0" smtClean="0"/>
              <a:t>분리하는 방</a:t>
            </a:r>
            <a:r>
              <a:rPr lang="ko-KR" altLang="en-US" sz="1400" dirty="0"/>
              <a:t>식</a:t>
            </a:r>
            <a:r>
              <a:rPr lang="ko-KR" altLang="en-US" sz="1400" dirty="0" smtClean="0"/>
              <a:t>이었다</a:t>
            </a:r>
            <a:r>
              <a:rPr lang="en-US" altLang="ko-KR" sz="1400" dirty="0"/>
              <a:t>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860032" y="3501008"/>
            <a:ext cx="0" cy="3356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76056" y="350100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n(B)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R(B)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eigen</a:t>
            </a:r>
            <a:r>
              <a:rPr lang="en-US" altLang="ko-KR" sz="1400" dirty="0" smtClean="0"/>
              <a:t> vector</a:t>
            </a:r>
            <a:r>
              <a:rPr lang="ko-KR" altLang="en-US" sz="1400" dirty="0" smtClean="0"/>
              <a:t>로 두자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18739960" descr="EMB00002ca0809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933056"/>
            <a:ext cx="2993317" cy="1008112"/>
          </a:xfrm>
          <a:prstGeom prst="rect">
            <a:avLst/>
          </a:prstGeom>
          <a:noFill/>
        </p:spPr>
      </p:pic>
      <p:pic>
        <p:nvPicPr>
          <p:cNvPr id="1029" name="Picture 5" descr="C:\Users\user\Desktop\bonusdfwe - 복사본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5445224"/>
            <a:ext cx="1440160" cy="506002"/>
          </a:xfrm>
          <a:prstGeom prst="rect">
            <a:avLst/>
          </a:prstGeom>
          <a:noFill/>
        </p:spPr>
      </p:pic>
      <p:cxnSp>
        <p:nvCxnSpPr>
          <p:cNvPr id="21" name="직선 연결선 20"/>
          <p:cNvCxnSpPr/>
          <p:nvPr/>
        </p:nvCxnSpPr>
        <p:spPr>
          <a:xfrm>
            <a:off x="4860032" y="5301208"/>
            <a:ext cx="42839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004048" y="6021288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여기서</a:t>
            </a:r>
            <a:r>
              <a:rPr lang="en-US" altLang="ko-KR" sz="1400" dirty="0" smtClean="0"/>
              <a:t>, A</a:t>
            </a:r>
            <a:r>
              <a:rPr lang="ko-KR" altLang="en-US" sz="1400" dirty="0" smtClean="0"/>
              <a:t>가  </a:t>
            </a:r>
            <a:r>
              <a:rPr lang="en-US" altLang="ko-KR" sz="1400" dirty="0" smtClean="0"/>
              <a:t>R, x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회전행렬에서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람다값은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141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센서가 로봇핸드에 장착될때, 센서와 핸드사이의 관계를 아는것이 중요하다. 이 관계를 결정하는 문제를 핸드-아이 칼리브레이션 문제라고 한다.   *로봇의 작업공간 프레임에서, 센서의 측정된 중심을 매핑하는것</vt:lpstr>
      <vt:lpstr>슬라이드 2</vt:lpstr>
      <vt:lpstr>슬라이드 3</vt:lpstr>
      <vt:lpstr>슬라이드 4</vt:lpstr>
      <vt:lpstr>슬라이드 5</vt:lpstr>
      <vt:lpstr>hand-eye 칼리브레이션 문제를 해결하기 위한 이전의 접근 방식은 두 방정식으로 분리하는 방식이었다.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센서가 로봇핸드에 장착될때, 센서와 핸드사이의 관계를 아는것이 중요하다. 이 관계를 결정하는 문제를 핸드-아이 칼리브레이션 문제라고 한다.   *로봇의 작업공간 프레임에서, 센서의 측정된 중심을 매핑하는것</dc:title>
  <dc:creator>user</dc:creator>
  <cp:lastModifiedBy>user</cp:lastModifiedBy>
  <cp:revision>19</cp:revision>
  <dcterms:created xsi:type="dcterms:W3CDTF">2020-09-24T07:32:41Z</dcterms:created>
  <dcterms:modified xsi:type="dcterms:W3CDTF">2020-09-25T02:45:42Z</dcterms:modified>
</cp:coreProperties>
</file>