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0"/>
    <p:sldId id="274" r:id="rId21"/>
    <p:sldId id="259" r:id="rId22"/>
    <p:sldId id="260" r:id="rId23"/>
    <p:sldId id="261" r:id="rId24"/>
    <p:sldId id="262" r:id="rId25"/>
    <p:sldId id="268" r:id="rId26"/>
    <p:sldId id="263" r:id="rId27"/>
    <p:sldId id="264" r:id="rId28"/>
    <p:sldId id="265" r:id="rId29"/>
    <p:sldId id="266" r:id="rId30"/>
    <p:sldId id="267" r:id="rId31"/>
    <p:sldId id="270" r:id="rId32"/>
    <p:sldId id="269" r:id="rId33"/>
    <p:sldId id="271" r:id="rId34"/>
    <p:sldId id="272" r:id="rId35"/>
    <p:sldId id="27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arxiv.org/abs/1905.01436" TargetMode="Externa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7991319169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69961365724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www.cs.cmu.edu/~rsalakhu/papers/oneshot1.pdf" TargetMode="External"></Relationship><Relationship Id="rId3" Type="http://schemas.openxmlformats.org/officeDocument/2006/relationships/hyperlink" Target="https://arxiv.org/abs/1606.04080" TargetMode="External"></Relationship><Relationship Id="rId4" Type="http://schemas.openxmlformats.org/officeDocument/2006/relationships/hyperlink" Target="https://arxiv.org/abs/1703.05175" TargetMode="External"></Relationship><Relationship Id="rId5" Type="http://schemas.openxmlformats.org/officeDocument/2006/relationships/hyperlink" Target="https://arxiv.org/abs/1711.06025" TargetMode="Externa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arxiv.org/abs/1711.04043" TargetMode="Externa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8402162147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www.researchgate.net/publication/325395904_Transductive_Propagation_Network_for_Few-shot_Learning" TargetMode="Externa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2951719358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24601054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3921111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8900120633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285125650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>
                <a:latin typeface="+mj-lt"/>
                <a:ea typeface="+mj-ea"/>
                <a:cs typeface="+mj-cs"/>
              </a:rPr>
              <a:t>퓨샷러닝 종류</a:t>
            </a:r>
            <a:endParaRPr lang="ko-KR" altLang="en-US" sz="28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sz="28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1.거리학습(metric learning)</a:t>
            </a:r>
            <a:endParaRPr lang="ko-KR" altLang="en-US" sz="2800" i="0" b="0">
              <a:solidFill>
                <a:srgbClr val="111111"/>
              </a:solidFill>
              <a:latin typeface="sans-serif" charset="0"/>
              <a:ea typeface="sans-serif" charset="0"/>
            </a:endParaRPr>
          </a:p>
          <a:p>
            <a:pPr marL="228600" indent="-228600" latinLnBrk="0">
              <a:buFontTx/>
              <a:buNone/>
            </a:pPr>
            <a:r>
              <a:rPr lang="ko-KR" sz="28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2.그래프신경망(</a:t>
            </a:r>
            <a:r>
              <a:rPr sz="28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graph neural networks, GNN</a:t>
            </a:r>
            <a:r>
              <a:rPr lang="ko-KR" sz="28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, TPN)</a:t>
            </a:r>
            <a:endParaRPr lang="ko-KR" altLang="en-US" sz="2800" i="0" b="0">
              <a:solidFill>
                <a:srgbClr val="111111"/>
              </a:solidFill>
              <a:latin typeface="sans-serif" charset="0"/>
              <a:ea typeface="sans-serif" charset="0"/>
            </a:endParaRPr>
          </a:p>
          <a:p>
            <a:pPr marL="228600" indent="-228600" latinLnBrk="0">
              <a:buFontTx/>
              <a:buNone/>
            </a:pPr>
            <a:r>
              <a:rPr lang="ko-KR"/>
              <a:t>3.</a:t>
            </a:r>
            <a:r>
              <a:rPr sz="2400" u="sng" i="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ans-serif" charset="0"/>
                <a:ea typeface="sans-serif" charset="0"/>
                <a:hlinkClick r:id="rId2"/>
              </a:rPr>
              <a:t>Edge-Labeling Graph Neural Network for Few-shot Learning(EGNN)</a:t>
            </a:r>
            <a:r>
              <a:rPr sz="24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’</a:t>
            </a:r>
            <a:endParaRPr lang="ko-KR" altLang="en-US" sz="2400" i="0" b="0">
              <a:solidFill>
                <a:srgbClr val="111111"/>
              </a:solidFill>
              <a:latin typeface="sans-serif" charset="0"/>
              <a:ea typeface="sans-serif" charset="0"/>
            </a:endParaRPr>
          </a:p>
          <a:p>
            <a:pPr marL="228600" indent="-228600" latinLnBrk="0">
              <a:buFontTx/>
              <a:buNone/>
            </a:pPr>
            <a:r>
              <a:rPr lang="ko-KR" sz="24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(</a:t>
            </a:r>
            <a:r>
              <a:rPr sz="28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카카오브레인 AutoLearn 연구팀</a:t>
            </a:r>
            <a:r>
              <a:rPr lang="ko-KR" sz="28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)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거리학습기반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서포트 데이터와 쿼리 데이터 간의 거리(유사도)측정방식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1. 서포트 데이터를 특징공간(feture space)에 나타냄(특징 추출)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2. 특징공간에서 쿼리데이터의 범주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== 유클리디안 거리가 가장 가까운 서포트 데이터의 것으로예측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8" descr="C:/Users/KOUME/AppData/Roaming/PolarisOffice/ETemp/9068_21290032/fImage4079913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9160" y="3997325"/>
            <a:ext cx="5134610" cy="2305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거리학습기반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같은 범주 = 가까운 거리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다른 범주 = 먼 거리</a:t>
            </a:r>
            <a:endParaRPr lang="ko-KR" altLang="en-US"/>
          </a:p>
        </p:txBody>
      </p:sp>
      <p:pic>
        <p:nvPicPr>
          <p:cNvPr id="4" name="그림 9" descr="C:/Users/KOUME/AppData/Roaming/PolarisOffice/ETemp/9068_21290032/fImage12699613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0905" y="2963545"/>
            <a:ext cx="5325110" cy="2867660"/>
          </a:xfrm>
          <a:prstGeom prst="rect"/>
          <a:noFill/>
        </p:spPr>
      </p:pic>
      <p:sp>
        <p:nvSpPr>
          <p:cNvPr id="5" name="텍스트 상자 10"/>
          <p:cNvSpPr txBox="1">
            <a:spLocks/>
          </p:cNvSpPr>
          <p:nvPr/>
        </p:nvSpPr>
        <p:spPr>
          <a:xfrm rot="0">
            <a:off x="6356985" y="3554730"/>
            <a:ext cx="57175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왼쪽이 특징공간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쿼리 데이터의 범주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= 특징공간과 가장 가까운 서포트 데이터의 것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5623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거리학습기반(종류)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r>
              <a:rPr sz="2600" i="0" b="1">
                <a:solidFill>
                  <a:srgbClr val="111111"/>
                </a:solidFill>
                <a:latin typeface="sans-serif" charset="0"/>
                <a:ea typeface="sans-serif" charset="0"/>
              </a:rPr>
              <a:t>(1) </a:t>
            </a:r>
            <a:r>
              <a:rPr sz="2600" u="sng" i="0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ans-serif" charset="0"/>
                <a:ea typeface="sans-serif" charset="0"/>
                <a:hlinkClick r:id="rId2"/>
              </a:rPr>
              <a:t>Siamese Neural network for one-shot image recognition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-CNN활용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sz="2600" i="0" b="1">
                <a:solidFill>
                  <a:srgbClr val="111111"/>
                </a:solidFill>
                <a:latin typeface="sans-serif" charset="0"/>
                <a:ea typeface="sans-serif" charset="0"/>
              </a:rPr>
              <a:t>(2) </a:t>
            </a:r>
            <a:r>
              <a:rPr sz="2600" u="sng" i="0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ans-serif" charset="0"/>
                <a:ea typeface="sans-serif" charset="0"/>
                <a:hlinkClick r:id="rId3"/>
              </a:rPr>
              <a:t>Matching networks for one-shot learning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-미분이 가능한 최근린 선택기</a:t>
            </a:r>
            <a:endParaRPr lang="ko-KR" altLang="en-US" sz="2600"/>
          </a:p>
          <a:p>
            <a:pPr marL="228600" indent="-228600" latinLnBrk="0">
              <a:buFontTx/>
              <a:buNone/>
            </a:pPr>
            <a:r>
              <a:rPr sz="2600" i="0" b="1">
                <a:solidFill>
                  <a:srgbClr val="111111"/>
                </a:solidFill>
                <a:latin typeface="sans-serif" charset="0"/>
                <a:ea typeface="sans-serif" charset="0"/>
              </a:rPr>
              <a:t>(3) </a:t>
            </a:r>
            <a:r>
              <a:rPr sz="2600" u="sng" i="0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ans-serif" charset="0"/>
                <a:ea typeface="sans-serif" charset="0"/>
                <a:hlinkClick r:id="rId4"/>
              </a:rPr>
              <a:t>Prototypical networks for few-shot learning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-</a:t>
            </a:r>
            <a:r>
              <a:rPr sz="28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범주별 서포트 데이터의 평균 위치인 프로토타입(prototype)</a:t>
            </a:r>
            <a:endParaRPr lang="ko-KR" altLang="en-US" sz="2600"/>
          </a:p>
          <a:p>
            <a:pPr marL="228600" indent="-228600" latinLnBrk="0">
              <a:buFontTx/>
              <a:buNone/>
            </a:pPr>
            <a:r>
              <a:rPr sz="2600" i="0" b="1">
                <a:solidFill>
                  <a:srgbClr val="111111"/>
                </a:solidFill>
                <a:latin typeface="sans-serif" charset="0"/>
                <a:ea typeface="sans-serif" charset="0"/>
              </a:rPr>
              <a:t>(4) </a:t>
            </a:r>
            <a:r>
              <a:rPr sz="2600" u="sng" i="0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ans-serif" charset="0"/>
                <a:ea typeface="sans-serif" charset="0"/>
                <a:hlinkClick r:id="rId5"/>
              </a:rPr>
              <a:t>Learning to compare : relation network for few-shot learning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-특징추출기CNN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-거리 계산 함수 : 다층 퍼셉트론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그래프 신경망 방식(GNN)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sz="2200" i="0" b="1">
                <a:solidFill>
                  <a:srgbClr val="111111"/>
                </a:solidFill>
                <a:latin typeface="sans-serif" charset="0"/>
                <a:ea typeface="sans-serif" charset="0"/>
              </a:rPr>
              <a:t>(1) </a:t>
            </a:r>
            <a:r>
              <a:rPr sz="2200" u="sng" i="0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ans-serif" charset="0"/>
                <a:ea typeface="sans-serif" charset="0"/>
                <a:hlinkClick r:id="rId2"/>
              </a:rPr>
              <a:t>Few-shot learning with graph neural networks</a:t>
            </a:r>
            <a:endParaRPr lang="ko-KR" altLang="en-US" sz="2200"/>
          </a:p>
          <a:p>
            <a:pPr marL="228600" indent="-228600" latinLnBrk="0">
              <a:buFontTx/>
              <a:buNone/>
            </a:pPr>
            <a:r>
              <a:rPr lang="ko-KR" sz="2200"/>
              <a:t>-각 노드는 해당하는 데이터의 특징 벡터로 초기화</a:t>
            </a:r>
            <a:endParaRPr lang="ko-KR" altLang="en-US" sz="2200"/>
          </a:p>
          <a:p>
            <a:pPr marL="228600" indent="-228600" latinLnBrk="0">
              <a:buFontTx/>
              <a:buNone/>
            </a:pPr>
            <a:r>
              <a:rPr lang="ko-KR" sz="2200"/>
              <a:t>-특정 노드 V의 이웃 노드에 노드별 거리(유사도)를 곱한 값들의 합(가중평균)을 구함</a:t>
            </a:r>
            <a:endParaRPr lang="ko-KR" altLang="en-US" sz="2200"/>
          </a:p>
          <a:p>
            <a:pPr marL="228600" indent="-228600" latinLnBrk="0">
              <a:buFontTx/>
              <a:buNone/>
            </a:pPr>
            <a:r>
              <a:rPr lang="ko-KR" sz="2200"/>
              <a:t>-이를 V와 합쳐 새로운 벡터 V’획득</a:t>
            </a:r>
            <a:endParaRPr lang="ko-KR" altLang="en-US" sz="2200"/>
          </a:p>
          <a:p>
            <a:pPr marL="228600" indent="-228600" latinLnBrk="0">
              <a:buFontTx/>
              <a:buNone/>
            </a:pPr>
            <a:r>
              <a:rPr lang="ko-KR" sz="2200"/>
              <a:t>-다른 노드에 대해서도 같은 연산을 순차적으로 반복</a:t>
            </a:r>
            <a:endParaRPr lang="ko-KR" altLang="en-US" sz="2200"/>
          </a:p>
          <a:p>
            <a:pPr marL="228600" indent="-228600" latinLnBrk="0">
              <a:buFontTx/>
              <a:buNone/>
            </a:pPr>
            <a:r>
              <a:rPr lang="ko-KR" sz="2200"/>
              <a:t>-마지막으로 쿼리 노드 벡터값의 업데이트 완료</a:t>
            </a:r>
            <a:endParaRPr lang="ko-KR" altLang="en-US" sz="2200"/>
          </a:p>
          <a:p>
            <a:pPr marL="228600" indent="-228600" latinLnBrk="0">
              <a:buFontTx/>
              <a:buNone/>
            </a:pPr>
            <a:r>
              <a:rPr lang="ko-KR" sz="2200"/>
              <a:t>완성모델 : N개의 범주와 완전 연결된 FC층을 통해 쿼리데이터의 범주를 예측</a:t>
            </a:r>
            <a:endParaRPr lang="ko-KR" altLang="en-US" sz="2200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1" descr="C:/Users/KOUME/AppData/Roaming/PolarisOffice/ETemp/9068_21290032/fImage68402162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025" y="1344930"/>
            <a:ext cx="10495915" cy="4173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그래프 신경망 방식(TPN)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sz="2600" i="0" b="1">
                <a:solidFill>
                  <a:srgbClr val="111111"/>
                </a:solidFill>
                <a:latin typeface="sans-serif" charset="0"/>
                <a:ea typeface="sans-serif" charset="0"/>
              </a:rPr>
              <a:t>(2) </a:t>
            </a:r>
            <a:r>
              <a:rPr sz="2600" u="sng" i="0" b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ans-serif" charset="0"/>
                <a:ea typeface="sans-serif" charset="0"/>
                <a:hlinkClick r:id="rId2"/>
              </a:rPr>
              <a:t>Transductive propagation network for few-shot learning (TPN)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-GNN과 차이점 : 노드값을 초기화 후 업데이트X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(범주 정보를 연쇄적으로 전파하는 부분을 하나의 닫힌 형태 방정식으로 표현)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장점 :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-범주정보전파횟수 비례 &gt; 한번으로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-각 단계의 범주벡터 &gt; 메모리 기록X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/>
              <a:t>-노드 사이거리 고정 == 계산량과 메모리 사용량을 확 줄임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TPN 과 GNN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5-way 5-shot문제 10개의 쿼리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GNN : 25개의 서포트데이터, 1개의 쿼리데이터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&gt;&gt;26노드그래프 10개세트 각각 독립적예측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TPN : 25개의 서포트데이터, 10개의 쿼리 데이터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&gt;&gt;35개의 노드로 이루어진 단 1개의 그래프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&gt;&gt; 쿼리 10개의 범주 한꺼번에 예측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특징 : 모든 쿼리데이터를 학습에 활용, 범주를 더 정확히 예측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4246880"/>
            <a:ext cx="10516235" cy="19310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12" descr="C:/Users/KOUME/AppData/Roaming/PolarisOffice/ETemp/9068_21290032/fImage60295171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835" y="1797050"/>
            <a:ext cx="8058785" cy="2296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카카오의 EGNN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거리학습 + 그래프 신경망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쿼리 데이터와 서포트 데이터가 그래프 구조상에서 상호작용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&gt;&gt; 데이터간 거리계산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퓨샷러닝이란?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서포트 데이터(support data)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-데이터셋 훈련에 사용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쿼리 데이터(query data)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-테스트에 사용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N-way K-shot문제 (N은 범주의수, K는 범주별 서포트데이터수)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퓨샷러닝이란?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파인튜닝(선행모델)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-미리 대량의 데이터로 사전훈련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-모델을 새로운 데이터에 맞게 다시학습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-적은 데이터로도 더 빠르고 정확하게 학습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단점 : 새 도메인 &gt; 라벨링의 시간&amp;노력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퓨샷러닝(사람은 몇개의 예제로 충분하지않나??)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-ex)고양이 사진3개 강아지사진3개 (support set)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다른 고양이,강아지사진10개씩 (query set)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각 쿼리셋이 어떤 서포트셋에 속하는지 학습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-데이터를 구분하는 방법 자체를 학습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K와 비례 N과 반비례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4082415"/>
            <a:ext cx="10516235" cy="20955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2-way 5-shot문제와 범주당15개의 쿼리데이터</a:t>
            </a:r>
            <a:endParaRPr lang="ko-KR" altLang="en-US"/>
          </a:p>
        </p:txBody>
      </p:sp>
      <p:pic>
        <p:nvPicPr>
          <p:cNvPr id="4" name="그림 2" descr="C:/Users/KOUME/AppData/Roaming/PolarisOffice/ETemp/9068_21290032/fImage16246010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645" y="1468755"/>
            <a:ext cx="7792085" cy="2658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2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연구에 많이 쓰이는 </a:t>
            </a:r>
            <a:endParaRPr lang="ko-KR" altLang="en-US" sz="2200" i="0" b="0">
              <a:solidFill>
                <a:srgbClr val="111111"/>
              </a:solidFill>
              <a:latin typeface="sans-serif" charset="0"/>
              <a:ea typeface="sans-serif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2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5-way 1-shot 문제에서 모델 정확도는 50</a:t>
            </a:r>
            <a:r>
              <a:rPr lang="ko-KR" sz="22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%정도</a:t>
            </a:r>
            <a:r>
              <a:rPr sz="22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 </a:t>
            </a:r>
            <a:endParaRPr lang="ko-KR" altLang="en-US" sz="2200" i="0" b="0">
              <a:solidFill>
                <a:srgbClr val="111111"/>
              </a:solidFill>
              <a:latin typeface="sans-serif" charset="0"/>
              <a:ea typeface="sans-serif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200" i="0" b="0">
                <a:solidFill>
                  <a:srgbClr val="111111"/>
                </a:solidFill>
                <a:latin typeface="sans-serif" charset="0"/>
                <a:ea typeface="sans-serif" charset="0"/>
              </a:rPr>
              <a:t>5-way 5-shot 문제에서는 70% 수준</a:t>
            </a:r>
            <a:endParaRPr lang="ko-KR" altLang="en-US"/>
          </a:p>
        </p:txBody>
      </p:sp>
      <p:pic>
        <p:nvPicPr>
          <p:cNvPr id="4" name="그림 4" descr="C:/Users/KOUME/AppData/Roaming/PolarisOffice/ETemp/9068_21290032/fImage73921111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2510" y="3149600"/>
            <a:ext cx="7877810" cy="1838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메타 러닝(meta-learning)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메타러닝 : 사람이 통제하던 기계학습 과정을 자동화 함으로써 기계 스스로 학습규칙(메타지식)을 익힐 수 있게하는 방법론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퓨샷러닝에선 에피소딕 훈련(episodic training)방식으로 시도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에피소딕 훈련 : 퓨샷태스크와 유사한 형태의 훈련을 통해 모델 스스로 학습규칙을 도출할 수 있게함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&gt;&gt; 일반화 성능 상승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에피소딕훈련 (훈련-검증-테스트 태스크)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936105" y="1825625"/>
            <a:ext cx="4418330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일반 딥러닝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800"/>
              <a:t>(훈련-검증-테스트데이터)</a:t>
            </a:r>
            <a:endParaRPr lang="ko-KR" altLang="en-US" sz="1800"/>
          </a:p>
          <a:p>
            <a:pPr marL="228600" indent="-228600" latinLnBrk="0">
              <a:buFontTx/>
              <a:buNone/>
            </a:pPr>
            <a:r>
              <a:rPr lang="ko-KR" altLang="en-US" sz="1800"/>
              <a:t>(같은 범주 공유, 데이터는 서로 안겹치게)</a:t>
            </a:r>
            <a:endParaRPr lang="ko-KR" altLang="en-US" sz="1800"/>
          </a:p>
          <a:p>
            <a:pPr marL="228600" indent="-228600" latinLnBrk="0">
              <a:buFontTx/>
              <a:buNone/>
            </a:pPr>
            <a:endParaRPr lang="ko-KR" altLang="en-US" sz="1800"/>
          </a:p>
          <a:p>
            <a:pPr marL="228600" indent="-228600" latinLnBrk="0">
              <a:buFontTx/>
              <a:buNone/>
            </a:pPr>
            <a:r>
              <a:rPr lang="ko-KR" altLang="en-US" sz="1800"/>
              <a:t>차이점 : dataset자체가 하나의 data sample로 활용</a:t>
            </a:r>
            <a:endParaRPr lang="ko-KR" altLang="en-US" sz="1800"/>
          </a:p>
          <a:p>
            <a:pPr marL="228600" indent="-228600" latinLnBrk="0">
              <a:buFontTx/>
              <a:buNone/>
            </a:pPr>
            <a:endParaRPr lang="ko-KR" altLang="en-US" sz="1800"/>
          </a:p>
          <a:p>
            <a:pPr marL="228600" indent="-228600" latinLnBrk="0">
              <a:buFontTx/>
              <a:buNone/>
            </a:pPr>
            <a:r>
              <a:rPr lang="ko-KR" altLang="en-US" sz="1800"/>
              <a:t>(이해 중)</a:t>
            </a:r>
            <a:endParaRPr lang="ko-KR" altLang="en-US" sz="1800"/>
          </a:p>
        </p:txBody>
      </p:sp>
      <p:pic>
        <p:nvPicPr>
          <p:cNvPr id="4" name="그림 5" descr="C:/Users/KOUME/AppData/Roaming/PolarisOffice/ETemp/9068_21290032/fImage26890012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050" y="1824990"/>
            <a:ext cx="6475730" cy="4155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5697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종류</a:t>
            </a:r>
            <a:endParaRPr lang="ko-KR" altLang="en-US"/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-거리학습기반 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-그래프 신경망 방식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거리학습기반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퓨샷 태스크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-가중치 훈련방식 X (과적합)</a:t>
            </a:r>
            <a:endParaRPr lang="ko-KR" altLang="en-US"/>
          </a:p>
        </p:txBody>
      </p:sp>
      <p:pic>
        <p:nvPicPr>
          <p:cNvPr id="4" name="그림 6" descr="C:/Users/KOUME/AppData/Roaming/PolarisOffice/ETemp/9068_21290032/fImage2628512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7575" y="2981325"/>
            <a:ext cx="5687060" cy="2677160"/>
          </a:xfrm>
          <a:prstGeom prst="rect"/>
          <a:noFill/>
        </p:spPr>
      </p:pic>
      <p:sp>
        <p:nvSpPr>
          <p:cNvPr id="5" name="텍스트 상자 7"/>
          <p:cNvSpPr txBox="1">
            <a:spLocks/>
          </p:cNvSpPr>
          <p:nvPr/>
        </p:nvSpPr>
        <p:spPr>
          <a:xfrm rot="0">
            <a:off x="7135495" y="3658235"/>
            <a:ext cx="37801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훈련 데이터가 적을수록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과적합 문제가 발생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까 불이사과</dc:creator>
  <cp:lastModifiedBy>까 불이사과</cp:lastModifiedBy>
  <dc:title>PowerPoint 프레젠테이션</dc:title>
  <cp:version>9.102.58.42052</cp:version>
</cp:coreProperties>
</file>