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3" r:id="rId2"/>
    <p:sldId id="256" r:id="rId3"/>
    <p:sldId id="257" r:id="rId4"/>
    <p:sldId id="258" r:id="rId5"/>
    <p:sldId id="259" r:id="rId6"/>
    <p:sldId id="278" r:id="rId7"/>
    <p:sldId id="260" r:id="rId8"/>
    <p:sldId id="298" r:id="rId9"/>
    <p:sldId id="299" r:id="rId10"/>
    <p:sldId id="300" r:id="rId11"/>
    <p:sldId id="279" r:id="rId12"/>
    <p:sldId id="262" r:id="rId13"/>
    <p:sldId id="264" r:id="rId14"/>
    <p:sldId id="265" r:id="rId15"/>
    <p:sldId id="267" r:id="rId16"/>
    <p:sldId id="269" r:id="rId17"/>
    <p:sldId id="301" r:id="rId18"/>
    <p:sldId id="302" r:id="rId19"/>
    <p:sldId id="303" r:id="rId20"/>
    <p:sldId id="305" r:id="rId21"/>
    <p:sldId id="306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B75DB-353D-4713-A5E5-344120DF8C42}" type="datetimeFigureOut">
              <a:rPr lang="ko-KR" altLang="en-US" smtClean="0"/>
              <a:pPr/>
              <a:t>2020-12-11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D3622-853D-4CE7-B4DA-C82D2D8D5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BC6E-3866-4FF3-A438-E8BF30CD64C1}" type="datetimeFigureOut">
              <a:rPr lang="ko-KR" altLang="en-US" smtClean="0"/>
              <a:pPr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A24-D078-4839-B1C4-517D60F8E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BC6E-3866-4FF3-A438-E8BF30CD64C1}" type="datetimeFigureOut">
              <a:rPr lang="ko-KR" altLang="en-US" smtClean="0"/>
              <a:pPr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A24-D078-4839-B1C4-517D60F8E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BC6E-3866-4FF3-A438-E8BF30CD64C1}" type="datetimeFigureOut">
              <a:rPr lang="ko-KR" altLang="en-US" smtClean="0"/>
              <a:pPr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A24-D078-4839-B1C4-517D60F8E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BC6E-3866-4FF3-A438-E8BF30CD64C1}" type="datetimeFigureOut">
              <a:rPr lang="ko-KR" altLang="en-US" smtClean="0"/>
              <a:pPr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A24-D078-4839-B1C4-517D60F8E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BC6E-3866-4FF3-A438-E8BF30CD64C1}" type="datetimeFigureOut">
              <a:rPr lang="ko-KR" altLang="en-US" smtClean="0"/>
              <a:pPr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A24-D078-4839-B1C4-517D60F8E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BC6E-3866-4FF3-A438-E8BF30CD64C1}" type="datetimeFigureOut">
              <a:rPr lang="ko-KR" altLang="en-US" smtClean="0"/>
              <a:pPr/>
              <a:t>2020-12-11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A24-D078-4839-B1C4-517D60F8E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BC6E-3866-4FF3-A438-E8BF30CD64C1}" type="datetimeFigureOut">
              <a:rPr lang="ko-KR" altLang="en-US" smtClean="0"/>
              <a:pPr/>
              <a:t>2020-12-11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A24-D078-4839-B1C4-517D60F8E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BC6E-3866-4FF3-A438-E8BF30CD64C1}" type="datetimeFigureOut">
              <a:rPr lang="ko-KR" altLang="en-US" smtClean="0"/>
              <a:pPr/>
              <a:t>2020-12-11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A24-D078-4839-B1C4-517D60F8E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BC6E-3866-4FF3-A438-E8BF30CD64C1}" type="datetimeFigureOut">
              <a:rPr lang="ko-KR" altLang="en-US" smtClean="0"/>
              <a:pPr/>
              <a:t>2020-12-11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A24-D078-4839-B1C4-517D60F8E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BC6E-3866-4FF3-A438-E8BF30CD64C1}" type="datetimeFigureOut">
              <a:rPr lang="ko-KR" altLang="en-US" smtClean="0"/>
              <a:pPr/>
              <a:t>2020-12-11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A24-D078-4839-B1C4-517D60F8E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BC6E-3866-4FF3-A438-E8BF30CD64C1}" type="datetimeFigureOut">
              <a:rPr lang="ko-KR" altLang="en-US" smtClean="0"/>
              <a:pPr/>
              <a:t>2020-12-11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A24-D078-4839-B1C4-517D60F8E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ABC6E-3866-4FF3-A438-E8BF30CD64C1}" type="datetimeFigureOut">
              <a:rPr lang="ko-KR" altLang="en-US" smtClean="0"/>
              <a:pPr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8AA24-D078-4839-B1C4-517D60F8E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6" y="3933056"/>
            <a:ext cx="483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필요한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fx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cx</a:t>
            </a:r>
            <a:r>
              <a:rPr lang="en-US" altLang="ko-KR" dirty="0" smtClean="0"/>
              <a:t>, cy, k1, k2, p1, p2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576" y="4437112"/>
            <a:ext cx="244650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fx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fy</a:t>
            </a:r>
            <a:r>
              <a:rPr lang="en-US" altLang="ko-KR" dirty="0" smtClean="0"/>
              <a:t> : </a:t>
            </a:r>
            <a:r>
              <a:rPr lang="ko-KR" altLang="en-US" smtClean="0"/>
              <a:t>초점거리</a:t>
            </a:r>
            <a:endParaRPr lang="en-US" altLang="ko-KR" dirty="0" smtClean="0"/>
          </a:p>
          <a:p>
            <a:r>
              <a:rPr lang="en-US" altLang="ko-KR" dirty="0" err="1" smtClean="0"/>
              <a:t>cx</a:t>
            </a:r>
            <a:r>
              <a:rPr lang="en-US" altLang="ko-KR" dirty="0" smtClean="0"/>
              <a:t>, cy : </a:t>
            </a:r>
            <a:r>
              <a:rPr lang="ko-KR" altLang="en-US" dirty="0" smtClean="0"/>
              <a:t>주점</a:t>
            </a:r>
            <a:endParaRPr lang="en-US" altLang="ko-KR" dirty="0" smtClean="0"/>
          </a:p>
          <a:p>
            <a:r>
              <a:rPr lang="en-US" altLang="ko-KR" dirty="0" smtClean="0"/>
              <a:t>k1, k2 : </a:t>
            </a:r>
            <a:r>
              <a:rPr lang="ko-KR" altLang="en-US" dirty="0" smtClean="0"/>
              <a:t>방사왜곡계수</a:t>
            </a:r>
            <a:endParaRPr lang="en-US" altLang="ko-KR" dirty="0" smtClean="0"/>
          </a:p>
          <a:p>
            <a:r>
              <a:rPr lang="en-US" altLang="ko-KR" dirty="0" smtClean="0"/>
              <a:t>p1, p2 : </a:t>
            </a:r>
            <a:r>
              <a:rPr lang="ko-KR" altLang="en-US" dirty="0" smtClean="0"/>
              <a:t>접선왜곡계수</a:t>
            </a:r>
            <a:endParaRPr lang="en-US" altLang="ko-KR" dirty="0" smtClean="0"/>
          </a:p>
        </p:txBody>
      </p:sp>
      <p:pic>
        <p:nvPicPr>
          <p:cNvPr id="4098" name="Picture 2" descr="C:\Users\user\Desktop\titelsfe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8054" y="692696"/>
            <a:ext cx="4135946" cy="2736303"/>
          </a:xfrm>
          <a:prstGeom prst="rect">
            <a:avLst/>
          </a:prstGeom>
          <a:noFill/>
        </p:spPr>
      </p:pic>
      <p:pic>
        <p:nvPicPr>
          <p:cNvPr id="6" name="Picture 2" descr="C:\Users\user\Desktop\titelsfef.JPG"/>
          <p:cNvPicPr>
            <a:picLocks noChangeAspect="1" noChangeArrowheads="1"/>
          </p:cNvPicPr>
          <p:nvPr/>
        </p:nvPicPr>
        <p:blipFill>
          <a:blip r:embed="rId2" cstate="print"/>
          <a:srcRect l="41785" b="66411"/>
          <a:stretch>
            <a:fillRect/>
          </a:stretch>
        </p:blipFill>
        <p:spPr bwMode="auto">
          <a:xfrm>
            <a:off x="755576" y="1124744"/>
            <a:ext cx="4716016" cy="180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E:\트인로보틱스\2.건물외벽검사\2020년 12월 11일\ca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92696"/>
            <a:ext cx="8496065" cy="54886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user\Desktop\광ㅎㅇ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306916"/>
            <a:ext cx="6408712" cy="3098169"/>
          </a:xfrm>
          <a:prstGeom prst="rect">
            <a:avLst/>
          </a:prstGeom>
          <a:noFill/>
        </p:spPr>
      </p:pic>
      <p:pic>
        <p:nvPicPr>
          <p:cNvPr id="3075" name="Picture 3" descr="C:\Users\user\Desktop\sdf.JPG"/>
          <p:cNvPicPr>
            <a:picLocks noChangeAspect="1" noChangeArrowheads="1"/>
          </p:cNvPicPr>
          <p:nvPr/>
        </p:nvPicPr>
        <p:blipFill>
          <a:blip r:embed="rId3" cstate="print"/>
          <a:srcRect b="11628"/>
          <a:stretch>
            <a:fillRect/>
          </a:stretch>
        </p:blipFill>
        <p:spPr bwMode="auto">
          <a:xfrm>
            <a:off x="1187623" y="188640"/>
            <a:ext cx="7620683" cy="27363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esktop\pinho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0"/>
            <a:ext cx="5760640" cy="3396755"/>
          </a:xfrm>
          <a:prstGeom prst="rect">
            <a:avLst/>
          </a:prstGeom>
          <a:noFill/>
        </p:spPr>
      </p:pic>
      <p:pic>
        <p:nvPicPr>
          <p:cNvPr id="5" name="_x112641440" descr="EMB000021880a4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4221088"/>
            <a:ext cx="6048672" cy="1944854"/>
          </a:xfrm>
          <a:prstGeom prst="rect">
            <a:avLst/>
          </a:prstGeom>
          <a:noFill/>
        </p:spPr>
      </p:pic>
      <p:pic>
        <p:nvPicPr>
          <p:cNvPr id="6" name="Picture 2" descr="C:\Users\user\Desktop\paramet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48660" y="1988840"/>
            <a:ext cx="4695340" cy="12490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_x112641440" descr="EMB000021880a4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364088" cy="1724737"/>
          </a:xfrm>
          <a:prstGeom prst="rect">
            <a:avLst/>
          </a:prstGeom>
          <a:noFill/>
        </p:spPr>
      </p:pic>
      <p:pic>
        <p:nvPicPr>
          <p:cNvPr id="8" name="_x112641440" descr="EMB000021880a42"/>
          <p:cNvPicPr>
            <a:picLocks noChangeAspect="1" noChangeArrowheads="1"/>
          </p:cNvPicPr>
          <p:nvPr/>
        </p:nvPicPr>
        <p:blipFill>
          <a:blip r:embed="rId2" cstate="print"/>
          <a:srcRect l="22821" t="25050" r="71809" b="8150"/>
          <a:stretch>
            <a:fillRect/>
          </a:stretch>
        </p:blipFill>
        <p:spPr bwMode="auto">
          <a:xfrm>
            <a:off x="1259632" y="1772816"/>
            <a:ext cx="288032" cy="1152128"/>
          </a:xfrm>
          <a:prstGeom prst="rect">
            <a:avLst/>
          </a:prstGeom>
          <a:noFill/>
        </p:spPr>
      </p:pic>
      <p:pic>
        <p:nvPicPr>
          <p:cNvPr id="9" name="_x112641440" descr="EMB000021880a42"/>
          <p:cNvPicPr>
            <a:picLocks noChangeAspect="1" noChangeArrowheads="1"/>
          </p:cNvPicPr>
          <p:nvPr/>
        </p:nvPicPr>
        <p:blipFill>
          <a:blip r:embed="rId2" cstate="print"/>
          <a:srcRect l="61751" t="16700" r="32879" b="8150"/>
          <a:stretch>
            <a:fillRect/>
          </a:stretch>
        </p:blipFill>
        <p:spPr bwMode="auto">
          <a:xfrm>
            <a:off x="3491880" y="1628800"/>
            <a:ext cx="288032" cy="1296144"/>
          </a:xfrm>
          <a:prstGeom prst="rect">
            <a:avLst/>
          </a:prstGeom>
          <a:noFill/>
        </p:spPr>
      </p:pic>
      <p:pic>
        <p:nvPicPr>
          <p:cNvPr id="10" name="_x112641440" descr="EMB000021880a42"/>
          <p:cNvPicPr>
            <a:picLocks noChangeAspect="1" noChangeArrowheads="1"/>
          </p:cNvPicPr>
          <p:nvPr/>
        </p:nvPicPr>
        <p:blipFill>
          <a:blip r:embed="rId2" cstate="print"/>
          <a:srcRect l="10739" t="50100" r="81206" b="29025"/>
          <a:stretch>
            <a:fillRect/>
          </a:stretch>
        </p:blipFill>
        <p:spPr bwMode="auto">
          <a:xfrm>
            <a:off x="539552" y="2204864"/>
            <a:ext cx="432048" cy="360040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1403648" y="1844824"/>
            <a:ext cx="2412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m11 m12 m13 m14</a:t>
            </a:r>
          </a:p>
          <a:p>
            <a:r>
              <a:rPr lang="en-US" altLang="ko-KR" dirty="0" smtClean="0"/>
              <a:t>m21 m22 m23 m24</a:t>
            </a:r>
          </a:p>
          <a:p>
            <a:r>
              <a:rPr lang="en-US" altLang="ko-KR" dirty="0" smtClean="0"/>
              <a:t>m31 m32 m33 m34</a:t>
            </a:r>
            <a:endParaRPr lang="ko-KR" altLang="en-US" dirty="0"/>
          </a:p>
        </p:txBody>
      </p:sp>
      <p:pic>
        <p:nvPicPr>
          <p:cNvPr id="12" name="Picture 3" descr="C:\Users\user\Desktop\mv.JPG"/>
          <p:cNvPicPr>
            <a:picLocks noChangeAspect="1" noChangeArrowheads="1"/>
          </p:cNvPicPr>
          <p:nvPr/>
        </p:nvPicPr>
        <p:blipFill>
          <a:blip r:embed="rId3" cstate="print"/>
          <a:srcRect l="3065" t="21739"/>
          <a:stretch>
            <a:fillRect/>
          </a:stretch>
        </p:blipFill>
        <p:spPr bwMode="auto">
          <a:xfrm>
            <a:off x="899592" y="5661248"/>
            <a:ext cx="3744416" cy="710495"/>
          </a:xfrm>
          <a:prstGeom prst="rect">
            <a:avLst/>
          </a:prstGeom>
          <a:noFill/>
        </p:spPr>
      </p:pic>
      <p:pic>
        <p:nvPicPr>
          <p:cNvPr id="13" name="Picture 2" descr="C:\Users\user\Desktop\sbu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2924944"/>
            <a:ext cx="3672408" cy="23528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C:\Users\user\Desktop\mv.JPG"/>
          <p:cNvPicPr>
            <a:picLocks noChangeAspect="1" noChangeArrowheads="1"/>
          </p:cNvPicPr>
          <p:nvPr/>
        </p:nvPicPr>
        <p:blipFill>
          <a:blip r:embed="rId2" cstate="print"/>
          <a:srcRect l="3065" t="21739"/>
          <a:stretch>
            <a:fillRect/>
          </a:stretch>
        </p:blipFill>
        <p:spPr bwMode="auto">
          <a:xfrm>
            <a:off x="2411760" y="5733256"/>
            <a:ext cx="3744416" cy="710495"/>
          </a:xfrm>
          <a:prstGeom prst="rect">
            <a:avLst/>
          </a:prstGeom>
          <a:noFill/>
        </p:spPr>
      </p:pic>
      <p:pic>
        <p:nvPicPr>
          <p:cNvPr id="13" name="Picture 2" descr="C:\Users\user\Desktop\sbu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3284984"/>
            <a:ext cx="3821289" cy="2448272"/>
          </a:xfrm>
          <a:prstGeom prst="rect">
            <a:avLst/>
          </a:prstGeom>
          <a:noFill/>
        </p:spPr>
      </p:pic>
      <p:pic>
        <p:nvPicPr>
          <p:cNvPr id="6" name="Picture 2" descr="C:\Users\user\Desktop\광ㅎㅇ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0"/>
            <a:ext cx="7242005" cy="35010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71600" y="4365104"/>
            <a:ext cx="74888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우리가 동일한 장면을 동일한 위치와 각도에서 촬영하더라도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사용한 카메라의 종류 또는 </a:t>
            </a:r>
            <a:r>
              <a:rPr lang="ko-KR" altLang="en-US" dirty="0" err="1" smtClean="0"/>
              <a:t>환경세팅에</a:t>
            </a:r>
            <a:r>
              <a:rPr lang="ko-KR" altLang="en-US" dirty="0" smtClean="0"/>
              <a:t> 따라서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서로 다른 영상을 얻게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그런데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이런 카메라의 차이는 어떤 기하학적인 해석을 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불필요하다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정규 </a:t>
            </a:r>
            <a:r>
              <a:rPr lang="ko-KR" altLang="en-US" dirty="0" err="1" smtClean="0"/>
              <a:t>좌표계를</a:t>
            </a:r>
            <a:r>
              <a:rPr lang="ko-KR" altLang="en-US" dirty="0" smtClean="0"/>
              <a:t> 한마디로 설명하자면 카메라의 내부 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(intrinsic parameter)</a:t>
            </a:r>
            <a:r>
              <a:rPr lang="ko-KR" altLang="en-US" dirty="0" smtClean="0"/>
              <a:t>의 영향을 제거한 이미지 좌표계로 볼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Picture 2" descr="C:\Users\user\Desktop\c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0"/>
            <a:ext cx="7114563" cy="43204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Picture 2" descr="C:\Users\user\Desktop\mgsfdg.JPG"/>
          <p:cNvPicPr>
            <a:picLocks noChangeAspect="1" noChangeArrowheads="1"/>
          </p:cNvPicPr>
          <p:nvPr/>
        </p:nvPicPr>
        <p:blipFill>
          <a:blip r:embed="rId2" cstate="print"/>
          <a:srcRect b="50281"/>
          <a:stretch>
            <a:fillRect/>
          </a:stretch>
        </p:blipFill>
        <p:spPr bwMode="auto">
          <a:xfrm>
            <a:off x="1475656" y="2924944"/>
            <a:ext cx="4536504" cy="2468516"/>
          </a:xfrm>
          <a:prstGeom prst="rect">
            <a:avLst/>
          </a:prstGeom>
          <a:noFill/>
        </p:spPr>
      </p:pic>
      <p:pic>
        <p:nvPicPr>
          <p:cNvPr id="16" name="Picture 4" descr="C:\Users\user\Desktop\poasfs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0"/>
            <a:ext cx="6300192" cy="22778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11760" y="764704"/>
            <a:ext cx="100811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2780928"/>
            <a:ext cx="2376264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19872" y="2708920"/>
            <a:ext cx="2376264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3356992"/>
            <a:ext cx="100811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Camera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31640" y="3284984"/>
            <a:ext cx="100811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Hand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419872" y="3284984"/>
            <a:ext cx="100811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Camera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88024" y="3284984"/>
            <a:ext cx="100811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Hand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39752" y="5805264"/>
            <a:ext cx="100811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Chess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1560" y="4365104"/>
            <a:ext cx="100811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Position1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11960" y="4293096"/>
            <a:ext cx="100811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Position2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원호 21"/>
          <p:cNvSpPr/>
          <p:nvPr/>
        </p:nvSpPr>
        <p:spPr>
          <a:xfrm rot="7850924">
            <a:off x="-289153" y="-391821"/>
            <a:ext cx="4537729" cy="5214963"/>
          </a:xfrm>
          <a:prstGeom prst="arc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원호 22"/>
          <p:cNvSpPr/>
          <p:nvPr/>
        </p:nvSpPr>
        <p:spPr>
          <a:xfrm rot="18734723">
            <a:off x="1370516" y="2575976"/>
            <a:ext cx="4458751" cy="4802391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411760" y="4221088"/>
            <a:ext cx="86409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59832" y="1988840"/>
            <a:ext cx="86409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15616" y="4869160"/>
            <a:ext cx="86409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203848" y="4869160"/>
            <a:ext cx="86409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691680" y="1844824"/>
            <a:ext cx="86409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563888" y="1628800"/>
            <a:ext cx="86409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195736" y="4869160"/>
            <a:ext cx="86409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211960" y="3284984"/>
            <a:ext cx="86409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55576" y="3284984"/>
            <a:ext cx="86409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11107824" descr="EMB0000223c06a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3212976"/>
            <a:ext cx="1991660" cy="821303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111107824" descr="EMB0000223c06a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4005064"/>
            <a:ext cx="2566571" cy="759705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111107824" descr="EMB0000223c06a1"/>
          <p:cNvPicPr>
            <a:picLocks noChangeAspect="1" noChangeArrowheads="1"/>
          </p:cNvPicPr>
          <p:nvPr/>
        </p:nvPicPr>
        <p:blipFill>
          <a:blip r:embed="rId4" cstate="print"/>
          <a:srcRect r="66611" b="75943"/>
          <a:stretch>
            <a:fillRect/>
          </a:stretch>
        </p:blipFill>
        <p:spPr bwMode="auto">
          <a:xfrm>
            <a:off x="6300192" y="2708920"/>
            <a:ext cx="2323604" cy="537270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111107824" descr="EMB0000223c06a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44208" y="4725144"/>
            <a:ext cx="2422843" cy="862368"/>
          </a:xfrm>
          <a:prstGeom prst="rect">
            <a:avLst/>
          </a:prstGeom>
          <a:noFill/>
        </p:spPr>
      </p:pic>
      <p:sp>
        <p:nvSpPr>
          <p:cNvPr id="60" name="직사각형 59"/>
          <p:cNvSpPr/>
          <p:nvPr/>
        </p:nvSpPr>
        <p:spPr>
          <a:xfrm>
            <a:off x="5796136" y="1484784"/>
            <a:ext cx="259228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AX = XB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5" name="_x111107824" descr="EMB0000223c06a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0192" y="2060848"/>
            <a:ext cx="2430270" cy="720080"/>
          </a:xfrm>
          <a:prstGeom prst="rect">
            <a:avLst/>
          </a:prstGeom>
          <a:noFill/>
        </p:spPr>
      </p:pic>
      <p:cxnSp>
        <p:nvCxnSpPr>
          <p:cNvPr id="64" name="직선 화살표 연결선 63"/>
          <p:cNvCxnSpPr>
            <a:stCxn id="11" idx="0"/>
            <a:endCxn id="6" idx="2"/>
          </p:cNvCxnSpPr>
          <p:nvPr/>
        </p:nvCxnSpPr>
        <p:spPr>
          <a:xfrm flipV="1">
            <a:off x="1835696" y="1340768"/>
            <a:ext cx="1080120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3" idx="0"/>
            <a:endCxn id="6" idx="2"/>
          </p:cNvCxnSpPr>
          <p:nvPr/>
        </p:nvCxnSpPr>
        <p:spPr>
          <a:xfrm flipH="1" flipV="1">
            <a:off x="2915816" y="1340768"/>
            <a:ext cx="2376264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 flipV="1">
            <a:off x="323528" y="3861048"/>
            <a:ext cx="2160240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3059832" y="3849116"/>
            <a:ext cx="892278" cy="1956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11" idx="2"/>
            <a:endCxn id="14" idx="0"/>
          </p:cNvCxnSpPr>
          <p:nvPr/>
        </p:nvCxnSpPr>
        <p:spPr>
          <a:xfrm>
            <a:off x="1835696" y="3861048"/>
            <a:ext cx="1008112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13" idx="0"/>
          </p:cNvCxnSpPr>
          <p:nvPr/>
        </p:nvCxnSpPr>
        <p:spPr>
          <a:xfrm flipH="1">
            <a:off x="5148064" y="3284984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11" idx="1"/>
          </p:cNvCxnSpPr>
          <p:nvPr/>
        </p:nvCxnSpPr>
        <p:spPr>
          <a:xfrm flipH="1">
            <a:off x="1008112" y="3573016"/>
            <a:ext cx="323528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13" idx="1"/>
            <a:endCxn id="12" idx="3"/>
          </p:cNvCxnSpPr>
          <p:nvPr/>
        </p:nvCxnSpPr>
        <p:spPr>
          <a:xfrm flipH="1">
            <a:off x="4427984" y="3573016"/>
            <a:ext cx="36004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228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11760" y="608112"/>
            <a:ext cx="947014" cy="549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2552328"/>
            <a:ext cx="2232248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19872" y="2552328"/>
            <a:ext cx="2232248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1560" y="3128392"/>
            <a:ext cx="947014" cy="549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Chess/Hand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39952" y="3128392"/>
            <a:ext cx="947014" cy="549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Chess/Hand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39752" y="5648672"/>
            <a:ext cx="1008112" cy="549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Camera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7544" y="4064496"/>
            <a:ext cx="947014" cy="5498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Position1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11960" y="4136504"/>
            <a:ext cx="947014" cy="5498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Position2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원호 21"/>
          <p:cNvSpPr/>
          <p:nvPr/>
        </p:nvSpPr>
        <p:spPr>
          <a:xfrm rot="7850924">
            <a:off x="258111" y="-846340"/>
            <a:ext cx="4811352" cy="5454337"/>
          </a:xfrm>
          <a:prstGeom prst="arc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원호 22"/>
          <p:cNvSpPr/>
          <p:nvPr/>
        </p:nvSpPr>
        <p:spPr>
          <a:xfrm rot="18898439">
            <a:off x="484937" y="2496684"/>
            <a:ext cx="4789750" cy="4680926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771800" y="4352528"/>
            <a:ext cx="811727" cy="412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99792" y="2276872"/>
            <a:ext cx="811727" cy="412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403648" y="4712568"/>
            <a:ext cx="811727" cy="412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203848" y="4712568"/>
            <a:ext cx="811727" cy="412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691680" y="1688232"/>
            <a:ext cx="811727" cy="412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19872" y="1616224"/>
            <a:ext cx="811727" cy="412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835696" y="4640560"/>
            <a:ext cx="811727" cy="412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-228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-228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-228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-228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59" name="직선 화살표 연결선 58"/>
          <p:cNvCxnSpPr>
            <a:endCxn id="14" idx="0"/>
          </p:cNvCxnSpPr>
          <p:nvPr/>
        </p:nvCxnSpPr>
        <p:spPr>
          <a:xfrm>
            <a:off x="899592" y="3704456"/>
            <a:ext cx="1944216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endCxn id="14" idx="0"/>
          </p:cNvCxnSpPr>
          <p:nvPr/>
        </p:nvCxnSpPr>
        <p:spPr>
          <a:xfrm flipH="1">
            <a:off x="2843808" y="3704456"/>
            <a:ext cx="2088234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10" idx="0"/>
            <a:endCxn id="6" idx="2"/>
          </p:cNvCxnSpPr>
          <p:nvPr/>
        </p:nvCxnSpPr>
        <p:spPr>
          <a:xfrm flipV="1">
            <a:off x="1085067" y="1157991"/>
            <a:ext cx="1800200" cy="1970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endCxn id="6" idx="2"/>
          </p:cNvCxnSpPr>
          <p:nvPr/>
        </p:nvCxnSpPr>
        <p:spPr>
          <a:xfrm flipH="1" flipV="1">
            <a:off x="2885267" y="1157991"/>
            <a:ext cx="1974765" cy="1970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endCxn id="6" idx="2"/>
          </p:cNvCxnSpPr>
          <p:nvPr/>
        </p:nvCxnSpPr>
        <p:spPr>
          <a:xfrm flipV="1">
            <a:off x="2843808" y="1157991"/>
            <a:ext cx="41459" cy="441867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2555776" y="3272408"/>
            <a:ext cx="811727" cy="412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X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148064" y="4077072"/>
            <a:ext cx="259228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M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en-US" altLang="ko-KR" sz="2400" dirty="0" smtClean="0">
                <a:solidFill>
                  <a:schemeClr val="tx1"/>
                </a:solidFill>
              </a:rPr>
              <a:t>X = B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75" name="_x111107824" descr="EMB0000223c06a1"/>
          <p:cNvPicPr>
            <a:picLocks noChangeAspect="1" noChangeArrowheads="1"/>
          </p:cNvPicPr>
          <p:nvPr/>
        </p:nvPicPr>
        <p:blipFill>
          <a:blip r:embed="rId2" cstate="print"/>
          <a:srcRect r="66611" b="75943"/>
          <a:stretch>
            <a:fillRect/>
          </a:stretch>
        </p:blipFill>
        <p:spPr bwMode="auto">
          <a:xfrm>
            <a:off x="5724128" y="2924944"/>
            <a:ext cx="1944216" cy="466197"/>
          </a:xfrm>
          <a:prstGeom prst="rect">
            <a:avLst/>
          </a:prstGeom>
          <a:noFill/>
        </p:spPr>
      </p:pic>
      <p:sp>
        <p:nvSpPr>
          <p:cNvPr id="76" name="직사각형 75"/>
          <p:cNvSpPr/>
          <p:nvPr/>
        </p:nvSpPr>
        <p:spPr>
          <a:xfrm>
            <a:off x="5652120" y="2348880"/>
            <a:ext cx="349188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X = inv(A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en-US" altLang="ko-KR" sz="2400" dirty="0" smtClean="0">
                <a:solidFill>
                  <a:schemeClr val="tx1"/>
                </a:solidFill>
              </a:rPr>
              <a:t>)B</a:t>
            </a:r>
            <a:r>
              <a:rPr lang="en-US" altLang="ko-KR" sz="1200" dirty="0" smtClean="0">
                <a:solidFill>
                  <a:schemeClr val="tx1"/>
                </a:solidFill>
              </a:rPr>
              <a:t>1 </a:t>
            </a:r>
            <a:r>
              <a:rPr lang="en-US" altLang="ko-KR" sz="2400" dirty="0" smtClean="0">
                <a:solidFill>
                  <a:schemeClr val="tx1"/>
                </a:solidFill>
              </a:rPr>
              <a:t>= inv(A</a:t>
            </a:r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r>
              <a:rPr lang="en-US" altLang="ko-KR" sz="2400" dirty="0" smtClean="0">
                <a:solidFill>
                  <a:schemeClr val="tx1"/>
                </a:solidFill>
              </a:rPr>
              <a:t>)B</a:t>
            </a:r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788024" y="3573016"/>
            <a:ext cx="334786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A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en-US" altLang="ko-KR" sz="2400" dirty="0" smtClean="0">
                <a:solidFill>
                  <a:schemeClr val="tx1"/>
                </a:solidFill>
              </a:rPr>
              <a:t>X = B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436096" y="4581128"/>
            <a:ext cx="259228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X = inv(M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en-US" altLang="ko-KR" sz="2400" dirty="0" smtClean="0">
                <a:solidFill>
                  <a:schemeClr val="tx1"/>
                </a:solidFill>
              </a:rPr>
              <a:t>)B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404664"/>
            <a:ext cx="259228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X = inv(M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en-US" altLang="ko-KR" sz="2400" dirty="0" smtClean="0">
                <a:solidFill>
                  <a:schemeClr val="tx1"/>
                </a:solidFill>
              </a:rPr>
              <a:t>)B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>
            <a:stCxn id="4" idx="2"/>
          </p:cNvCxnSpPr>
          <p:nvPr/>
        </p:nvCxnSpPr>
        <p:spPr>
          <a:xfrm flipH="1">
            <a:off x="1259632" y="908720"/>
            <a:ext cx="576064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0" y="2204864"/>
            <a:ext cx="259228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GML Tool</a:t>
            </a:r>
            <a:r>
              <a:rPr lang="ko-KR" altLang="en-US" sz="2400" dirty="0" smtClean="0">
                <a:solidFill>
                  <a:schemeClr val="tx1"/>
                </a:solidFill>
              </a:rPr>
              <a:t> 사용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7106" name="Picture 2" descr="C:\Users\user\Desktop\1.JPG"/>
          <p:cNvPicPr>
            <a:picLocks noChangeAspect="1" noChangeArrowheads="1"/>
          </p:cNvPicPr>
          <p:nvPr/>
        </p:nvPicPr>
        <p:blipFill>
          <a:blip r:embed="rId2" cstate="print"/>
          <a:srcRect b="12044"/>
          <a:stretch>
            <a:fillRect/>
          </a:stretch>
        </p:blipFill>
        <p:spPr bwMode="auto">
          <a:xfrm>
            <a:off x="3707904" y="188640"/>
            <a:ext cx="3842503" cy="1656184"/>
          </a:xfrm>
          <a:prstGeom prst="rect">
            <a:avLst/>
          </a:prstGeom>
          <a:noFill/>
        </p:spPr>
      </p:pic>
      <p:pic>
        <p:nvPicPr>
          <p:cNvPr id="47107" name="Picture 3" descr="C:\Users\user\Desktop\2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2060848"/>
            <a:ext cx="5580112" cy="901403"/>
          </a:xfrm>
          <a:prstGeom prst="rect">
            <a:avLst/>
          </a:prstGeom>
          <a:noFill/>
        </p:spPr>
      </p:pic>
      <p:cxnSp>
        <p:nvCxnSpPr>
          <p:cNvPr id="13" name="직선 연결선 12"/>
          <p:cNvCxnSpPr/>
          <p:nvPr/>
        </p:nvCxnSpPr>
        <p:spPr>
          <a:xfrm>
            <a:off x="10476656" y="1844824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108" name="Picture 4" descr="C:\Users\user\Desktop\ext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996952"/>
            <a:ext cx="6026262" cy="38610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c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04664"/>
            <a:ext cx="7114563" cy="4320480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827584" y="4653136"/>
            <a:ext cx="7632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dirty="0" smtClean="0"/>
              <a:t>우리가 사는 세상은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차원이지만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카메라로 찍으면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차원으로 변하게 된다</a:t>
            </a:r>
            <a:r>
              <a:rPr lang="en-US" altLang="ko-KR" dirty="0" smtClean="0"/>
              <a:t>.</a:t>
            </a:r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dirty="0" smtClean="0"/>
              <a:t>3</a:t>
            </a:r>
            <a:r>
              <a:rPr lang="ko-KR" altLang="en-US" dirty="0"/>
              <a:t>차원의 점들이 이미지 상에서 어디에 맺히는지는 기하학적으로 생각하면 영상을 찍을 당시의 카메라의 위치 및 방향에 의해 </a:t>
            </a:r>
            <a:r>
              <a:rPr lang="ko-KR" altLang="en-US" dirty="0" smtClean="0"/>
              <a:t>결정된다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404664"/>
            <a:ext cx="259228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X = inv(M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en-US" altLang="ko-KR" sz="2400" dirty="0" smtClean="0">
                <a:solidFill>
                  <a:schemeClr val="tx1"/>
                </a:solidFill>
              </a:rPr>
              <a:t>)B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555776" y="836712"/>
            <a:ext cx="864096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0" y="2204864"/>
            <a:ext cx="305983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Robotics kinematics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7106" name="Picture 2" descr="C:\Users\user\Desktop\1.JPG"/>
          <p:cNvPicPr>
            <a:picLocks noChangeAspect="1" noChangeArrowheads="1"/>
          </p:cNvPicPr>
          <p:nvPr/>
        </p:nvPicPr>
        <p:blipFill>
          <a:blip r:embed="rId2" cstate="print"/>
          <a:srcRect b="12044"/>
          <a:stretch>
            <a:fillRect/>
          </a:stretch>
        </p:blipFill>
        <p:spPr bwMode="auto">
          <a:xfrm>
            <a:off x="3707904" y="188640"/>
            <a:ext cx="3842503" cy="1656184"/>
          </a:xfrm>
          <a:prstGeom prst="rect">
            <a:avLst/>
          </a:prstGeom>
          <a:noFill/>
        </p:spPr>
      </p:pic>
      <p:pic>
        <p:nvPicPr>
          <p:cNvPr id="47107" name="Picture 3" descr="C:\Users\user\Desktop\2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2060848"/>
            <a:ext cx="5580112" cy="901403"/>
          </a:xfrm>
          <a:prstGeom prst="rect">
            <a:avLst/>
          </a:prstGeom>
          <a:noFill/>
        </p:spPr>
      </p:pic>
      <p:cxnSp>
        <p:nvCxnSpPr>
          <p:cNvPr id="13" name="직선 연결선 12"/>
          <p:cNvCxnSpPr/>
          <p:nvPr/>
        </p:nvCxnSpPr>
        <p:spPr>
          <a:xfrm>
            <a:off x="10476656" y="1844824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user\Desktop\0h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3861048"/>
            <a:ext cx="3960440" cy="15590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404664"/>
            <a:ext cx="259228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X = inv(M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en-US" altLang="ko-KR" sz="2400" dirty="0" smtClean="0">
                <a:solidFill>
                  <a:schemeClr val="tx1"/>
                </a:solidFill>
              </a:rPr>
              <a:t>)B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7106" name="Picture 2" descr="C:\Users\user\Desktop\1.JPG"/>
          <p:cNvPicPr>
            <a:picLocks noChangeAspect="1" noChangeArrowheads="1"/>
          </p:cNvPicPr>
          <p:nvPr/>
        </p:nvPicPr>
        <p:blipFill>
          <a:blip r:embed="rId2" cstate="print"/>
          <a:srcRect b="12044"/>
          <a:stretch>
            <a:fillRect/>
          </a:stretch>
        </p:blipFill>
        <p:spPr bwMode="auto">
          <a:xfrm>
            <a:off x="3707904" y="188640"/>
            <a:ext cx="3842503" cy="1656184"/>
          </a:xfrm>
          <a:prstGeom prst="rect">
            <a:avLst/>
          </a:prstGeom>
          <a:noFill/>
        </p:spPr>
      </p:pic>
      <p:pic>
        <p:nvPicPr>
          <p:cNvPr id="47107" name="Picture 3" descr="C:\Users\user\Desktop\2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2060848"/>
            <a:ext cx="5580112" cy="901403"/>
          </a:xfrm>
          <a:prstGeom prst="rect">
            <a:avLst/>
          </a:prstGeom>
          <a:noFill/>
        </p:spPr>
      </p:pic>
      <p:cxnSp>
        <p:nvCxnSpPr>
          <p:cNvPr id="13" name="직선 연결선 12"/>
          <p:cNvCxnSpPr/>
          <p:nvPr/>
        </p:nvCxnSpPr>
        <p:spPr>
          <a:xfrm>
            <a:off x="10476656" y="1844824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83568" y="4437112"/>
            <a:ext cx="259228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X = inv(M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en-US" altLang="ko-KR" sz="2400" dirty="0" smtClean="0">
                <a:solidFill>
                  <a:schemeClr val="tx1"/>
                </a:solidFill>
              </a:rPr>
              <a:t>)B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83568" y="4581128"/>
            <a:ext cx="7776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사용된 렌즈</a:t>
            </a:r>
            <a:r>
              <a:rPr lang="en-US" altLang="ko-KR" dirty="0"/>
              <a:t>, </a:t>
            </a:r>
            <a:r>
              <a:rPr lang="ko-KR" altLang="en-US" dirty="0"/>
              <a:t>렌즈와 이미지 센서와의 거리</a:t>
            </a:r>
            <a:r>
              <a:rPr lang="en-US" altLang="ko-KR" dirty="0"/>
              <a:t>, </a:t>
            </a:r>
            <a:r>
              <a:rPr lang="ko-KR" altLang="en-US" dirty="0"/>
              <a:t>렌즈와 이미지 센서가 이루는 각 등 카메라 내부의 기구적인 부분에 의해서 크게 영향을 </a:t>
            </a:r>
            <a:r>
              <a:rPr lang="ko-KR" altLang="en-US" dirty="0" smtClean="0"/>
              <a:t>받는다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따라서</a:t>
            </a:r>
            <a:r>
              <a:rPr lang="en-US" altLang="ko-KR" dirty="0"/>
              <a:t>, 3</a:t>
            </a:r>
            <a:r>
              <a:rPr lang="ko-KR" altLang="en-US" dirty="0"/>
              <a:t>차원 점들이 영상에 투영된 위치를 구하거나 역으로 영상좌표로부터 </a:t>
            </a:r>
            <a:r>
              <a:rPr lang="en-US" altLang="ko-KR" dirty="0"/>
              <a:t>3</a:t>
            </a:r>
            <a:r>
              <a:rPr lang="ko-KR" altLang="en-US" dirty="0"/>
              <a:t>차원 공간좌표를 복원할 때에는 이러한 내부 요인을 제거해야만 정확한 계산이 </a:t>
            </a:r>
            <a:r>
              <a:rPr lang="ko-KR" altLang="en-US" dirty="0" smtClean="0"/>
              <a:t>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211960" y="2204864"/>
            <a:ext cx="288032" cy="201622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55776" y="2852936"/>
            <a:ext cx="360040" cy="72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15816" y="2996952"/>
            <a:ext cx="72008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4572000" y="2204864"/>
            <a:ext cx="34563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4572000" y="2780928"/>
            <a:ext cx="33843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4572000" y="3429000"/>
            <a:ext cx="33843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4572000" y="4077072"/>
            <a:ext cx="33843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3131840" y="2276872"/>
            <a:ext cx="115212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6" idx="4"/>
          </p:cNvCxnSpPr>
          <p:nvPr/>
        </p:nvCxnSpPr>
        <p:spPr>
          <a:xfrm flipH="1" flipV="1">
            <a:off x="3131840" y="3429000"/>
            <a:ext cx="122413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3131840" y="2852936"/>
            <a:ext cx="108012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 flipV="1">
            <a:off x="3131840" y="3284984"/>
            <a:ext cx="108012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979712" y="2132856"/>
            <a:ext cx="2592288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>
            <a:stCxn id="6" idx="0"/>
          </p:cNvCxnSpPr>
          <p:nvPr/>
        </p:nvCxnSpPr>
        <p:spPr>
          <a:xfrm flipV="1">
            <a:off x="4355976" y="1525434"/>
            <a:ext cx="1259632" cy="679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615608" y="1196752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사용된 렌즈 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종류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두께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굴곡도</a:t>
            </a:r>
            <a:endParaRPr lang="ko-KR" altLang="en-US" dirty="0"/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2987824" y="1484784"/>
            <a:ext cx="0" cy="2880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4355976" y="1484784"/>
            <a:ext cx="0" cy="3096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2987824" y="1772816"/>
            <a:ext cx="1368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원호 45"/>
          <p:cNvSpPr/>
          <p:nvPr/>
        </p:nvSpPr>
        <p:spPr>
          <a:xfrm rot="19052082">
            <a:off x="2713500" y="1530941"/>
            <a:ext cx="1916799" cy="1851902"/>
          </a:xfrm>
          <a:prstGeom prst="arc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51720" y="504056"/>
            <a:ext cx="35283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렌즈와 이미지 센서 사이의 거리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단위 </a:t>
            </a:r>
            <a:r>
              <a:rPr lang="en-US" altLang="ko-KR" dirty="0" smtClean="0"/>
              <a:t>: Pixel)</a:t>
            </a:r>
            <a:endParaRPr lang="ko-KR" altLang="en-US" dirty="0"/>
          </a:p>
        </p:txBody>
      </p:sp>
      <p:cxnSp>
        <p:nvCxnSpPr>
          <p:cNvPr id="52" name="직선 연결선 51"/>
          <p:cNvCxnSpPr/>
          <p:nvPr/>
        </p:nvCxnSpPr>
        <p:spPr>
          <a:xfrm>
            <a:off x="3707904" y="908720"/>
            <a:ext cx="1" cy="539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2987824" y="3212976"/>
            <a:ext cx="1368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원호 62"/>
          <p:cNvSpPr/>
          <p:nvPr/>
        </p:nvSpPr>
        <p:spPr>
          <a:xfrm>
            <a:off x="2699792" y="2852936"/>
            <a:ext cx="648072" cy="648072"/>
          </a:xfrm>
          <a:prstGeom prst="arc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원호 63"/>
          <p:cNvSpPr/>
          <p:nvPr/>
        </p:nvSpPr>
        <p:spPr>
          <a:xfrm rot="16200000">
            <a:off x="4067944" y="2852936"/>
            <a:ext cx="648072" cy="648072"/>
          </a:xfrm>
          <a:prstGeom prst="arc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>
            <a:endCxn id="73" idx="2"/>
          </p:cNvCxnSpPr>
          <p:nvPr/>
        </p:nvCxnSpPr>
        <p:spPr>
          <a:xfrm flipH="1" flipV="1">
            <a:off x="1205880" y="1843083"/>
            <a:ext cx="1925960" cy="1009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H="1" flipV="1">
            <a:off x="1187624" y="1844824"/>
            <a:ext cx="2952328" cy="1152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0" y="1196752"/>
            <a:ext cx="2411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렌즈와 이미지 센서가 이루는 각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pinho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291407"/>
            <a:ext cx="6048672" cy="3566593"/>
          </a:xfrm>
          <a:prstGeom prst="rect">
            <a:avLst/>
          </a:prstGeom>
          <a:noFill/>
        </p:spPr>
      </p:pic>
      <p:pic>
        <p:nvPicPr>
          <p:cNvPr id="2" name="Picture 2" descr="C:\Users\user\Desktop\parame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8660" y="5085184"/>
            <a:ext cx="4695340" cy="1249081"/>
          </a:xfrm>
          <a:prstGeom prst="rect">
            <a:avLst/>
          </a:prstGeom>
          <a:noFill/>
        </p:spPr>
      </p:pic>
      <p:pic>
        <p:nvPicPr>
          <p:cNvPr id="1030" name="Picture 6" descr="C:\Users\user\Desktop\sef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404664"/>
            <a:ext cx="6067425" cy="281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user\Desktop\ㅖㅌ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00808"/>
            <a:ext cx="3816424" cy="3733459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4679504" y="1772816"/>
            <a:ext cx="44644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초점거리 </a:t>
            </a:r>
            <a:r>
              <a:rPr lang="en-US" altLang="ko-KR" dirty="0" smtClean="0"/>
              <a:t>: 500(pix)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실제거리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이미지 센서의 한 셀의 길이 </a:t>
            </a:r>
            <a:endParaRPr lang="en-US" altLang="ko-KR" dirty="0" smtClean="0"/>
          </a:p>
          <a:p>
            <a:r>
              <a:rPr lang="en-US" altLang="ko-KR" dirty="0" smtClean="0"/>
              <a:t>              X </a:t>
            </a:r>
            <a:r>
              <a:rPr lang="ko-KR" altLang="en-US" dirty="0" smtClean="0"/>
              <a:t>초점거리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 거리는 </a:t>
            </a:r>
            <a:r>
              <a:rPr lang="en-US" altLang="ko-KR" dirty="0" smtClean="0"/>
              <a:t>500*1mm = 500mm)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683568" y="5373216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43608" y="5373216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83568" y="5517232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11560" y="5733256"/>
            <a:ext cx="720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1mm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547664" y="1196752"/>
            <a:ext cx="1728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/>
              <a:t>이미지 센서</a:t>
            </a:r>
            <a:endParaRPr lang="ko-KR" altLang="en-US" dirty="0"/>
          </a:p>
        </p:txBody>
      </p:sp>
      <p:pic>
        <p:nvPicPr>
          <p:cNvPr id="17" name="Picture 2" descr="C:\Users\user\Desktop\parameter.JPG"/>
          <p:cNvPicPr>
            <a:picLocks noChangeAspect="1" noChangeArrowheads="1"/>
          </p:cNvPicPr>
          <p:nvPr/>
        </p:nvPicPr>
        <p:blipFill>
          <a:blip r:embed="rId3" cstate="print"/>
          <a:srcRect r="35589" b="65411"/>
          <a:stretch>
            <a:fillRect/>
          </a:stretch>
        </p:blipFill>
        <p:spPr bwMode="auto">
          <a:xfrm>
            <a:off x="3203848" y="260648"/>
            <a:ext cx="3024336" cy="4320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6732240" y="2420888"/>
            <a:ext cx="2160240" cy="2160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779912" y="2420888"/>
            <a:ext cx="2160240" cy="2160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C:\Users\user\Desktop\parameter.JPG"/>
          <p:cNvPicPr>
            <a:picLocks noChangeAspect="1" noChangeArrowheads="1"/>
          </p:cNvPicPr>
          <p:nvPr/>
        </p:nvPicPr>
        <p:blipFill>
          <a:blip r:embed="rId2" cstate="print"/>
          <a:srcRect t="34589" r="37122" b="36586"/>
          <a:stretch>
            <a:fillRect/>
          </a:stretch>
        </p:blipFill>
        <p:spPr bwMode="auto">
          <a:xfrm>
            <a:off x="3203848" y="332656"/>
            <a:ext cx="2952328" cy="360040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683568" y="2420888"/>
            <a:ext cx="2592288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915816" y="2492896"/>
            <a:ext cx="288032" cy="201622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59632" y="3140968"/>
            <a:ext cx="360040" cy="72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19672" y="3284984"/>
            <a:ext cx="72008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stCxn id="8" idx="3"/>
          </p:cNvCxnSpPr>
          <p:nvPr/>
        </p:nvCxnSpPr>
        <p:spPr>
          <a:xfrm>
            <a:off x="1691680" y="3501008"/>
            <a:ext cx="136815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619672" y="3429000"/>
            <a:ext cx="72008" cy="14401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716016" y="3429000"/>
            <a:ext cx="288032" cy="2880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7668344" y="3356992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740352" y="3429000"/>
            <a:ext cx="288032" cy="2880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631832" y="5013176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영상 중심점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516216" y="1340768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주점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6948264" y="1700808"/>
            <a:ext cx="792088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2" idx="0"/>
          </p:cNvCxnSpPr>
          <p:nvPr/>
        </p:nvCxnSpPr>
        <p:spPr>
          <a:xfrm flipH="1" flipV="1">
            <a:off x="8028384" y="3717032"/>
            <a:ext cx="359532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esktop\sd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412776"/>
            <a:ext cx="5256584" cy="3275257"/>
          </a:xfrm>
          <a:prstGeom prst="rect">
            <a:avLst/>
          </a:prstGeom>
          <a:noFill/>
        </p:spPr>
      </p:pic>
      <p:pic>
        <p:nvPicPr>
          <p:cNvPr id="5" name="Picture 2" descr="C:\Users\user\Desktop\parameter.JPG"/>
          <p:cNvPicPr>
            <a:picLocks noChangeAspect="1" noChangeArrowheads="1"/>
          </p:cNvPicPr>
          <p:nvPr/>
        </p:nvPicPr>
        <p:blipFill>
          <a:blip r:embed="rId3" cstate="print"/>
          <a:srcRect t="63414"/>
          <a:stretch>
            <a:fillRect/>
          </a:stretch>
        </p:blipFill>
        <p:spPr bwMode="auto">
          <a:xfrm>
            <a:off x="2627784" y="764704"/>
            <a:ext cx="4695340" cy="456993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2483768" y="4941168"/>
            <a:ext cx="44644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요즘 카메라들은 </a:t>
            </a:r>
            <a:r>
              <a:rPr lang="en-US" altLang="ko-KR" dirty="0" smtClean="0"/>
              <a:t>skew </a:t>
            </a:r>
            <a:r>
              <a:rPr lang="ko-KR" altLang="en-US" dirty="0" smtClean="0"/>
              <a:t>에러가 거의 없기 때문에</a:t>
            </a:r>
            <a:r>
              <a:rPr lang="en-US" altLang="ko-KR" dirty="0" smtClean="0"/>
              <a:t>, 0</a:t>
            </a:r>
            <a:r>
              <a:rPr lang="ko-KR" altLang="en-US" dirty="0" smtClean="0"/>
              <a:t>으로 놔두어도 무방하다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skew_c</a:t>
            </a:r>
            <a:r>
              <a:rPr lang="en-US" altLang="ko-KR" dirty="0" smtClean="0"/>
              <a:t> = 0)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트인로보틱스\2.건물외벽검사\2020년 12월 11일\ca3.PNG"/>
          <p:cNvPicPr>
            <a:picLocks noChangeAspect="1" noChangeArrowheads="1"/>
          </p:cNvPicPr>
          <p:nvPr/>
        </p:nvPicPr>
        <p:blipFill>
          <a:blip r:embed="rId2" cstate="print"/>
          <a:srcRect r="1490"/>
          <a:stretch>
            <a:fillRect/>
          </a:stretch>
        </p:blipFill>
        <p:spPr bwMode="auto">
          <a:xfrm>
            <a:off x="683568" y="908720"/>
            <a:ext cx="7920880" cy="5210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트인로보틱스\2.건물외벽검사\2020년 12월 11일\ca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764704"/>
            <a:ext cx="8561439" cy="55446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1893</TotalTime>
  <Words>304</Words>
  <Application>Microsoft Office PowerPoint</Application>
  <PresentationFormat>화면 슬라이드 쇼(4:3)</PresentationFormat>
  <Paragraphs>74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122</cp:revision>
  <dcterms:created xsi:type="dcterms:W3CDTF">2020-11-10T01:25:22Z</dcterms:created>
  <dcterms:modified xsi:type="dcterms:W3CDTF">2020-12-11T02:00:35Z</dcterms:modified>
</cp:coreProperties>
</file>