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3" r:id="rId2"/>
    <p:sldId id="256" r:id="rId3"/>
    <p:sldId id="257" r:id="rId4"/>
    <p:sldId id="258" r:id="rId5"/>
    <p:sldId id="259" r:id="rId6"/>
    <p:sldId id="278" r:id="rId7"/>
    <p:sldId id="260" r:id="rId8"/>
    <p:sldId id="280" r:id="rId9"/>
    <p:sldId id="279" r:id="rId10"/>
    <p:sldId id="262" r:id="rId11"/>
    <p:sldId id="264" r:id="rId12"/>
    <p:sldId id="265" r:id="rId13"/>
    <p:sldId id="267" r:id="rId14"/>
    <p:sldId id="269" r:id="rId15"/>
    <p:sldId id="282" r:id="rId16"/>
    <p:sldId id="296" r:id="rId17"/>
    <p:sldId id="294" r:id="rId18"/>
    <p:sldId id="297" r:id="rId19"/>
    <p:sldId id="285" r:id="rId20"/>
    <p:sldId id="286" r:id="rId21"/>
    <p:sldId id="287" r:id="rId22"/>
    <p:sldId id="288" r:id="rId23"/>
    <p:sldId id="291" r:id="rId24"/>
    <p:sldId id="292" r:id="rId25"/>
    <p:sldId id="293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3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B75DB-353D-4713-A5E5-344120DF8C42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D3622-853D-4CE7-B4DA-C82D2D8D5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BC6E-3866-4FF3-A438-E8BF30CD64C1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ABC6E-3866-4FF3-A438-E8BF30CD64C1}" type="datetimeFigureOut">
              <a:rPr lang="ko-KR" altLang="en-US" smtClean="0"/>
              <a:pPr/>
              <a:t>2020-11-28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AA24-D078-4839-B1C4-517D60F8E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6" y="3933056"/>
            <a:ext cx="4834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필요한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fy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cx</a:t>
            </a:r>
            <a:r>
              <a:rPr lang="en-US" altLang="ko-KR" dirty="0" smtClean="0"/>
              <a:t>, cy, k1, k2, p1, p2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4437112"/>
            <a:ext cx="24465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fy</a:t>
            </a:r>
            <a:r>
              <a:rPr lang="en-US" altLang="ko-KR" dirty="0" smtClean="0"/>
              <a:t> : </a:t>
            </a:r>
            <a:r>
              <a:rPr lang="ko-KR" altLang="en-US" smtClean="0"/>
              <a:t>초점거리</a:t>
            </a:r>
            <a:endParaRPr lang="en-US" altLang="ko-KR" dirty="0" smtClean="0"/>
          </a:p>
          <a:p>
            <a:r>
              <a:rPr lang="en-US" altLang="ko-KR" dirty="0" err="1" smtClean="0"/>
              <a:t>cx</a:t>
            </a:r>
            <a:r>
              <a:rPr lang="en-US" altLang="ko-KR" dirty="0" smtClean="0"/>
              <a:t>, cy : </a:t>
            </a:r>
            <a:r>
              <a:rPr lang="ko-KR" altLang="en-US" dirty="0" smtClean="0"/>
              <a:t>주점</a:t>
            </a:r>
            <a:endParaRPr lang="en-US" altLang="ko-KR" dirty="0" smtClean="0"/>
          </a:p>
          <a:p>
            <a:r>
              <a:rPr lang="en-US" altLang="ko-KR" dirty="0" smtClean="0"/>
              <a:t>k1, k2 : </a:t>
            </a:r>
            <a:r>
              <a:rPr lang="ko-KR" altLang="en-US" dirty="0" smtClean="0"/>
              <a:t>방사왜곡계수</a:t>
            </a:r>
            <a:endParaRPr lang="en-US" altLang="ko-KR" dirty="0" smtClean="0"/>
          </a:p>
          <a:p>
            <a:r>
              <a:rPr lang="en-US" altLang="ko-KR" dirty="0" smtClean="0"/>
              <a:t>p1, p2 : </a:t>
            </a:r>
            <a:r>
              <a:rPr lang="ko-KR" altLang="en-US" dirty="0" smtClean="0"/>
              <a:t>접선왜곡계수</a:t>
            </a:r>
            <a:endParaRPr lang="en-US" altLang="ko-KR" dirty="0" smtClean="0"/>
          </a:p>
        </p:txBody>
      </p:sp>
      <p:pic>
        <p:nvPicPr>
          <p:cNvPr id="4098" name="Picture 2" descr="C:\Users\user\Desktop\titelsfe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8054" y="692696"/>
            <a:ext cx="4135946" cy="2736303"/>
          </a:xfrm>
          <a:prstGeom prst="rect">
            <a:avLst/>
          </a:prstGeom>
          <a:noFill/>
        </p:spPr>
      </p:pic>
      <p:pic>
        <p:nvPicPr>
          <p:cNvPr id="6" name="Picture 2" descr="C:\Users\user\Desktop\titelsfef.JPG"/>
          <p:cNvPicPr>
            <a:picLocks noChangeAspect="1" noChangeArrowheads="1"/>
          </p:cNvPicPr>
          <p:nvPr/>
        </p:nvPicPr>
        <p:blipFill>
          <a:blip r:embed="rId2" cstate="print"/>
          <a:srcRect l="41785" b="66411"/>
          <a:stretch>
            <a:fillRect/>
          </a:stretch>
        </p:blipFill>
        <p:spPr bwMode="auto">
          <a:xfrm>
            <a:off x="755576" y="1124744"/>
            <a:ext cx="4716016" cy="18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pinho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0"/>
            <a:ext cx="5760640" cy="3396755"/>
          </a:xfrm>
          <a:prstGeom prst="rect">
            <a:avLst/>
          </a:prstGeom>
          <a:noFill/>
        </p:spPr>
      </p:pic>
      <p:pic>
        <p:nvPicPr>
          <p:cNvPr id="5" name="_x112641440" descr="EMB000021880a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221088"/>
            <a:ext cx="6048672" cy="1944854"/>
          </a:xfrm>
          <a:prstGeom prst="rect">
            <a:avLst/>
          </a:prstGeom>
          <a:noFill/>
        </p:spPr>
      </p:pic>
      <p:pic>
        <p:nvPicPr>
          <p:cNvPr id="6" name="Picture 2" descr="C:\Users\user\Desktop\paramet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8660" y="1988840"/>
            <a:ext cx="4695340" cy="12490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x112641440" descr="EMB000021880a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364088" cy="1724737"/>
          </a:xfrm>
          <a:prstGeom prst="rect">
            <a:avLst/>
          </a:prstGeom>
          <a:noFill/>
        </p:spPr>
      </p:pic>
      <p:pic>
        <p:nvPicPr>
          <p:cNvPr id="8" name="_x112641440" descr="EMB000021880a42"/>
          <p:cNvPicPr>
            <a:picLocks noChangeAspect="1" noChangeArrowheads="1"/>
          </p:cNvPicPr>
          <p:nvPr/>
        </p:nvPicPr>
        <p:blipFill>
          <a:blip r:embed="rId2" cstate="print"/>
          <a:srcRect l="22821" t="25050" r="71809" b="8150"/>
          <a:stretch>
            <a:fillRect/>
          </a:stretch>
        </p:blipFill>
        <p:spPr bwMode="auto">
          <a:xfrm>
            <a:off x="1259632" y="1772816"/>
            <a:ext cx="288032" cy="1152128"/>
          </a:xfrm>
          <a:prstGeom prst="rect">
            <a:avLst/>
          </a:prstGeom>
          <a:noFill/>
        </p:spPr>
      </p:pic>
      <p:pic>
        <p:nvPicPr>
          <p:cNvPr id="9" name="_x112641440" descr="EMB000021880a42"/>
          <p:cNvPicPr>
            <a:picLocks noChangeAspect="1" noChangeArrowheads="1"/>
          </p:cNvPicPr>
          <p:nvPr/>
        </p:nvPicPr>
        <p:blipFill>
          <a:blip r:embed="rId2" cstate="print"/>
          <a:srcRect l="61751" t="16700" r="32879" b="8150"/>
          <a:stretch>
            <a:fillRect/>
          </a:stretch>
        </p:blipFill>
        <p:spPr bwMode="auto">
          <a:xfrm>
            <a:off x="3491880" y="1628800"/>
            <a:ext cx="288032" cy="1296144"/>
          </a:xfrm>
          <a:prstGeom prst="rect">
            <a:avLst/>
          </a:prstGeom>
          <a:noFill/>
        </p:spPr>
      </p:pic>
      <p:pic>
        <p:nvPicPr>
          <p:cNvPr id="10" name="_x112641440" descr="EMB000021880a42"/>
          <p:cNvPicPr>
            <a:picLocks noChangeAspect="1" noChangeArrowheads="1"/>
          </p:cNvPicPr>
          <p:nvPr/>
        </p:nvPicPr>
        <p:blipFill>
          <a:blip r:embed="rId2" cstate="print"/>
          <a:srcRect l="10739" t="50100" r="81206" b="29025"/>
          <a:stretch>
            <a:fillRect/>
          </a:stretch>
        </p:blipFill>
        <p:spPr bwMode="auto">
          <a:xfrm>
            <a:off x="539552" y="2204864"/>
            <a:ext cx="432048" cy="360040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403648" y="1844824"/>
            <a:ext cx="2412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m11 m12 m13 m14</a:t>
            </a:r>
          </a:p>
          <a:p>
            <a:r>
              <a:rPr lang="en-US" altLang="ko-KR" dirty="0" smtClean="0"/>
              <a:t>m21 m22 m23 m24</a:t>
            </a:r>
          </a:p>
          <a:p>
            <a:r>
              <a:rPr lang="en-US" altLang="ko-KR" dirty="0" smtClean="0"/>
              <a:t>m31 m32 m33 m34</a:t>
            </a:r>
            <a:endParaRPr lang="ko-KR" altLang="en-US" dirty="0"/>
          </a:p>
        </p:txBody>
      </p:sp>
      <p:pic>
        <p:nvPicPr>
          <p:cNvPr id="12" name="Picture 3" descr="C:\Users\user\Desktop\mv.JPG"/>
          <p:cNvPicPr>
            <a:picLocks noChangeAspect="1" noChangeArrowheads="1"/>
          </p:cNvPicPr>
          <p:nvPr/>
        </p:nvPicPr>
        <p:blipFill>
          <a:blip r:embed="rId3" cstate="print"/>
          <a:srcRect l="3065" t="21739"/>
          <a:stretch>
            <a:fillRect/>
          </a:stretch>
        </p:blipFill>
        <p:spPr bwMode="auto">
          <a:xfrm>
            <a:off x="899592" y="5661248"/>
            <a:ext cx="3744416" cy="710495"/>
          </a:xfrm>
          <a:prstGeom prst="rect">
            <a:avLst/>
          </a:prstGeom>
          <a:noFill/>
        </p:spPr>
      </p:pic>
      <p:pic>
        <p:nvPicPr>
          <p:cNvPr id="13" name="Picture 2" descr="C:\Users\user\Desktop\sbu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924944"/>
            <a:ext cx="3672408" cy="23528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user\Desktop\mv.JPG"/>
          <p:cNvPicPr>
            <a:picLocks noChangeAspect="1" noChangeArrowheads="1"/>
          </p:cNvPicPr>
          <p:nvPr/>
        </p:nvPicPr>
        <p:blipFill>
          <a:blip r:embed="rId2" cstate="print"/>
          <a:srcRect l="3065" t="21739"/>
          <a:stretch>
            <a:fillRect/>
          </a:stretch>
        </p:blipFill>
        <p:spPr bwMode="auto">
          <a:xfrm>
            <a:off x="2411760" y="5733256"/>
            <a:ext cx="3744416" cy="710495"/>
          </a:xfrm>
          <a:prstGeom prst="rect">
            <a:avLst/>
          </a:prstGeom>
          <a:noFill/>
        </p:spPr>
      </p:pic>
      <p:pic>
        <p:nvPicPr>
          <p:cNvPr id="13" name="Picture 2" descr="C:\Users\user\Desktop\sbu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284984"/>
            <a:ext cx="3821289" cy="2448272"/>
          </a:xfrm>
          <a:prstGeom prst="rect">
            <a:avLst/>
          </a:prstGeom>
          <a:noFill/>
        </p:spPr>
      </p:pic>
      <p:pic>
        <p:nvPicPr>
          <p:cNvPr id="6" name="Picture 2" descr="C:\Users\user\Desktop\광ㅎㅇ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0"/>
            <a:ext cx="7242005" cy="3501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71600" y="4365104"/>
            <a:ext cx="74888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우리가 동일한 장면을 동일한 위치와 각도에서 촬영하더라도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사용한 카메라의 종류 또는 </a:t>
            </a:r>
            <a:r>
              <a:rPr lang="ko-KR" altLang="en-US" dirty="0" err="1" smtClean="0"/>
              <a:t>환경세팅에</a:t>
            </a:r>
            <a:r>
              <a:rPr lang="ko-KR" altLang="en-US" dirty="0" smtClean="0"/>
              <a:t> 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다른 영상을 얻게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그런데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카메라의 차이는 어떤 기하학적인 해석을 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불필요하다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정규 </a:t>
            </a:r>
            <a:r>
              <a:rPr lang="ko-KR" altLang="en-US" dirty="0" err="1" smtClean="0"/>
              <a:t>좌표계를</a:t>
            </a:r>
            <a:r>
              <a:rPr lang="ko-KR" altLang="en-US" dirty="0" smtClean="0"/>
              <a:t> 한마디로 설명하자면 카메라의 내부 </a:t>
            </a:r>
            <a:r>
              <a:rPr lang="ko-KR" altLang="en-US" dirty="0" err="1" smtClean="0"/>
              <a:t>파라미터</a:t>
            </a:r>
            <a:r>
              <a:rPr lang="en-US" altLang="ko-KR" dirty="0" smtClean="0"/>
              <a:t>(intrinsic parameter)</a:t>
            </a:r>
            <a:r>
              <a:rPr lang="ko-KR" altLang="en-US" dirty="0" smtClean="0"/>
              <a:t>의 영향을 제거한 이미지 좌표계로 볼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Picture 2" descr="C:\Users\user\Desktop\c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0"/>
            <a:ext cx="7114563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Picture 2" descr="C:\Users\user\Desktop\mgsfdg.JPG"/>
          <p:cNvPicPr>
            <a:picLocks noChangeAspect="1" noChangeArrowheads="1"/>
          </p:cNvPicPr>
          <p:nvPr/>
        </p:nvPicPr>
        <p:blipFill>
          <a:blip r:embed="rId2" cstate="print"/>
          <a:srcRect b="50281"/>
          <a:stretch>
            <a:fillRect/>
          </a:stretch>
        </p:blipFill>
        <p:spPr bwMode="auto">
          <a:xfrm>
            <a:off x="1475656" y="2924944"/>
            <a:ext cx="4536504" cy="2468516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1224136" y="5589240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A</a:t>
            </a:r>
            <a:r>
              <a:rPr lang="en-US" altLang="ko-KR" sz="1200" dirty="0" err="1" smtClean="0"/>
              <a:t>i</a:t>
            </a:r>
            <a:r>
              <a:rPr lang="en-US" altLang="ko-KR" dirty="0" err="1" smtClean="0"/>
              <a:t>X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XB</a:t>
            </a:r>
            <a:r>
              <a:rPr lang="en-US" altLang="ko-KR" sz="1200" dirty="0" err="1" smtClean="0"/>
              <a:t>i</a:t>
            </a:r>
            <a:r>
              <a:rPr lang="ko-KR" altLang="en-US" dirty="0" smtClean="0"/>
              <a:t>가 아니라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M</a:t>
            </a:r>
            <a:r>
              <a:rPr lang="en-US" altLang="ko-KR" sz="1200" dirty="0" err="1" smtClean="0"/>
              <a:t>i</a:t>
            </a:r>
            <a:r>
              <a:rPr lang="en-US" altLang="ko-KR" dirty="0" err="1" smtClean="0"/>
              <a:t>X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Xb</a:t>
            </a:r>
            <a:r>
              <a:rPr lang="en-US" altLang="ko-KR" sz="1200" dirty="0" err="1" smtClean="0"/>
              <a:t>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사용해야 한다</a:t>
            </a:r>
            <a:r>
              <a:rPr lang="en-US" altLang="ko-KR" dirty="0" smtClean="0"/>
              <a:t>.</a:t>
            </a:r>
            <a:endParaRPr lang="en-US" altLang="ko-KR" sz="1200" dirty="0" smtClean="0"/>
          </a:p>
        </p:txBody>
      </p:sp>
      <p:pic>
        <p:nvPicPr>
          <p:cNvPr id="16" name="Picture 4" descr="C:\Users\user\Desktop\poasfs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0"/>
            <a:ext cx="6300192" cy="2277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681536"/>
            <a:ext cx="3707903" cy="1757103"/>
          </a:xfrm>
          <a:prstGeom prst="rect">
            <a:avLst/>
          </a:prstGeom>
          <a:noFill/>
        </p:spPr>
      </p:pic>
      <p:pic>
        <p:nvPicPr>
          <p:cNvPr id="5" name="Picture 3" descr="C:\Users\user\Desktop\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4293096"/>
            <a:ext cx="7236296" cy="1273700"/>
          </a:xfrm>
          <a:prstGeom prst="rect">
            <a:avLst/>
          </a:prstGeom>
          <a:noFill/>
        </p:spPr>
      </p:pic>
      <p:pic>
        <p:nvPicPr>
          <p:cNvPr id="6" name="Picture 4" descr="C:\Users\user\Desktop\poasfs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76672"/>
            <a:ext cx="6300192" cy="22778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dhd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5004048" cy="4866322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1187624" y="188640"/>
            <a:ext cx="7570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영상을 통해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차원에서의 </a:t>
            </a:r>
            <a:r>
              <a:rPr lang="en-US" altLang="ko-KR" dirty="0" smtClean="0"/>
              <a:t>Transition</a:t>
            </a:r>
            <a:r>
              <a:rPr lang="ko-KR" altLang="en-US" dirty="0" smtClean="0"/>
              <a:t>을 추정해보자</a:t>
            </a:r>
            <a:r>
              <a:rPr lang="en-US" altLang="ko-KR" smtClean="0"/>
              <a:t>, </a:t>
            </a:r>
            <a:r>
              <a:rPr lang="ko-KR" altLang="en-US" smtClean="0"/>
              <a:t>이부분만다시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6557523" y="4725144"/>
            <a:ext cx="2586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P’’(</a:t>
            </a:r>
            <a:r>
              <a:rPr lang="pl-PL" altLang="ko-KR" sz="1400" dirty="0" smtClean="0"/>
              <a:t>fx*X/Z + cx,</a:t>
            </a:r>
            <a:r>
              <a:rPr lang="en-US" altLang="ko-KR" sz="1400" dirty="0" smtClean="0"/>
              <a:t> </a:t>
            </a:r>
            <a:r>
              <a:rPr lang="pl-PL" altLang="ko-KR" sz="1400" dirty="0" smtClean="0"/>
              <a:t>fy*Y/Z + cy</a:t>
            </a:r>
            <a:r>
              <a:rPr lang="en-US" altLang="ko-KR" sz="1400" dirty="0" smtClean="0"/>
              <a:t>, f)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5580112" y="4725144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ko-KR" sz="1400" dirty="0" smtClean="0"/>
              <a:t>(</a:t>
            </a:r>
            <a:r>
              <a:rPr lang="en-US" altLang="ko-KR" sz="1400" dirty="0" err="1" smtClean="0"/>
              <a:t>cx</a:t>
            </a:r>
            <a:r>
              <a:rPr lang="en-US" altLang="ko-KR" sz="1400" dirty="0" smtClean="0"/>
              <a:t>, cy)</a:t>
            </a:r>
            <a:endParaRPr lang="es-ES" altLang="ko-KR" sz="1400" dirty="0"/>
          </a:p>
        </p:txBody>
      </p:sp>
      <p:sp>
        <p:nvSpPr>
          <p:cNvPr id="66" name="직사각형 65"/>
          <p:cNvSpPr/>
          <p:nvPr/>
        </p:nvSpPr>
        <p:spPr>
          <a:xfrm flipH="1" flipV="1">
            <a:off x="5796136" y="184482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 flipH="1">
            <a:off x="6948264" y="1844824"/>
            <a:ext cx="216024" cy="21602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588224" y="1412776"/>
            <a:ext cx="903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P(X, Y, Z)</a:t>
            </a:r>
            <a:endParaRPr lang="ko-KR" altLang="en-US" sz="1400" dirty="0"/>
          </a:p>
        </p:txBody>
      </p:sp>
      <p:sp>
        <p:nvSpPr>
          <p:cNvPr id="70" name="직사각형 69"/>
          <p:cNvSpPr/>
          <p:nvPr/>
        </p:nvSpPr>
        <p:spPr>
          <a:xfrm>
            <a:off x="5508104" y="1412776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(0, 0, Z)</a:t>
            </a:r>
            <a:endParaRPr lang="ko-KR" altLang="en-US" sz="1400" dirty="0"/>
          </a:p>
        </p:txBody>
      </p:sp>
      <p:sp>
        <p:nvSpPr>
          <p:cNvPr id="71" name="직사각형 70"/>
          <p:cNvSpPr/>
          <p:nvPr/>
        </p:nvSpPr>
        <p:spPr>
          <a:xfrm flipH="1" flipV="1">
            <a:off x="5796136" y="400506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flipH="1">
            <a:off x="7020272" y="4005064"/>
            <a:ext cx="216024" cy="21602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 flipH="1" flipV="1">
            <a:off x="6156176" y="4437112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 flipH="1">
            <a:off x="7380312" y="4437112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508104" y="3645024"/>
            <a:ext cx="767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(0, 0, f)</a:t>
            </a:r>
            <a:endParaRPr lang="ko-KR" altLang="en-US" sz="1400" dirty="0"/>
          </a:p>
        </p:txBody>
      </p:sp>
      <p:sp>
        <p:nvSpPr>
          <p:cNvPr id="91" name="직사각형 90"/>
          <p:cNvSpPr/>
          <p:nvPr/>
        </p:nvSpPr>
        <p:spPr>
          <a:xfrm>
            <a:off x="6732240" y="3645024"/>
            <a:ext cx="17545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P’’(</a:t>
            </a:r>
            <a:r>
              <a:rPr lang="en-US" altLang="ko-KR" sz="1400" dirty="0" err="1" smtClean="0"/>
              <a:t>fx</a:t>
            </a:r>
            <a:r>
              <a:rPr lang="en-US" altLang="ko-KR" sz="1400" dirty="0" smtClean="0"/>
              <a:t>*X/Z, </a:t>
            </a:r>
            <a:r>
              <a:rPr lang="en-US" altLang="ko-KR" sz="1400" dirty="0" err="1" smtClean="0"/>
              <a:t>fy</a:t>
            </a:r>
            <a:r>
              <a:rPr lang="en-US" altLang="ko-KR" sz="1400" dirty="0" smtClean="0"/>
              <a:t>*Y/Z, f)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dhd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5004048" cy="4866322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1187624" y="188640"/>
            <a:ext cx="7570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영상을 통해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차원에서의 </a:t>
            </a:r>
            <a:r>
              <a:rPr lang="en-US" altLang="ko-KR" dirty="0" smtClean="0"/>
              <a:t>Transition</a:t>
            </a:r>
            <a:r>
              <a:rPr lang="ko-KR" altLang="en-US" dirty="0" smtClean="0"/>
              <a:t>을 추정해보자</a:t>
            </a:r>
            <a:r>
              <a:rPr lang="en-US" altLang="ko-KR" smtClean="0"/>
              <a:t>, </a:t>
            </a:r>
            <a:r>
              <a:rPr lang="ko-KR" altLang="en-US" smtClean="0"/>
              <a:t>이부분만다시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6420686" y="4221088"/>
            <a:ext cx="2586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P’’(</a:t>
            </a:r>
            <a:r>
              <a:rPr lang="pl-PL" altLang="ko-KR" sz="1400" dirty="0" smtClean="0"/>
              <a:t>fx*X/Z + cx,</a:t>
            </a:r>
            <a:r>
              <a:rPr lang="en-US" altLang="ko-KR" sz="1400" dirty="0" smtClean="0"/>
              <a:t> </a:t>
            </a:r>
            <a:r>
              <a:rPr lang="pl-PL" altLang="ko-KR" sz="1400" dirty="0" smtClean="0"/>
              <a:t>fy*Y/Z + cy</a:t>
            </a:r>
            <a:r>
              <a:rPr lang="en-US" altLang="ko-KR" sz="1400" dirty="0" smtClean="0"/>
              <a:t>, f)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5076056" y="3861048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ko-KR" sz="1400" dirty="0" smtClean="0"/>
              <a:t>(</a:t>
            </a:r>
            <a:r>
              <a:rPr lang="en-US" altLang="ko-KR" sz="1400" dirty="0" err="1" smtClean="0"/>
              <a:t>cx</a:t>
            </a:r>
            <a:r>
              <a:rPr lang="en-US" altLang="ko-KR" sz="1400" dirty="0" smtClean="0"/>
              <a:t>, cy)</a:t>
            </a:r>
            <a:endParaRPr lang="es-ES" altLang="ko-KR" sz="1400" dirty="0"/>
          </a:p>
        </p:txBody>
      </p:sp>
      <p:sp>
        <p:nvSpPr>
          <p:cNvPr id="71" name="직사각형 70"/>
          <p:cNvSpPr/>
          <p:nvPr/>
        </p:nvSpPr>
        <p:spPr>
          <a:xfrm flipH="1" flipV="1">
            <a:off x="5508104" y="3501008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 flipH="1">
            <a:off x="6732240" y="3501008"/>
            <a:ext cx="216024" cy="21602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 flipH="1" flipV="1">
            <a:off x="5868144" y="3933056"/>
            <a:ext cx="216024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 flipH="1">
            <a:off x="7092280" y="3933056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220072" y="3140968"/>
            <a:ext cx="7670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(0, 0, f)</a:t>
            </a:r>
            <a:endParaRPr lang="ko-KR" altLang="en-US" sz="1400" dirty="0"/>
          </a:p>
        </p:txBody>
      </p:sp>
      <p:sp>
        <p:nvSpPr>
          <p:cNvPr id="91" name="직사각형 90"/>
          <p:cNvSpPr/>
          <p:nvPr/>
        </p:nvSpPr>
        <p:spPr>
          <a:xfrm>
            <a:off x="6444208" y="3140968"/>
            <a:ext cx="17059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P(</a:t>
            </a:r>
            <a:r>
              <a:rPr lang="en-US" altLang="ko-KR" sz="1400" dirty="0" err="1" smtClean="0"/>
              <a:t>fx</a:t>
            </a:r>
            <a:r>
              <a:rPr lang="en-US" altLang="ko-KR" sz="1400" dirty="0" smtClean="0"/>
              <a:t>*X/Z, </a:t>
            </a:r>
            <a:r>
              <a:rPr lang="en-US" altLang="ko-KR" sz="1400" dirty="0" err="1" smtClean="0"/>
              <a:t>fy</a:t>
            </a:r>
            <a:r>
              <a:rPr lang="en-US" altLang="ko-KR" sz="1400" dirty="0" smtClean="0"/>
              <a:t>*Y/Z, f)</a:t>
            </a:r>
            <a:endParaRPr lang="ko-KR" altLang="en-US" sz="1400" dirty="0"/>
          </a:p>
        </p:txBody>
      </p:sp>
      <p:sp>
        <p:nvSpPr>
          <p:cNvPr id="92" name="직사각형 91"/>
          <p:cNvSpPr/>
          <p:nvPr/>
        </p:nvSpPr>
        <p:spPr>
          <a:xfrm>
            <a:off x="5364088" y="4653136"/>
            <a:ext cx="3639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P’’(</a:t>
            </a:r>
            <a:r>
              <a:rPr lang="pl-PL" altLang="ko-KR" sz="1400" dirty="0" smtClean="0"/>
              <a:t>fx*X/Z + cx,</a:t>
            </a:r>
            <a:r>
              <a:rPr lang="en-US" altLang="ko-KR" sz="1400" dirty="0" smtClean="0"/>
              <a:t> </a:t>
            </a:r>
            <a:r>
              <a:rPr lang="pl-PL" altLang="ko-KR" sz="1400" dirty="0" smtClean="0"/>
              <a:t>fy*Y/Z + cy</a:t>
            </a:r>
            <a:r>
              <a:rPr lang="en-US" altLang="ko-KR" sz="1400" dirty="0" smtClean="0"/>
              <a:t>, f) -&gt; P’’(x, y, z)</a:t>
            </a:r>
            <a:endParaRPr lang="ko-KR" altLang="en-US" sz="1400" dirty="0"/>
          </a:p>
        </p:txBody>
      </p:sp>
      <p:sp>
        <p:nvSpPr>
          <p:cNvPr id="93" name="직사각형 92"/>
          <p:cNvSpPr/>
          <p:nvPr/>
        </p:nvSpPr>
        <p:spPr>
          <a:xfrm flipH="1" flipV="1">
            <a:off x="5508104" y="55892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5220072" y="5229200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(0, 0, 1)</a:t>
            </a:r>
            <a:endParaRPr lang="ko-KR" altLang="en-US" sz="1400" dirty="0"/>
          </a:p>
        </p:txBody>
      </p:sp>
      <p:sp>
        <p:nvSpPr>
          <p:cNvPr id="95" name="타원 94"/>
          <p:cNvSpPr/>
          <p:nvPr/>
        </p:nvSpPr>
        <p:spPr>
          <a:xfrm flipH="1">
            <a:off x="6732240" y="5589240"/>
            <a:ext cx="216024" cy="21602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516216" y="5229200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P’((x-</a:t>
            </a:r>
            <a:r>
              <a:rPr lang="en-US" altLang="ko-KR" sz="1400" dirty="0" err="1" smtClean="0"/>
              <a:t>cx</a:t>
            </a:r>
            <a:r>
              <a:rPr lang="en-US" altLang="ko-KR" sz="1400" dirty="0" smtClean="0"/>
              <a:t>)/</a:t>
            </a:r>
            <a:r>
              <a:rPr lang="en-US" altLang="ko-KR" sz="1400" dirty="0" err="1" smtClean="0"/>
              <a:t>fx</a:t>
            </a:r>
            <a:r>
              <a:rPr lang="en-US" altLang="ko-KR" sz="1400" dirty="0" smtClean="0"/>
              <a:t>,  (y-cy)/</a:t>
            </a:r>
            <a:r>
              <a:rPr lang="en-US" altLang="ko-KR" sz="1400" dirty="0" err="1" smtClean="0"/>
              <a:t>fy</a:t>
            </a:r>
            <a:r>
              <a:rPr lang="en-US" altLang="ko-KR" sz="1400" dirty="0" smtClean="0"/>
              <a:t>, 1)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dhd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5004048" cy="4866322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1187624" y="188640"/>
            <a:ext cx="7570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영상을 통해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차원에서의 </a:t>
            </a:r>
            <a:r>
              <a:rPr lang="en-US" altLang="ko-KR" dirty="0" smtClean="0"/>
              <a:t>Transition</a:t>
            </a:r>
            <a:r>
              <a:rPr lang="ko-KR" altLang="en-US" dirty="0" smtClean="0"/>
              <a:t>을 추정해보자</a:t>
            </a:r>
            <a:r>
              <a:rPr lang="en-US" altLang="ko-KR" smtClean="0"/>
              <a:t>, </a:t>
            </a:r>
            <a:r>
              <a:rPr lang="ko-KR" altLang="en-US" smtClean="0"/>
              <a:t>이부분만다시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 flipH="1" flipV="1">
            <a:off x="5508104" y="5589240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5220072" y="5229200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(0, 0, 1)</a:t>
            </a:r>
            <a:endParaRPr lang="ko-KR" altLang="en-US" sz="1400" dirty="0"/>
          </a:p>
        </p:txBody>
      </p:sp>
      <p:sp>
        <p:nvSpPr>
          <p:cNvPr id="95" name="타원 94"/>
          <p:cNvSpPr/>
          <p:nvPr/>
        </p:nvSpPr>
        <p:spPr>
          <a:xfrm flipH="1">
            <a:off x="6732240" y="5589240"/>
            <a:ext cx="216024" cy="21602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516216" y="5229200"/>
            <a:ext cx="20617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P((x-</a:t>
            </a:r>
            <a:r>
              <a:rPr lang="en-US" altLang="ko-KR" sz="1400" dirty="0" err="1" smtClean="0"/>
              <a:t>cx</a:t>
            </a:r>
            <a:r>
              <a:rPr lang="en-US" altLang="ko-KR" sz="1400" dirty="0" smtClean="0"/>
              <a:t>)/</a:t>
            </a:r>
            <a:r>
              <a:rPr lang="en-US" altLang="ko-KR" sz="1400" dirty="0" err="1" smtClean="0"/>
              <a:t>fx</a:t>
            </a:r>
            <a:r>
              <a:rPr lang="en-US" altLang="ko-KR" sz="1400" dirty="0" smtClean="0"/>
              <a:t>,  (y-cy)/</a:t>
            </a:r>
            <a:r>
              <a:rPr lang="en-US" altLang="ko-KR" sz="1400" dirty="0" err="1" smtClean="0"/>
              <a:t>fy</a:t>
            </a:r>
            <a:r>
              <a:rPr lang="en-US" altLang="ko-KR" sz="1400" dirty="0" smtClean="0"/>
              <a:t>, 1)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 flipH="1" flipV="1">
            <a:off x="5508104" y="1844824"/>
            <a:ext cx="21602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flipH="1">
            <a:off x="6804248" y="1844824"/>
            <a:ext cx="216024" cy="21602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444208" y="1412776"/>
            <a:ext cx="9037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P(X, Y, Z)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292080" y="1412776"/>
            <a:ext cx="8018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(0, 0, Z)</a:t>
            </a:r>
            <a:endParaRPr lang="ko-KR" altLang="en-US" sz="1400" dirty="0"/>
          </a:p>
        </p:txBody>
      </p:sp>
      <p:cxnSp>
        <p:nvCxnSpPr>
          <p:cNvPr id="22" name="Shape 21"/>
          <p:cNvCxnSpPr/>
          <p:nvPr/>
        </p:nvCxnSpPr>
        <p:spPr>
          <a:xfrm rot="5400000" flipH="1" flipV="1">
            <a:off x="2956757" y="3532075"/>
            <a:ext cx="4166591" cy="2160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932040" y="573325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300192" y="2204864"/>
            <a:ext cx="24288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P(Z*(x-</a:t>
            </a:r>
            <a:r>
              <a:rPr lang="en-US" altLang="ko-KR" sz="1400" dirty="0" err="1" smtClean="0"/>
              <a:t>cx</a:t>
            </a:r>
            <a:r>
              <a:rPr lang="en-US" altLang="ko-KR" sz="1400" dirty="0" smtClean="0"/>
              <a:t>)/</a:t>
            </a:r>
            <a:r>
              <a:rPr lang="en-US" altLang="ko-KR" sz="1400" dirty="0" err="1" smtClean="0"/>
              <a:t>fx</a:t>
            </a:r>
            <a:r>
              <a:rPr lang="en-US" altLang="ko-KR" sz="1400" dirty="0" smtClean="0"/>
              <a:t>,  Z*(y-cy)/</a:t>
            </a:r>
            <a:r>
              <a:rPr lang="en-US" altLang="ko-KR" sz="1400" dirty="0" err="1" smtClean="0"/>
              <a:t>fy</a:t>
            </a:r>
            <a:r>
              <a:rPr lang="en-US" altLang="ko-KR" sz="1400" dirty="0" smtClean="0"/>
              <a:t>, Z)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w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0"/>
            <a:ext cx="5622600" cy="4365104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2051720" y="4725144"/>
            <a:ext cx="5328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월드 </a:t>
            </a:r>
            <a:r>
              <a:rPr lang="ko-KR" altLang="en-US" dirty="0" err="1" smtClean="0"/>
              <a:t>좌표계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지면이 </a:t>
            </a:r>
            <a:r>
              <a:rPr lang="en-US" altLang="ko-KR" dirty="0" smtClean="0"/>
              <a:t>XY </a:t>
            </a:r>
            <a:r>
              <a:rPr lang="ko-KR" altLang="en-US" dirty="0" smtClean="0"/>
              <a:t>평면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위쪽이 </a:t>
            </a:r>
            <a:r>
              <a:rPr lang="en-US" altLang="ko-KR" dirty="0" smtClean="0"/>
              <a:t>Z</a:t>
            </a:r>
            <a:r>
              <a:rPr lang="ko-KR" altLang="en-US" dirty="0" smtClean="0"/>
              <a:t>축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카메라 </a:t>
            </a:r>
            <a:r>
              <a:rPr lang="ko-KR" altLang="en-US" dirty="0" err="1" smtClean="0"/>
              <a:t>좌표계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카메라 </a:t>
            </a:r>
            <a:r>
              <a:rPr lang="ko-KR" altLang="en-US" dirty="0" err="1" smtClean="0"/>
              <a:t>광학축</a:t>
            </a:r>
            <a:r>
              <a:rPr lang="ko-KR" altLang="en-US" dirty="0" smtClean="0"/>
              <a:t> 방향이 </a:t>
            </a:r>
            <a:r>
              <a:rPr lang="en-US" altLang="ko-KR" dirty="0" err="1" smtClean="0"/>
              <a:t>Zc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오른쪽이 </a:t>
            </a:r>
            <a:r>
              <a:rPr lang="en-US" altLang="ko-KR" dirty="0" err="1" smtClean="0"/>
              <a:t>Xc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아래쪽이 </a:t>
            </a:r>
            <a:r>
              <a:rPr lang="en-US" altLang="ko-KR" dirty="0" err="1" smtClean="0"/>
              <a:t>Yc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4664"/>
            <a:ext cx="7114563" cy="432048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827584" y="4653136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dirty="0" smtClean="0"/>
              <a:t>우리가 사는 세상은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차원이지만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카메라로 찍으면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차원으로 변하게 된다</a:t>
            </a:r>
            <a:r>
              <a:rPr lang="en-US" altLang="ko-KR" dirty="0" smtClean="0"/>
              <a:t>.</a:t>
            </a:r>
          </a:p>
          <a:p>
            <a:pPr algn="just"/>
            <a:endParaRPr lang="en-US" altLang="ko-KR" dirty="0" smtClean="0"/>
          </a:p>
          <a:p>
            <a:pPr algn="just"/>
            <a:r>
              <a:rPr lang="en-US" altLang="ko-KR" dirty="0" smtClean="0"/>
              <a:t>3</a:t>
            </a:r>
            <a:r>
              <a:rPr lang="ko-KR" altLang="en-US" dirty="0"/>
              <a:t>차원의 점들이 이미지 상에서 어디에 맺히는지는 기하학적으로 생각하면 영상을 찍을 당시의 카메라의 위치 및 방향에 의해 </a:t>
            </a:r>
            <a:r>
              <a:rPr lang="ko-KR" altLang="en-US" dirty="0" smtClean="0"/>
              <a:t>결정된다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cwd.JPG"/>
          <p:cNvPicPr>
            <a:picLocks noChangeAspect="1" noChangeArrowheads="1"/>
          </p:cNvPicPr>
          <p:nvPr/>
        </p:nvPicPr>
        <p:blipFill>
          <a:blip r:embed="rId2" cstate="print"/>
          <a:srcRect r="46211" b="-6598"/>
          <a:stretch>
            <a:fillRect/>
          </a:stretch>
        </p:blipFill>
        <p:spPr bwMode="auto">
          <a:xfrm>
            <a:off x="360229" y="627352"/>
            <a:ext cx="3024336" cy="4653136"/>
          </a:xfrm>
          <a:prstGeom prst="rect">
            <a:avLst/>
          </a:prstGeom>
          <a:noFill/>
        </p:spPr>
      </p:pic>
      <p:pic>
        <p:nvPicPr>
          <p:cNvPr id="2050" name="Picture 2" descr="C:\Users\user\Desktop\sdffscdc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052736"/>
            <a:ext cx="2609850" cy="417512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4283968" y="206084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pan(</a:t>
            </a:r>
            <a:r>
              <a:rPr lang="ko-KR" altLang="en-US" dirty="0" smtClean="0"/>
              <a:t>팬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카메라의 좌우 회전각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광학축이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월드좌표계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축과 </a:t>
            </a:r>
            <a:r>
              <a:rPr lang="ko-KR" altLang="en-US" dirty="0" err="1" smtClean="0"/>
              <a:t>평행할때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왼쪽이 </a:t>
            </a:r>
            <a:r>
              <a:rPr lang="en-US" altLang="ko-KR" dirty="0" smtClean="0"/>
              <a:t>+, </a:t>
            </a:r>
            <a:r>
              <a:rPr lang="ko-KR" altLang="en-US" dirty="0" smtClean="0"/>
              <a:t>오른쪽이 </a:t>
            </a:r>
            <a:r>
              <a:rPr lang="en-US" altLang="ko-KR" dirty="0" smtClean="0"/>
              <a:t>–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tilt(</a:t>
            </a:r>
            <a:r>
              <a:rPr lang="ko-KR" altLang="en-US" dirty="0" err="1" smtClean="0"/>
              <a:t>틸트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카메라의 상하 회전각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광학축이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월드좌표계</a:t>
            </a:r>
            <a:r>
              <a:rPr lang="ko-KR" altLang="en-US" dirty="0" smtClean="0"/>
              <a:t> </a:t>
            </a:r>
            <a:r>
              <a:rPr lang="en-US" altLang="ko-KR" dirty="0" smtClean="0"/>
              <a:t>Y</a:t>
            </a:r>
            <a:r>
              <a:rPr lang="ko-KR" altLang="en-US" dirty="0" smtClean="0"/>
              <a:t>축과 </a:t>
            </a:r>
            <a:r>
              <a:rPr lang="ko-KR" altLang="en-US" dirty="0" err="1" smtClean="0"/>
              <a:t>평행할때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위쪽이 </a:t>
            </a:r>
            <a:r>
              <a:rPr lang="en-US" altLang="ko-KR" dirty="0" smtClean="0"/>
              <a:t>+, </a:t>
            </a:r>
            <a:r>
              <a:rPr lang="ko-KR" altLang="en-US" dirty="0" smtClean="0"/>
              <a:t>아래쪽이 </a:t>
            </a:r>
            <a:r>
              <a:rPr lang="en-US" altLang="ko-KR" dirty="0" smtClean="0"/>
              <a:t>-</a:t>
            </a:r>
            <a:endParaRPr lang="en-US" altLang="ko-K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cwd.JPG"/>
          <p:cNvPicPr>
            <a:picLocks noChangeAspect="1" noChangeArrowheads="1"/>
          </p:cNvPicPr>
          <p:nvPr/>
        </p:nvPicPr>
        <p:blipFill>
          <a:blip r:embed="rId2" cstate="print"/>
          <a:srcRect r="46211" b="-6598"/>
          <a:stretch>
            <a:fillRect/>
          </a:stretch>
        </p:blipFill>
        <p:spPr bwMode="auto">
          <a:xfrm>
            <a:off x="1728381" y="915384"/>
            <a:ext cx="3024336" cy="4653136"/>
          </a:xfrm>
          <a:prstGeom prst="rect">
            <a:avLst/>
          </a:prstGeom>
          <a:noFill/>
        </p:spPr>
      </p:pic>
      <p:pic>
        <p:nvPicPr>
          <p:cNvPr id="5" name="Picture 2" descr="C:\Users\user\Desktop\sdffscdc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340768"/>
            <a:ext cx="2609850" cy="4175125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5364088" y="155679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52120" y="1052736"/>
            <a:ext cx="252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 Pw = [</a:t>
            </a:r>
            <a:r>
              <a:rPr lang="en-US" altLang="ko-KR" dirty="0" err="1" smtClean="0"/>
              <a:t>Xw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Zw</a:t>
            </a:r>
            <a:r>
              <a:rPr lang="en-US" altLang="ko-KR" dirty="0" smtClean="0"/>
              <a:t>]</a:t>
            </a:r>
            <a:r>
              <a:rPr lang="en-US" altLang="ko-KR" baseline="30000" dirty="0" smtClean="0"/>
              <a:t>T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5652120" y="1700808"/>
            <a:ext cx="2021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 Pc = [</a:t>
            </a:r>
            <a:r>
              <a:rPr lang="en-US" altLang="ko-KR" dirty="0" err="1" smtClean="0"/>
              <a:t>Xc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Zc</a:t>
            </a:r>
            <a:r>
              <a:rPr lang="en-US" altLang="ko-KR" dirty="0" smtClean="0"/>
              <a:t>]</a:t>
            </a:r>
            <a:r>
              <a:rPr lang="en-US" altLang="ko-KR" baseline="30000" dirty="0" smtClean="0"/>
              <a:t>T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4788023" cy="41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2483768" y="7647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652120" y="1340768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dirty="0" smtClean="0"/>
              <a:t>Pc = RPw + T</a:t>
            </a:r>
            <a:endParaRPr lang="es-E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2915816" y="692696"/>
            <a:ext cx="2021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 Pc = [</a:t>
            </a:r>
            <a:r>
              <a:rPr lang="en-US" altLang="ko-KR" dirty="0" err="1" smtClean="0"/>
              <a:t>Xc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Zc</a:t>
            </a:r>
            <a:r>
              <a:rPr lang="en-US" altLang="ko-KR" dirty="0" smtClean="0"/>
              <a:t>]</a:t>
            </a:r>
            <a:r>
              <a:rPr lang="en-US" altLang="ko-KR" baseline="30000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915816" y="188640"/>
            <a:ext cx="2592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 Pw = [</a:t>
            </a:r>
            <a:r>
              <a:rPr lang="en-US" altLang="ko-KR" dirty="0" err="1" smtClean="0"/>
              <a:t>Xw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Zw</a:t>
            </a:r>
            <a:r>
              <a:rPr lang="en-US" altLang="ko-KR" dirty="0" smtClean="0"/>
              <a:t>]</a:t>
            </a:r>
            <a:r>
              <a:rPr lang="en-US" altLang="ko-KR" baseline="30000" dirty="0" smtClean="0"/>
              <a:t>T</a:t>
            </a:r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5652120" y="1844824"/>
            <a:ext cx="2160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dirty="0" smtClean="0"/>
              <a:t>-&gt; Pc = RPw</a:t>
            </a:r>
          </a:p>
          <a:p>
            <a:endParaRPr lang="es-ES" altLang="ko-KR" dirty="0" smtClean="0"/>
          </a:p>
          <a:p>
            <a:r>
              <a:rPr lang="es-ES" altLang="ko-KR" dirty="0" smtClean="0"/>
              <a:t>-&gt; Pw = inv(R)Pc</a:t>
            </a:r>
            <a:endParaRPr lang="es-ES" altLang="ko-KR" dirty="0"/>
          </a:p>
        </p:txBody>
      </p:sp>
      <p:sp>
        <p:nvSpPr>
          <p:cNvPr id="26" name="직사각형 25"/>
          <p:cNvSpPr/>
          <p:nvPr/>
        </p:nvSpPr>
        <p:spPr>
          <a:xfrm>
            <a:off x="5292080" y="2924944"/>
            <a:ext cx="3851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dirty="0" smtClean="0"/>
              <a:t>    Zw = inv(R)Zc =  [zx, zy, zz]</a:t>
            </a:r>
            <a:r>
              <a:rPr lang="en-US" altLang="ko-KR" baseline="30000" dirty="0" smtClean="0"/>
              <a:t> T</a:t>
            </a:r>
            <a:r>
              <a:rPr lang="es-ES" altLang="ko-KR" dirty="0" smtClean="0"/>
              <a:t> </a:t>
            </a:r>
            <a:endParaRPr lang="es-ES" altLang="ko-KR" dirty="0"/>
          </a:p>
        </p:txBody>
      </p:sp>
      <p:pic>
        <p:nvPicPr>
          <p:cNvPr id="1026" name="Picture 2" descr="C:\Users\user\Desktop\tpt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445224"/>
            <a:ext cx="3114675" cy="685800"/>
          </a:xfrm>
          <a:prstGeom prst="rect">
            <a:avLst/>
          </a:prstGeom>
          <a:noFill/>
        </p:spPr>
      </p:pic>
      <p:sp>
        <p:nvSpPr>
          <p:cNvPr id="30" name="직사각형 29"/>
          <p:cNvSpPr/>
          <p:nvPr/>
        </p:nvSpPr>
        <p:spPr>
          <a:xfrm>
            <a:off x="0" y="558924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ko-KR" dirty="0" smtClean="0"/>
              <a:t>inv(R) =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652120" y="3501008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Zc</a:t>
            </a:r>
            <a:r>
              <a:rPr lang="en-US" altLang="ko-KR" dirty="0" smtClean="0"/>
              <a:t> = [0, 0, 1]</a:t>
            </a:r>
            <a:r>
              <a:rPr lang="en-US" altLang="ko-KR" baseline="30000" dirty="0" smtClean="0"/>
              <a:t>T 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164288" y="3501008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이므로</a:t>
            </a:r>
            <a:endParaRPr lang="es-ES" altLang="ko-KR" dirty="0"/>
          </a:p>
        </p:txBody>
      </p:sp>
      <p:pic>
        <p:nvPicPr>
          <p:cNvPr id="33" name="Picture 3" descr="C:\Users\user\Desktop\ptspsf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221088"/>
            <a:ext cx="2520280" cy="12087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4788023" cy="417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2483768" y="7647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915816" y="692696"/>
            <a:ext cx="1964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 Pc = [</a:t>
            </a:r>
            <a:r>
              <a:rPr lang="en-US" altLang="ko-KR" dirty="0" err="1" smtClean="0"/>
              <a:t>xc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zc</a:t>
            </a:r>
            <a:r>
              <a:rPr lang="en-US" altLang="ko-KR" dirty="0" smtClean="0"/>
              <a:t>]</a:t>
            </a:r>
            <a:r>
              <a:rPr lang="en-US" altLang="ko-KR" baseline="30000" dirty="0" smtClean="0"/>
              <a:t>T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915816" y="188640"/>
            <a:ext cx="22322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 Pw = [</a:t>
            </a:r>
            <a:r>
              <a:rPr lang="en-US" altLang="ko-KR" dirty="0" err="1" smtClean="0"/>
              <a:t>xw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zw</a:t>
            </a:r>
            <a:r>
              <a:rPr lang="en-US" altLang="ko-KR" dirty="0" smtClean="0"/>
              <a:t>]</a:t>
            </a:r>
            <a:r>
              <a:rPr lang="en-US" altLang="ko-KR" baseline="30000" dirty="0" smtClean="0"/>
              <a:t>T</a:t>
            </a:r>
            <a:endParaRPr lang="en-US" altLang="ko-KR" dirty="0"/>
          </a:p>
        </p:txBody>
      </p:sp>
      <p:pic>
        <p:nvPicPr>
          <p:cNvPr id="1028" name="Picture 4" descr="C:\Users\user\Desktop\xcsf.JPG"/>
          <p:cNvPicPr>
            <a:picLocks noChangeAspect="1" noChangeArrowheads="1"/>
          </p:cNvPicPr>
          <p:nvPr/>
        </p:nvPicPr>
        <p:blipFill>
          <a:blip r:embed="rId3" cstate="print"/>
          <a:srcRect t="33448"/>
          <a:stretch>
            <a:fillRect/>
          </a:stretch>
        </p:blipFill>
        <p:spPr bwMode="auto">
          <a:xfrm>
            <a:off x="5076056" y="5157192"/>
            <a:ext cx="3716500" cy="1146216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4788024" y="4581128"/>
            <a:ext cx="3851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dirty="0" smtClean="0"/>
              <a:t>    Xw = inv(R)Zc =  [Xx, Xy, Xz]</a:t>
            </a:r>
            <a:r>
              <a:rPr lang="en-US" altLang="ko-KR" baseline="30000" dirty="0" smtClean="0"/>
              <a:t> T</a:t>
            </a:r>
            <a:r>
              <a:rPr lang="es-ES" altLang="ko-KR" dirty="0" smtClean="0"/>
              <a:t> </a:t>
            </a:r>
            <a:endParaRPr lang="es-E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5292080" y="1556792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dirty="0" smtClean="0"/>
              <a:t>Pc = RPw + T</a:t>
            </a:r>
            <a:endParaRPr lang="es-E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5292080" y="2204864"/>
            <a:ext cx="2160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ko-KR" dirty="0" smtClean="0"/>
              <a:t>-&gt; Pc = RPw</a:t>
            </a:r>
          </a:p>
          <a:p>
            <a:endParaRPr lang="es-ES" altLang="ko-KR" dirty="0" smtClean="0"/>
          </a:p>
          <a:p>
            <a:r>
              <a:rPr lang="es-ES" altLang="ko-KR" dirty="0" smtClean="0"/>
              <a:t>-&gt; Pw = inv(R)Pc</a:t>
            </a:r>
            <a:endParaRPr lang="es-E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5220072" y="3356992"/>
            <a:ext cx="3923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Xpan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Xw</a:t>
            </a:r>
            <a:r>
              <a:rPr lang="ko-KR" altLang="en-US" dirty="0" smtClean="0"/>
              <a:t>에서 본 </a:t>
            </a:r>
            <a:r>
              <a:rPr lang="en-US" altLang="ko-KR" dirty="0" err="1" smtClean="0"/>
              <a:t>Xc</a:t>
            </a:r>
            <a:endParaRPr lang="ko-KR" altLang="en-US" dirty="0"/>
          </a:p>
        </p:txBody>
      </p:sp>
      <p:pic>
        <p:nvPicPr>
          <p:cNvPr id="22" name="Picture 2" descr="C:\Users\user\Desktop\tpt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5445224"/>
            <a:ext cx="3114675" cy="685800"/>
          </a:xfrm>
          <a:prstGeom prst="rect">
            <a:avLst/>
          </a:prstGeom>
          <a:noFill/>
        </p:spPr>
      </p:pic>
      <p:sp>
        <p:nvSpPr>
          <p:cNvPr id="27" name="직사각형 26"/>
          <p:cNvSpPr/>
          <p:nvPr/>
        </p:nvSpPr>
        <p:spPr>
          <a:xfrm>
            <a:off x="0" y="558924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ko-KR" dirty="0" smtClean="0"/>
              <a:t>inv(R) =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0648"/>
            <a:ext cx="6624736" cy="577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C:\Users\user\Desktop\calch.JPG"/>
          <p:cNvPicPr>
            <a:picLocks noChangeAspect="1" noChangeArrowheads="1"/>
          </p:cNvPicPr>
          <p:nvPr/>
        </p:nvPicPr>
        <p:blipFill>
          <a:blip r:embed="rId3" cstate="print"/>
          <a:srcRect l="11111" t="4417" r="29630" b="33745"/>
          <a:stretch>
            <a:fillRect/>
          </a:stretch>
        </p:blipFill>
        <p:spPr bwMode="auto">
          <a:xfrm>
            <a:off x="4499992" y="1556792"/>
            <a:ext cx="1152128" cy="10081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mgsfdg.JPG"/>
          <p:cNvPicPr>
            <a:picLocks noChangeAspect="1" noChangeArrowheads="1"/>
          </p:cNvPicPr>
          <p:nvPr/>
        </p:nvPicPr>
        <p:blipFill>
          <a:blip r:embed="rId2" cstate="print"/>
          <a:srcRect b="50281"/>
          <a:stretch>
            <a:fillRect/>
          </a:stretch>
        </p:blipFill>
        <p:spPr bwMode="auto">
          <a:xfrm>
            <a:off x="1043608" y="1340768"/>
            <a:ext cx="4536504" cy="2468516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1080120" y="3933056"/>
            <a:ext cx="64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A</a:t>
            </a:r>
            <a:r>
              <a:rPr lang="en-US" altLang="ko-KR" sz="1200" dirty="0" err="1" smtClean="0"/>
              <a:t>i</a:t>
            </a:r>
            <a:r>
              <a:rPr lang="en-US" altLang="ko-KR" dirty="0" err="1" smtClean="0"/>
              <a:t>X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XB</a:t>
            </a:r>
            <a:r>
              <a:rPr lang="en-US" altLang="ko-KR" sz="1200" dirty="0" err="1" smtClean="0"/>
              <a:t>i</a:t>
            </a:r>
            <a:r>
              <a:rPr lang="ko-KR" altLang="en-US" dirty="0" smtClean="0"/>
              <a:t>가 아니라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M</a:t>
            </a:r>
            <a:r>
              <a:rPr lang="en-US" altLang="ko-KR" sz="1200" dirty="0" err="1" smtClean="0"/>
              <a:t>i</a:t>
            </a:r>
            <a:r>
              <a:rPr lang="en-US" altLang="ko-KR" dirty="0" err="1" smtClean="0"/>
              <a:t>X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Xb</a:t>
            </a:r>
            <a:r>
              <a:rPr lang="en-US" altLang="ko-KR" sz="1200" dirty="0" err="1" smtClean="0"/>
              <a:t>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사용해야 한다</a:t>
            </a:r>
            <a:r>
              <a:rPr lang="en-US" altLang="ko-KR" dirty="0" smtClean="0"/>
              <a:t>.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83568" y="4581128"/>
            <a:ext cx="77768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사용된 렌즈</a:t>
            </a:r>
            <a:r>
              <a:rPr lang="en-US" altLang="ko-KR" dirty="0"/>
              <a:t>, </a:t>
            </a:r>
            <a:r>
              <a:rPr lang="ko-KR" altLang="en-US" dirty="0"/>
              <a:t>렌즈와 이미지 센서와의 거리</a:t>
            </a:r>
            <a:r>
              <a:rPr lang="en-US" altLang="ko-KR" dirty="0"/>
              <a:t>, </a:t>
            </a:r>
            <a:r>
              <a:rPr lang="ko-KR" altLang="en-US" dirty="0"/>
              <a:t>렌즈와 이미지 센서가 이루는 각 등 카메라 내부의 기구적인 부분에 의해서 크게 영향을 </a:t>
            </a:r>
            <a:r>
              <a:rPr lang="ko-KR" altLang="en-US" dirty="0" smtClean="0"/>
              <a:t>받는다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따라서</a:t>
            </a:r>
            <a:r>
              <a:rPr lang="en-US" altLang="ko-KR" dirty="0"/>
              <a:t>, 3</a:t>
            </a:r>
            <a:r>
              <a:rPr lang="ko-KR" altLang="en-US" dirty="0"/>
              <a:t>차원 점들이 영상에 투영된 위치를 구하거나 역으로 영상좌표로부터 </a:t>
            </a:r>
            <a:r>
              <a:rPr lang="en-US" altLang="ko-KR" dirty="0"/>
              <a:t>3</a:t>
            </a:r>
            <a:r>
              <a:rPr lang="ko-KR" altLang="en-US" dirty="0"/>
              <a:t>차원 공간좌표를 복원할 때에는 이러한 내부 요인을 제거해야만 정확한 계산이 </a:t>
            </a:r>
            <a:r>
              <a:rPr lang="ko-KR" altLang="en-US" dirty="0" smtClean="0"/>
              <a:t>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211960" y="2204864"/>
            <a:ext cx="288032" cy="201622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55776" y="2852936"/>
            <a:ext cx="36004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816" y="2996952"/>
            <a:ext cx="720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4572000" y="2204864"/>
            <a:ext cx="34563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4572000" y="2780928"/>
            <a:ext cx="3384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4572000" y="3429000"/>
            <a:ext cx="3384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4572000" y="4077072"/>
            <a:ext cx="33843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3131840" y="2276872"/>
            <a:ext cx="115212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6" idx="4"/>
          </p:cNvCxnSpPr>
          <p:nvPr/>
        </p:nvCxnSpPr>
        <p:spPr>
          <a:xfrm flipH="1" flipV="1">
            <a:off x="3131840" y="3429000"/>
            <a:ext cx="122413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3131840" y="2852936"/>
            <a:ext cx="108012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 flipV="1">
            <a:off x="3131840" y="3284984"/>
            <a:ext cx="108012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979712" y="2132856"/>
            <a:ext cx="2592288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6" idx="0"/>
          </p:cNvCxnSpPr>
          <p:nvPr/>
        </p:nvCxnSpPr>
        <p:spPr>
          <a:xfrm flipV="1">
            <a:off x="4355976" y="1525434"/>
            <a:ext cx="1259632" cy="679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615608" y="1196752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사용된 렌즈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두께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굴곡도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2987824" y="1484784"/>
            <a:ext cx="0" cy="2880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4355976" y="1484784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2987824" y="1772816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원호 45"/>
          <p:cNvSpPr/>
          <p:nvPr/>
        </p:nvSpPr>
        <p:spPr>
          <a:xfrm rot="19052082">
            <a:off x="2713500" y="1530941"/>
            <a:ext cx="1916799" cy="1851902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051720" y="504056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렌즈와 이미지 센서 사이의 거리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단위 </a:t>
            </a:r>
            <a:r>
              <a:rPr lang="en-US" altLang="ko-KR" dirty="0" smtClean="0"/>
              <a:t>: Pixel)</a:t>
            </a:r>
            <a:endParaRPr lang="ko-KR" altLang="en-US" dirty="0"/>
          </a:p>
        </p:txBody>
      </p:sp>
      <p:cxnSp>
        <p:nvCxnSpPr>
          <p:cNvPr id="52" name="직선 연결선 51"/>
          <p:cNvCxnSpPr/>
          <p:nvPr/>
        </p:nvCxnSpPr>
        <p:spPr>
          <a:xfrm>
            <a:off x="3707904" y="908720"/>
            <a:ext cx="1" cy="5393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2987824" y="3212976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원호 62"/>
          <p:cNvSpPr/>
          <p:nvPr/>
        </p:nvSpPr>
        <p:spPr>
          <a:xfrm>
            <a:off x="2699792" y="2852936"/>
            <a:ext cx="648072" cy="648072"/>
          </a:xfrm>
          <a:prstGeom prst="arc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호 63"/>
          <p:cNvSpPr/>
          <p:nvPr/>
        </p:nvSpPr>
        <p:spPr>
          <a:xfrm rot="16200000">
            <a:off x="4067944" y="2852936"/>
            <a:ext cx="648072" cy="648072"/>
          </a:xfrm>
          <a:prstGeom prst="arc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>
            <a:endCxn id="73" idx="2"/>
          </p:cNvCxnSpPr>
          <p:nvPr/>
        </p:nvCxnSpPr>
        <p:spPr>
          <a:xfrm flipH="1" flipV="1">
            <a:off x="1205880" y="1843083"/>
            <a:ext cx="1925960" cy="1009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 flipV="1">
            <a:off x="1187624" y="1844824"/>
            <a:ext cx="2952328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0" y="1196752"/>
            <a:ext cx="2411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렌즈와 이미지 센서가 이루는 각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pinho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91407"/>
            <a:ext cx="6048672" cy="3566593"/>
          </a:xfrm>
          <a:prstGeom prst="rect">
            <a:avLst/>
          </a:prstGeom>
          <a:noFill/>
        </p:spPr>
      </p:pic>
      <p:pic>
        <p:nvPicPr>
          <p:cNvPr id="2" name="Picture 2" descr="C:\Users\user\Desktop\parame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8660" y="5085184"/>
            <a:ext cx="4695340" cy="1249081"/>
          </a:xfrm>
          <a:prstGeom prst="rect">
            <a:avLst/>
          </a:prstGeom>
          <a:noFill/>
        </p:spPr>
      </p:pic>
      <p:pic>
        <p:nvPicPr>
          <p:cNvPr id="1030" name="Picture 6" descr="C:\Users\user\Desktop\sef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404664"/>
            <a:ext cx="6067425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esktop\ㅖㅌ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3816424" cy="3733459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4679504" y="1772816"/>
            <a:ext cx="44644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초점거리 </a:t>
            </a:r>
            <a:r>
              <a:rPr lang="en-US" altLang="ko-KR" dirty="0" smtClean="0"/>
              <a:t>: 500(pix)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실제거리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 센서의 한 셀의 길이 </a:t>
            </a:r>
            <a:endParaRPr lang="en-US" altLang="ko-KR" dirty="0" smtClean="0"/>
          </a:p>
          <a:p>
            <a:r>
              <a:rPr lang="en-US" altLang="ko-KR" dirty="0" smtClean="0"/>
              <a:t>              X </a:t>
            </a:r>
            <a:r>
              <a:rPr lang="ko-KR" altLang="en-US" dirty="0" smtClean="0"/>
              <a:t>초점거리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실제 거리는 </a:t>
            </a:r>
            <a:r>
              <a:rPr lang="en-US" altLang="ko-KR" dirty="0" smtClean="0"/>
              <a:t>500*1mm = 500mm)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83568" y="5373216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43608" y="5373216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683568" y="5517232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11560" y="5733256"/>
            <a:ext cx="720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1mm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47664" y="1196752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/>
              <a:t>이미지 센서</a:t>
            </a:r>
            <a:endParaRPr lang="ko-KR" altLang="en-US" dirty="0"/>
          </a:p>
        </p:txBody>
      </p:sp>
      <p:pic>
        <p:nvPicPr>
          <p:cNvPr id="17" name="Picture 2" descr="C:\Users\user\Desktop\parameter.JPG"/>
          <p:cNvPicPr>
            <a:picLocks noChangeAspect="1" noChangeArrowheads="1"/>
          </p:cNvPicPr>
          <p:nvPr/>
        </p:nvPicPr>
        <p:blipFill>
          <a:blip r:embed="rId3" cstate="print"/>
          <a:srcRect r="35589" b="65411"/>
          <a:stretch>
            <a:fillRect/>
          </a:stretch>
        </p:blipFill>
        <p:spPr bwMode="auto">
          <a:xfrm>
            <a:off x="3203848" y="260648"/>
            <a:ext cx="3024336" cy="432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6732240" y="2420888"/>
            <a:ext cx="2160240" cy="2160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79912" y="2420888"/>
            <a:ext cx="2160240" cy="2160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C:\Users\user\Desktop\parameter.JPG"/>
          <p:cNvPicPr>
            <a:picLocks noChangeAspect="1" noChangeArrowheads="1"/>
          </p:cNvPicPr>
          <p:nvPr/>
        </p:nvPicPr>
        <p:blipFill>
          <a:blip r:embed="rId2" cstate="print"/>
          <a:srcRect t="34589" r="37122" b="36586"/>
          <a:stretch>
            <a:fillRect/>
          </a:stretch>
        </p:blipFill>
        <p:spPr bwMode="auto">
          <a:xfrm>
            <a:off x="3203848" y="332656"/>
            <a:ext cx="2952328" cy="36004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683568" y="2420888"/>
            <a:ext cx="2592288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915816" y="2492896"/>
            <a:ext cx="288032" cy="201622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59632" y="3140968"/>
            <a:ext cx="360040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19672" y="3284984"/>
            <a:ext cx="7200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8" idx="3"/>
          </p:cNvCxnSpPr>
          <p:nvPr/>
        </p:nvCxnSpPr>
        <p:spPr>
          <a:xfrm>
            <a:off x="1691680" y="3501008"/>
            <a:ext cx="13681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619672" y="3429000"/>
            <a:ext cx="72008" cy="14401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716016" y="3429000"/>
            <a:ext cx="288032" cy="2880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668344" y="3356992"/>
            <a:ext cx="288032" cy="288032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7740352" y="3429000"/>
            <a:ext cx="288032" cy="2880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31832" y="5013176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영상 중심점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516216" y="1340768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주점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6948264" y="1700808"/>
            <a:ext cx="792088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2" idx="0"/>
          </p:cNvCxnSpPr>
          <p:nvPr/>
        </p:nvCxnSpPr>
        <p:spPr>
          <a:xfrm flipH="1" flipV="1">
            <a:off x="8028384" y="3717032"/>
            <a:ext cx="359532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sdf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12776"/>
            <a:ext cx="5256584" cy="3275257"/>
          </a:xfrm>
          <a:prstGeom prst="rect">
            <a:avLst/>
          </a:prstGeom>
          <a:noFill/>
        </p:spPr>
      </p:pic>
      <p:pic>
        <p:nvPicPr>
          <p:cNvPr id="5" name="Picture 2" descr="C:\Users\user\Desktop\parameter.JPG"/>
          <p:cNvPicPr>
            <a:picLocks noChangeAspect="1" noChangeArrowheads="1"/>
          </p:cNvPicPr>
          <p:nvPr/>
        </p:nvPicPr>
        <p:blipFill>
          <a:blip r:embed="rId3" cstate="print"/>
          <a:srcRect t="63414"/>
          <a:stretch>
            <a:fillRect/>
          </a:stretch>
        </p:blipFill>
        <p:spPr bwMode="auto">
          <a:xfrm>
            <a:off x="2627784" y="764704"/>
            <a:ext cx="4695340" cy="456993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2483768" y="4941168"/>
            <a:ext cx="4464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요즘 카메라들은 </a:t>
            </a:r>
            <a:r>
              <a:rPr lang="en-US" altLang="ko-KR" dirty="0" smtClean="0"/>
              <a:t>skew </a:t>
            </a:r>
            <a:r>
              <a:rPr lang="ko-KR" altLang="en-US" dirty="0" smtClean="0"/>
              <a:t>에러가 거의 없기 때문에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으로 놔두어도 무방하다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skew_c</a:t>
            </a:r>
            <a:r>
              <a:rPr lang="en-US" altLang="ko-KR" dirty="0" smtClean="0"/>
              <a:t> = 0)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67744" y="260648"/>
            <a:ext cx="5040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초점거리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비대칭계수를 어떻게 구하는가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050" name="Picture 2" descr="C:\Users\user\Desktop\왜곡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908720"/>
            <a:ext cx="7200800" cy="5374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user\Desktop\광ㅎㅇ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306916"/>
            <a:ext cx="6408712" cy="3098169"/>
          </a:xfrm>
          <a:prstGeom prst="rect">
            <a:avLst/>
          </a:prstGeom>
          <a:noFill/>
        </p:spPr>
      </p:pic>
      <p:pic>
        <p:nvPicPr>
          <p:cNvPr id="3075" name="Picture 3" descr="C:\Users\user\Desktop\sdf.JPG"/>
          <p:cNvPicPr>
            <a:picLocks noChangeAspect="1" noChangeArrowheads="1"/>
          </p:cNvPicPr>
          <p:nvPr/>
        </p:nvPicPr>
        <p:blipFill>
          <a:blip r:embed="rId3" cstate="print"/>
          <a:srcRect b="11628"/>
          <a:stretch>
            <a:fillRect/>
          </a:stretch>
        </p:blipFill>
        <p:spPr bwMode="auto">
          <a:xfrm>
            <a:off x="1187623" y="188640"/>
            <a:ext cx="7620683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608</Words>
  <Application>Microsoft Office PowerPoint</Application>
  <PresentationFormat>화면 슬라이드 쇼(4:3)</PresentationFormat>
  <Paragraphs>85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81</cp:revision>
  <dcterms:created xsi:type="dcterms:W3CDTF">2020-11-10T01:25:22Z</dcterms:created>
  <dcterms:modified xsi:type="dcterms:W3CDTF">2020-11-27T16:10:26Z</dcterms:modified>
</cp:coreProperties>
</file>