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9" r:id="rId2"/>
    <p:sldId id="300" r:id="rId3"/>
    <p:sldId id="345" r:id="rId4"/>
    <p:sldId id="347" r:id="rId5"/>
    <p:sldId id="348" r:id="rId6"/>
    <p:sldId id="346" r:id="rId7"/>
    <p:sldId id="350" r:id="rId8"/>
    <p:sldId id="349" r:id="rId9"/>
    <p:sldId id="351" r:id="rId10"/>
    <p:sldId id="354" r:id="rId11"/>
    <p:sldId id="355" r:id="rId12"/>
    <p:sldId id="356" r:id="rId13"/>
    <p:sldId id="358" r:id="rId14"/>
    <p:sldId id="359" r:id="rId15"/>
    <p:sldId id="360" r:id="rId16"/>
    <p:sldId id="362" r:id="rId17"/>
    <p:sldId id="361" r:id="rId18"/>
    <p:sldId id="363" r:id="rId19"/>
    <p:sldId id="364" r:id="rId20"/>
    <p:sldId id="365" r:id="rId21"/>
    <p:sldId id="369" r:id="rId22"/>
    <p:sldId id="357" r:id="rId23"/>
    <p:sldId id="366" r:id="rId24"/>
    <p:sldId id="367" r:id="rId25"/>
    <p:sldId id="368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FBFB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085" autoAdjust="0"/>
  </p:normalViewPr>
  <p:slideViewPr>
    <p:cSldViewPr snapToGrid="0" showGuides="1">
      <p:cViewPr varScale="1">
        <p:scale>
          <a:sx n="65" d="100"/>
          <a:sy n="65" d="100"/>
        </p:scale>
        <p:origin x="-942" y="-114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pPr/>
              <a:t>2021-05-20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823638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pPr/>
              <a:t>2021-05-20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781722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pPr/>
              <a:t>2021-05-20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329840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pPr/>
              <a:t>2021-05-20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416330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pPr/>
              <a:t>2021-05-20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655722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pPr/>
              <a:t>2021-05-20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59837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pPr/>
              <a:t>2021-05-20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641639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pPr/>
              <a:t>2021-05-20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17537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pPr/>
              <a:t>2021-05-20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952981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pPr/>
              <a:t>2021-05-20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227975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pPr/>
              <a:t>2021-05-20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028947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C7D0C1-D5FE-48CB-AEB6-E9E3D1C2E343}" type="datetimeFigureOut">
              <a:rPr lang="ko-KR" altLang="en-US" smtClean="0"/>
              <a:pPr/>
              <a:t>2021-05-20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B5AC3A-BA06-4AE0-833B-7241F9EB1D0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691811B0-B48E-441A-87FD-055ECECA2FB0}"/>
              </a:ext>
            </a:extLst>
          </p:cNvPr>
          <p:cNvSpPr txBox="1"/>
          <p:nvPr userDrawn="1"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4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4"/>
              </a:solidFill>
              <a:latin typeface="+mn-ea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55661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7813" b="7813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-24800" y="0"/>
            <a:ext cx="12216800" cy="6858000"/>
          </a:xfrm>
          <a:prstGeom prst="rect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739961" y="2974310"/>
            <a:ext cx="67120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400" b="1" dirty="0" smtClean="0">
                <a:solidFill>
                  <a:schemeClr val="bg1"/>
                </a:solidFill>
              </a:rPr>
              <a:t>용접로봇 </a:t>
            </a:r>
            <a:r>
              <a:rPr lang="en-US" altLang="ko-KR" sz="5400" b="1" dirty="0" smtClean="0">
                <a:solidFill>
                  <a:schemeClr val="bg1"/>
                </a:solidFill>
              </a:rPr>
              <a:t>Calibration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399860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345631" y="652394"/>
            <a:ext cx="8899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1-3.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427873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b="1" spc="-150" dirty="0" smtClean="0">
                <a:solidFill>
                  <a:schemeClr val="accent4"/>
                </a:solidFill>
                <a:latin typeface="+mj-ea"/>
              </a:rPr>
              <a:t>Hand  to  Eye Calibration</a:t>
            </a:r>
            <a:endParaRPr lang="ko-KR" altLang="en-US" sz="3000" b="1" spc="-150" dirty="0">
              <a:solidFill>
                <a:schemeClr val="accent4"/>
              </a:solidFill>
              <a:latin typeface="+mj-ea"/>
            </a:endParaRPr>
          </a:p>
        </p:txBody>
      </p:sp>
      <p:cxnSp>
        <p:nvCxnSpPr>
          <p:cNvPr id="30" name="직선 화살표 연결선 29"/>
          <p:cNvCxnSpPr/>
          <p:nvPr/>
        </p:nvCxnSpPr>
        <p:spPr>
          <a:xfrm flipH="1" flipV="1">
            <a:off x="1593272" y="4456491"/>
            <a:ext cx="1468581" cy="13855"/>
          </a:xfrm>
          <a:prstGeom prst="straightConnector1">
            <a:avLst/>
          </a:prstGeom>
          <a:ln w="1016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/>
          <p:nvPr/>
        </p:nvCxnSpPr>
        <p:spPr>
          <a:xfrm>
            <a:off x="3089564" y="4502727"/>
            <a:ext cx="7813963" cy="1399309"/>
          </a:xfrm>
          <a:prstGeom prst="straightConnector1">
            <a:avLst/>
          </a:prstGeom>
          <a:ln w="1016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/>
          <p:cNvSpPr/>
          <p:nvPr/>
        </p:nvSpPr>
        <p:spPr>
          <a:xfrm>
            <a:off x="474948" y="4072472"/>
            <a:ext cx="12014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Camera1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3372345" y="4233281"/>
            <a:ext cx="16291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Robot Base1</a:t>
            </a:r>
          </a:p>
        </p:txBody>
      </p:sp>
      <p:sp>
        <p:nvSpPr>
          <p:cNvPr id="42" name="직사각형 41"/>
          <p:cNvSpPr/>
          <p:nvPr/>
        </p:nvSpPr>
        <p:spPr>
          <a:xfrm flipH="1">
            <a:off x="0" y="6098238"/>
            <a:ext cx="13681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Calibration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10291881" y="6183868"/>
            <a:ext cx="14766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End-</a:t>
            </a:r>
            <a:r>
              <a:rPr lang="en-US" altLang="ko-KR" dirty="0" err="1" smtClean="0"/>
              <a:t>effector</a:t>
            </a:r>
            <a:endParaRPr lang="en-US" altLang="ko-KR" dirty="0" smtClean="0"/>
          </a:p>
        </p:txBody>
      </p:sp>
      <p:cxnSp>
        <p:nvCxnSpPr>
          <p:cNvPr id="45" name="직선 화살표 연결선 44"/>
          <p:cNvCxnSpPr/>
          <p:nvPr/>
        </p:nvCxnSpPr>
        <p:spPr>
          <a:xfrm flipV="1">
            <a:off x="858981" y="5929745"/>
            <a:ext cx="10127674" cy="36891"/>
          </a:xfrm>
          <a:prstGeom prst="straightConnector1">
            <a:avLst/>
          </a:prstGeom>
          <a:ln w="10160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/>
          <p:nvPr/>
        </p:nvCxnSpPr>
        <p:spPr>
          <a:xfrm flipH="1">
            <a:off x="8575963" y="4502730"/>
            <a:ext cx="1504101" cy="41561"/>
          </a:xfrm>
          <a:prstGeom prst="straightConnector1">
            <a:avLst/>
          </a:prstGeom>
          <a:ln w="1016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/>
          <p:nvPr/>
        </p:nvCxnSpPr>
        <p:spPr>
          <a:xfrm flipV="1">
            <a:off x="886691" y="4516582"/>
            <a:ext cx="7772400" cy="1496291"/>
          </a:xfrm>
          <a:prstGeom prst="straightConnector1">
            <a:avLst/>
          </a:prstGeom>
          <a:ln w="1016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/>
          <p:nvPr/>
        </p:nvCxnSpPr>
        <p:spPr>
          <a:xfrm>
            <a:off x="10113818" y="4405745"/>
            <a:ext cx="734291" cy="1593273"/>
          </a:xfrm>
          <a:prstGeom prst="straightConnector1">
            <a:avLst/>
          </a:prstGeom>
          <a:ln w="1016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직사각형 79"/>
          <p:cNvSpPr/>
          <p:nvPr/>
        </p:nvSpPr>
        <p:spPr>
          <a:xfrm>
            <a:off x="4922258" y="3629126"/>
            <a:ext cx="10801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/>
              <a:t>A</a:t>
            </a:r>
          </a:p>
        </p:txBody>
      </p:sp>
      <p:sp>
        <p:nvSpPr>
          <p:cNvPr id="81" name="직사각형 80"/>
          <p:cNvSpPr/>
          <p:nvPr/>
        </p:nvSpPr>
        <p:spPr>
          <a:xfrm>
            <a:off x="6086040" y="2548472"/>
            <a:ext cx="10801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/>
              <a:t>B</a:t>
            </a:r>
          </a:p>
        </p:txBody>
      </p:sp>
      <p:sp>
        <p:nvSpPr>
          <p:cNvPr id="89" name="왼쪽으로 구부러진 화살표 88"/>
          <p:cNvSpPr/>
          <p:nvPr/>
        </p:nvSpPr>
        <p:spPr>
          <a:xfrm rot="16200000">
            <a:off x="4866408" y="453735"/>
            <a:ext cx="734291" cy="7128163"/>
          </a:xfrm>
          <a:prstGeom prst="curvedLef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0" name="왼쪽으로 구부러진 화살표 89"/>
          <p:cNvSpPr/>
          <p:nvPr/>
        </p:nvSpPr>
        <p:spPr>
          <a:xfrm rot="16200000">
            <a:off x="5999018" y="131617"/>
            <a:ext cx="1433944" cy="7183582"/>
          </a:xfrm>
          <a:prstGeom prst="curvedLef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2248330" y="4515818"/>
            <a:ext cx="10801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/>
              <a:t>x</a:t>
            </a:r>
          </a:p>
        </p:txBody>
      </p:sp>
      <p:sp>
        <p:nvSpPr>
          <p:cNvPr id="92" name="직사각형 91"/>
          <p:cNvSpPr/>
          <p:nvPr/>
        </p:nvSpPr>
        <p:spPr>
          <a:xfrm>
            <a:off x="9231022" y="4626654"/>
            <a:ext cx="10801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/>
              <a:t>x</a:t>
            </a:r>
          </a:p>
        </p:txBody>
      </p:sp>
      <p:pic>
        <p:nvPicPr>
          <p:cNvPr id="94" name="Picture 4" descr="C:\Users\user\Desktop\poasfsx.JPG"/>
          <p:cNvPicPr>
            <a:picLocks noChangeAspect="1" noChangeArrowheads="1"/>
          </p:cNvPicPr>
          <p:nvPr/>
        </p:nvPicPr>
        <p:blipFill>
          <a:blip r:embed="rId2" cstate="print"/>
          <a:srcRect l="37569" r="45634" b="73903"/>
          <a:stretch>
            <a:fillRect/>
          </a:stretch>
        </p:blipFill>
        <p:spPr bwMode="auto">
          <a:xfrm>
            <a:off x="180109" y="1688419"/>
            <a:ext cx="1335184" cy="749981"/>
          </a:xfrm>
          <a:prstGeom prst="rect">
            <a:avLst/>
          </a:prstGeom>
          <a:noFill/>
        </p:spPr>
      </p:pic>
      <p:cxnSp>
        <p:nvCxnSpPr>
          <p:cNvPr id="98" name="직선 화살표 연결선 97"/>
          <p:cNvCxnSpPr/>
          <p:nvPr/>
        </p:nvCxnSpPr>
        <p:spPr>
          <a:xfrm flipV="1">
            <a:off x="900547" y="4461165"/>
            <a:ext cx="845127" cy="1510145"/>
          </a:xfrm>
          <a:prstGeom prst="straightConnector1">
            <a:avLst/>
          </a:prstGeom>
          <a:ln w="1016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직사각형 122"/>
          <p:cNvSpPr/>
          <p:nvPr/>
        </p:nvSpPr>
        <p:spPr>
          <a:xfrm>
            <a:off x="779748" y="5028435"/>
            <a:ext cx="10801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/>
              <a:t>A1</a:t>
            </a:r>
          </a:p>
        </p:txBody>
      </p:sp>
      <p:sp>
        <p:nvSpPr>
          <p:cNvPr id="124" name="직사각형 123"/>
          <p:cNvSpPr/>
          <p:nvPr/>
        </p:nvSpPr>
        <p:spPr>
          <a:xfrm>
            <a:off x="3827748" y="4986872"/>
            <a:ext cx="10801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/>
              <a:t>A2</a:t>
            </a:r>
          </a:p>
        </p:txBody>
      </p:sp>
      <p:sp>
        <p:nvSpPr>
          <p:cNvPr id="125" name="직사각형 124"/>
          <p:cNvSpPr/>
          <p:nvPr/>
        </p:nvSpPr>
        <p:spPr>
          <a:xfrm>
            <a:off x="7152840" y="5263963"/>
            <a:ext cx="10801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/>
              <a:t>B1</a:t>
            </a:r>
          </a:p>
        </p:txBody>
      </p:sp>
      <p:sp>
        <p:nvSpPr>
          <p:cNvPr id="126" name="직사각형 125"/>
          <p:cNvSpPr/>
          <p:nvPr/>
        </p:nvSpPr>
        <p:spPr>
          <a:xfrm>
            <a:off x="10519495" y="4737490"/>
            <a:ext cx="10801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/>
              <a:t>B2</a:t>
            </a:r>
          </a:p>
        </p:txBody>
      </p:sp>
      <p:pic>
        <p:nvPicPr>
          <p:cNvPr id="127" name="Picture 4" descr="C:\Users\user\Desktop\poasfsx.JPG"/>
          <p:cNvPicPr>
            <a:picLocks noChangeAspect="1" noChangeArrowheads="1"/>
          </p:cNvPicPr>
          <p:nvPr/>
        </p:nvPicPr>
        <p:blipFill>
          <a:blip r:embed="rId2" cstate="print"/>
          <a:srcRect t="32020"/>
          <a:stretch>
            <a:fillRect/>
          </a:stretch>
        </p:blipFill>
        <p:spPr bwMode="auto">
          <a:xfrm>
            <a:off x="1524000" y="1620981"/>
            <a:ext cx="4443684" cy="1092187"/>
          </a:xfrm>
          <a:prstGeom prst="rect">
            <a:avLst/>
          </a:prstGeom>
          <a:noFill/>
        </p:spPr>
      </p:pic>
      <p:sp>
        <p:nvSpPr>
          <p:cNvPr id="128" name="타원 127"/>
          <p:cNvSpPr/>
          <p:nvPr/>
        </p:nvSpPr>
        <p:spPr>
          <a:xfrm>
            <a:off x="1537855" y="3768437"/>
            <a:ext cx="1717963" cy="1343890"/>
          </a:xfrm>
          <a:prstGeom prst="ellipse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타원 128"/>
          <p:cNvSpPr/>
          <p:nvPr/>
        </p:nvSpPr>
        <p:spPr>
          <a:xfrm>
            <a:off x="8520546" y="3810000"/>
            <a:ext cx="1717963" cy="1343890"/>
          </a:xfrm>
          <a:prstGeom prst="ellipse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직사각형 129"/>
          <p:cNvSpPr/>
          <p:nvPr/>
        </p:nvSpPr>
        <p:spPr>
          <a:xfrm>
            <a:off x="7208258" y="4141745"/>
            <a:ext cx="12014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Camera2</a:t>
            </a:r>
          </a:p>
        </p:txBody>
      </p:sp>
      <p:sp>
        <p:nvSpPr>
          <p:cNvPr id="131" name="직사각형 130"/>
          <p:cNvSpPr/>
          <p:nvPr/>
        </p:nvSpPr>
        <p:spPr>
          <a:xfrm>
            <a:off x="10271909" y="4122444"/>
            <a:ext cx="16291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Robot Base2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477432" y="1623041"/>
            <a:ext cx="47145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ko-KR" b="1" dirty="0" smtClean="0">
                <a:solidFill>
                  <a:schemeClr val="accent4"/>
                </a:solidFill>
              </a:rPr>
              <a:t>A : </a:t>
            </a:r>
            <a:r>
              <a:rPr lang="ko-KR" altLang="en-US" b="1" dirty="0" smtClean="0">
                <a:solidFill>
                  <a:schemeClr val="accent4"/>
                </a:solidFill>
              </a:rPr>
              <a:t>두 포지션 사이의 </a:t>
            </a:r>
            <a:r>
              <a:rPr lang="en-US" altLang="ko-KR" b="1" dirty="0" smtClean="0">
                <a:solidFill>
                  <a:schemeClr val="accent4"/>
                </a:solidFill>
              </a:rPr>
              <a:t>Camera Position </a:t>
            </a:r>
            <a:r>
              <a:rPr lang="ko-KR" altLang="en-US" b="1" dirty="0" smtClean="0">
                <a:solidFill>
                  <a:schemeClr val="accent4"/>
                </a:solidFill>
              </a:rPr>
              <a:t>변화</a:t>
            </a:r>
            <a:endParaRPr lang="en-US" altLang="ko-KR" b="1" dirty="0" smtClean="0">
              <a:solidFill>
                <a:schemeClr val="accent4"/>
              </a:solidFill>
            </a:endParaRPr>
          </a:p>
          <a:p>
            <a:pPr marL="342900" indent="-342900"/>
            <a:r>
              <a:rPr lang="en-US" altLang="ko-KR" b="1" dirty="0" smtClean="0">
                <a:solidFill>
                  <a:schemeClr val="accent4"/>
                </a:solidFill>
              </a:rPr>
              <a:t>B : </a:t>
            </a:r>
            <a:r>
              <a:rPr lang="ko-KR" altLang="en-US" b="1" dirty="0" smtClean="0">
                <a:solidFill>
                  <a:schemeClr val="accent4"/>
                </a:solidFill>
              </a:rPr>
              <a:t>두 포지션 사이의 </a:t>
            </a:r>
            <a:r>
              <a:rPr lang="en-US" altLang="ko-KR" b="1" dirty="0" smtClean="0">
                <a:solidFill>
                  <a:schemeClr val="accent4"/>
                </a:solidFill>
              </a:rPr>
              <a:t>Robot Base</a:t>
            </a:r>
            <a:r>
              <a:rPr lang="ko-KR" altLang="en-US" b="1" dirty="0" smtClean="0">
                <a:solidFill>
                  <a:schemeClr val="accent4"/>
                </a:solidFill>
              </a:rPr>
              <a:t>의</a:t>
            </a:r>
            <a:r>
              <a:rPr lang="en-US" altLang="ko-KR" b="1" dirty="0" smtClean="0">
                <a:solidFill>
                  <a:schemeClr val="accent4"/>
                </a:solidFill>
              </a:rPr>
              <a:t> </a:t>
            </a:r>
            <a:r>
              <a:rPr lang="ko-KR" altLang="en-US" b="1" dirty="0" smtClean="0">
                <a:solidFill>
                  <a:schemeClr val="accent4"/>
                </a:solidFill>
              </a:rPr>
              <a:t>변화</a:t>
            </a:r>
            <a:endParaRPr lang="en-US" altLang="ko-KR" b="1" dirty="0" smtClean="0">
              <a:solidFill>
                <a:schemeClr val="accent4"/>
              </a:solidFill>
            </a:endParaRPr>
          </a:p>
          <a:p>
            <a:pPr marL="342900" indent="-342900"/>
            <a:endParaRPr lang="en-US" altLang="ko-KR" b="1" dirty="0" smtClean="0">
              <a:solidFill>
                <a:schemeClr val="accent4"/>
              </a:solidFill>
            </a:endParaRPr>
          </a:p>
          <a:p>
            <a:pPr marL="342900" indent="-342900"/>
            <a:r>
              <a:rPr lang="en-US" altLang="ko-KR" b="1" dirty="0" smtClean="0">
                <a:solidFill>
                  <a:schemeClr val="accent4"/>
                </a:solidFill>
              </a:rPr>
              <a:t>X : Eye </a:t>
            </a:r>
            <a:r>
              <a:rPr lang="ko-KR" altLang="en-US" b="1" dirty="0" smtClean="0">
                <a:solidFill>
                  <a:schemeClr val="accent4"/>
                </a:solidFill>
              </a:rPr>
              <a:t>와 </a:t>
            </a:r>
            <a:r>
              <a:rPr lang="en-US" altLang="ko-KR" b="1" dirty="0" smtClean="0">
                <a:solidFill>
                  <a:schemeClr val="accent4"/>
                </a:solidFill>
              </a:rPr>
              <a:t>Base </a:t>
            </a:r>
            <a:r>
              <a:rPr lang="ko-KR" altLang="en-US" b="1" dirty="0" smtClean="0">
                <a:solidFill>
                  <a:schemeClr val="accent4"/>
                </a:solidFill>
              </a:rPr>
              <a:t>사이의 </a:t>
            </a:r>
            <a:r>
              <a:rPr lang="en-US" altLang="ko-KR" b="1" dirty="0" smtClean="0">
                <a:solidFill>
                  <a:schemeClr val="accent4"/>
                </a:solidFill>
              </a:rPr>
              <a:t>Transform  Matrix</a:t>
            </a:r>
            <a:endParaRPr lang="ko-KR" altLang="en-US" b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684948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345631" y="652394"/>
            <a:ext cx="8899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1-3.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438613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b="1" spc="-150" dirty="0" smtClean="0">
                <a:solidFill>
                  <a:schemeClr val="accent4"/>
                </a:solidFill>
                <a:latin typeface="+mj-ea"/>
              </a:rPr>
              <a:t>Hand  to  Eye  Calibration</a:t>
            </a:r>
            <a:endParaRPr lang="ko-KR" altLang="en-US" sz="3000" b="1" spc="-150" dirty="0">
              <a:solidFill>
                <a:schemeClr val="accent4"/>
              </a:solidFill>
              <a:latin typeface="+mj-ea"/>
            </a:endParaRPr>
          </a:p>
        </p:txBody>
      </p:sp>
      <p:cxnSp>
        <p:nvCxnSpPr>
          <p:cNvPr id="30" name="직선 화살표 연결선 29"/>
          <p:cNvCxnSpPr/>
          <p:nvPr/>
        </p:nvCxnSpPr>
        <p:spPr>
          <a:xfrm flipH="1" flipV="1">
            <a:off x="1593272" y="4456491"/>
            <a:ext cx="1468581" cy="13855"/>
          </a:xfrm>
          <a:prstGeom prst="straightConnector1">
            <a:avLst/>
          </a:prstGeom>
          <a:ln w="1016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/>
          <p:nvPr/>
        </p:nvCxnSpPr>
        <p:spPr>
          <a:xfrm>
            <a:off x="3089564" y="4502727"/>
            <a:ext cx="7813963" cy="1399309"/>
          </a:xfrm>
          <a:prstGeom prst="straightConnector1">
            <a:avLst/>
          </a:prstGeom>
          <a:ln w="1016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/>
          <p:cNvSpPr/>
          <p:nvPr/>
        </p:nvSpPr>
        <p:spPr>
          <a:xfrm>
            <a:off x="474948" y="4072472"/>
            <a:ext cx="12014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Camera2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3372345" y="4233281"/>
            <a:ext cx="16291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Robot Base2</a:t>
            </a:r>
          </a:p>
        </p:txBody>
      </p:sp>
      <p:sp>
        <p:nvSpPr>
          <p:cNvPr id="42" name="직사각형 41"/>
          <p:cNvSpPr/>
          <p:nvPr/>
        </p:nvSpPr>
        <p:spPr>
          <a:xfrm flipH="1">
            <a:off x="0" y="6098238"/>
            <a:ext cx="13681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Calibration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10291881" y="6183868"/>
            <a:ext cx="14766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End-</a:t>
            </a:r>
            <a:r>
              <a:rPr lang="en-US" altLang="ko-KR" dirty="0" err="1" smtClean="0"/>
              <a:t>effector</a:t>
            </a:r>
            <a:endParaRPr lang="en-US" altLang="ko-KR" dirty="0" smtClean="0"/>
          </a:p>
        </p:txBody>
      </p:sp>
      <p:cxnSp>
        <p:nvCxnSpPr>
          <p:cNvPr id="45" name="직선 화살표 연결선 44"/>
          <p:cNvCxnSpPr/>
          <p:nvPr/>
        </p:nvCxnSpPr>
        <p:spPr>
          <a:xfrm flipV="1">
            <a:off x="858981" y="5929745"/>
            <a:ext cx="10127674" cy="36891"/>
          </a:xfrm>
          <a:prstGeom prst="straightConnector1">
            <a:avLst/>
          </a:prstGeom>
          <a:ln w="10160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/>
          <p:nvPr/>
        </p:nvCxnSpPr>
        <p:spPr>
          <a:xfrm flipH="1">
            <a:off x="8575963" y="4502730"/>
            <a:ext cx="1504101" cy="41561"/>
          </a:xfrm>
          <a:prstGeom prst="straightConnector1">
            <a:avLst/>
          </a:prstGeom>
          <a:ln w="1016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/>
          <p:nvPr/>
        </p:nvCxnSpPr>
        <p:spPr>
          <a:xfrm flipV="1">
            <a:off x="886691" y="4516582"/>
            <a:ext cx="7772400" cy="1496291"/>
          </a:xfrm>
          <a:prstGeom prst="straightConnector1">
            <a:avLst/>
          </a:prstGeom>
          <a:ln w="1016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/>
          <p:nvPr/>
        </p:nvCxnSpPr>
        <p:spPr>
          <a:xfrm>
            <a:off x="10113818" y="4405745"/>
            <a:ext cx="734291" cy="1593273"/>
          </a:xfrm>
          <a:prstGeom prst="straightConnector1">
            <a:avLst/>
          </a:prstGeom>
          <a:ln w="1016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직사각형 79"/>
          <p:cNvSpPr/>
          <p:nvPr/>
        </p:nvSpPr>
        <p:spPr>
          <a:xfrm>
            <a:off x="4922258" y="3629126"/>
            <a:ext cx="10801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/>
              <a:t>A</a:t>
            </a:r>
          </a:p>
        </p:txBody>
      </p:sp>
      <p:sp>
        <p:nvSpPr>
          <p:cNvPr id="81" name="직사각형 80"/>
          <p:cNvSpPr/>
          <p:nvPr/>
        </p:nvSpPr>
        <p:spPr>
          <a:xfrm>
            <a:off x="6086040" y="2548472"/>
            <a:ext cx="10801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/>
              <a:t>B</a:t>
            </a:r>
          </a:p>
        </p:txBody>
      </p:sp>
      <p:sp>
        <p:nvSpPr>
          <p:cNvPr id="89" name="왼쪽으로 구부러진 화살표 88"/>
          <p:cNvSpPr/>
          <p:nvPr/>
        </p:nvSpPr>
        <p:spPr>
          <a:xfrm rot="16200000">
            <a:off x="4866408" y="453735"/>
            <a:ext cx="734291" cy="7128163"/>
          </a:xfrm>
          <a:prstGeom prst="curvedLef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0" name="왼쪽으로 구부러진 화살표 89"/>
          <p:cNvSpPr/>
          <p:nvPr/>
        </p:nvSpPr>
        <p:spPr>
          <a:xfrm rot="16200000">
            <a:off x="5999018" y="131617"/>
            <a:ext cx="1433944" cy="7183582"/>
          </a:xfrm>
          <a:prstGeom prst="curvedLef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2248330" y="4515818"/>
            <a:ext cx="10801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/>
              <a:t>x</a:t>
            </a:r>
          </a:p>
        </p:txBody>
      </p:sp>
      <p:sp>
        <p:nvSpPr>
          <p:cNvPr id="92" name="직사각형 91"/>
          <p:cNvSpPr/>
          <p:nvPr/>
        </p:nvSpPr>
        <p:spPr>
          <a:xfrm>
            <a:off x="9231022" y="4626654"/>
            <a:ext cx="10801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/>
              <a:t>x</a:t>
            </a:r>
          </a:p>
        </p:txBody>
      </p:sp>
      <p:pic>
        <p:nvPicPr>
          <p:cNvPr id="94" name="Picture 4" descr="C:\Users\user\Desktop\poasfsx.JPG"/>
          <p:cNvPicPr>
            <a:picLocks noChangeAspect="1" noChangeArrowheads="1"/>
          </p:cNvPicPr>
          <p:nvPr/>
        </p:nvPicPr>
        <p:blipFill>
          <a:blip r:embed="rId2" cstate="print"/>
          <a:srcRect l="37569" r="45634" b="73903"/>
          <a:stretch>
            <a:fillRect/>
          </a:stretch>
        </p:blipFill>
        <p:spPr bwMode="auto">
          <a:xfrm>
            <a:off x="180109" y="1688419"/>
            <a:ext cx="1335184" cy="749981"/>
          </a:xfrm>
          <a:prstGeom prst="rect">
            <a:avLst/>
          </a:prstGeom>
          <a:noFill/>
        </p:spPr>
      </p:pic>
      <p:cxnSp>
        <p:nvCxnSpPr>
          <p:cNvPr id="98" name="직선 화살표 연결선 97"/>
          <p:cNvCxnSpPr/>
          <p:nvPr/>
        </p:nvCxnSpPr>
        <p:spPr>
          <a:xfrm flipV="1">
            <a:off x="900547" y="4461165"/>
            <a:ext cx="845127" cy="1510145"/>
          </a:xfrm>
          <a:prstGeom prst="straightConnector1">
            <a:avLst/>
          </a:prstGeom>
          <a:ln w="1016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직사각형 122"/>
          <p:cNvSpPr/>
          <p:nvPr/>
        </p:nvSpPr>
        <p:spPr>
          <a:xfrm>
            <a:off x="779748" y="5028435"/>
            <a:ext cx="10801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/>
              <a:t>A2</a:t>
            </a:r>
          </a:p>
        </p:txBody>
      </p:sp>
      <p:sp>
        <p:nvSpPr>
          <p:cNvPr id="124" name="직사각형 123"/>
          <p:cNvSpPr/>
          <p:nvPr/>
        </p:nvSpPr>
        <p:spPr>
          <a:xfrm>
            <a:off x="3827748" y="4986872"/>
            <a:ext cx="10801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/>
              <a:t>A3</a:t>
            </a:r>
          </a:p>
        </p:txBody>
      </p:sp>
      <p:sp>
        <p:nvSpPr>
          <p:cNvPr id="125" name="직사각형 124"/>
          <p:cNvSpPr/>
          <p:nvPr/>
        </p:nvSpPr>
        <p:spPr>
          <a:xfrm>
            <a:off x="7152840" y="5263963"/>
            <a:ext cx="10801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/>
              <a:t>B2</a:t>
            </a:r>
          </a:p>
        </p:txBody>
      </p:sp>
      <p:sp>
        <p:nvSpPr>
          <p:cNvPr id="126" name="직사각형 125"/>
          <p:cNvSpPr/>
          <p:nvPr/>
        </p:nvSpPr>
        <p:spPr>
          <a:xfrm>
            <a:off x="10519495" y="4737490"/>
            <a:ext cx="10801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/>
              <a:t>B3</a:t>
            </a:r>
          </a:p>
        </p:txBody>
      </p:sp>
      <p:pic>
        <p:nvPicPr>
          <p:cNvPr id="127" name="Picture 4" descr="C:\Users\user\Desktop\poasfsx.JPG"/>
          <p:cNvPicPr>
            <a:picLocks noChangeAspect="1" noChangeArrowheads="1"/>
          </p:cNvPicPr>
          <p:nvPr/>
        </p:nvPicPr>
        <p:blipFill>
          <a:blip r:embed="rId2" cstate="print"/>
          <a:srcRect t="32020"/>
          <a:stretch>
            <a:fillRect/>
          </a:stretch>
        </p:blipFill>
        <p:spPr bwMode="auto">
          <a:xfrm>
            <a:off x="1524000" y="1620981"/>
            <a:ext cx="4443684" cy="1092187"/>
          </a:xfrm>
          <a:prstGeom prst="rect">
            <a:avLst/>
          </a:prstGeom>
          <a:noFill/>
        </p:spPr>
      </p:pic>
      <p:sp>
        <p:nvSpPr>
          <p:cNvPr id="128" name="타원 127"/>
          <p:cNvSpPr/>
          <p:nvPr/>
        </p:nvSpPr>
        <p:spPr>
          <a:xfrm>
            <a:off x="1537855" y="3768437"/>
            <a:ext cx="1717963" cy="1343890"/>
          </a:xfrm>
          <a:prstGeom prst="ellipse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타원 128"/>
          <p:cNvSpPr/>
          <p:nvPr/>
        </p:nvSpPr>
        <p:spPr>
          <a:xfrm>
            <a:off x="8520546" y="3810000"/>
            <a:ext cx="1717963" cy="1343890"/>
          </a:xfrm>
          <a:prstGeom prst="ellipse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직사각형 129"/>
          <p:cNvSpPr/>
          <p:nvPr/>
        </p:nvSpPr>
        <p:spPr>
          <a:xfrm>
            <a:off x="7208258" y="4141745"/>
            <a:ext cx="12014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Camera3</a:t>
            </a:r>
          </a:p>
        </p:txBody>
      </p:sp>
      <p:sp>
        <p:nvSpPr>
          <p:cNvPr id="131" name="직사각형 130"/>
          <p:cNvSpPr/>
          <p:nvPr/>
        </p:nvSpPr>
        <p:spPr>
          <a:xfrm>
            <a:off x="10271909" y="4122444"/>
            <a:ext cx="16291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Robot Base3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477432" y="1623041"/>
            <a:ext cx="47145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ko-KR" b="1" dirty="0" smtClean="0">
                <a:solidFill>
                  <a:schemeClr val="accent4"/>
                </a:solidFill>
              </a:rPr>
              <a:t>A : </a:t>
            </a:r>
            <a:r>
              <a:rPr lang="ko-KR" altLang="en-US" b="1" dirty="0" smtClean="0">
                <a:solidFill>
                  <a:schemeClr val="accent4"/>
                </a:solidFill>
              </a:rPr>
              <a:t>두 포지션 사이의 </a:t>
            </a:r>
            <a:r>
              <a:rPr lang="en-US" altLang="ko-KR" b="1" dirty="0" smtClean="0">
                <a:solidFill>
                  <a:schemeClr val="accent4"/>
                </a:solidFill>
              </a:rPr>
              <a:t>Camera Position </a:t>
            </a:r>
            <a:r>
              <a:rPr lang="ko-KR" altLang="en-US" b="1" dirty="0" smtClean="0">
                <a:solidFill>
                  <a:schemeClr val="accent4"/>
                </a:solidFill>
              </a:rPr>
              <a:t>변화</a:t>
            </a:r>
            <a:endParaRPr lang="en-US" altLang="ko-KR" b="1" dirty="0" smtClean="0">
              <a:solidFill>
                <a:schemeClr val="accent4"/>
              </a:solidFill>
            </a:endParaRPr>
          </a:p>
          <a:p>
            <a:pPr marL="342900" indent="-342900"/>
            <a:r>
              <a:rPr lang="en-US" altLang="ko-KR" b="1" dirty="0" smtClean="0">
                <a:solidFill>
                  <a:schemeClr val="accent4"/>
                </a:solidFill>
              </a:rPr>
              <a:t>B : </a:t>
            </a:r>
            <a:r>
              <a:rPr lang="ko-KR" altLang="en-US" b="1" dirty="0" smtClean="0">
                <a:solidFill>
                  <a:schemeClr val="accent4"/>
                </a:solidFill>
              </a:rPr>
              <a:t>두 포지션 사이의 </a:t>
            </a:r>
            <a:r>
              <a:rPr lang="en-US" altLang="ko-KR" b="1" dirty="0" smtClean="0">
                <a:solidFill>
                  <a:schemeClr val="accent4"/>
                </a:solidFill>
              </a:rPr>
              <a:t>Robot Base</a:t>
            </a:r>
            <a:r>
              <a:rPr lang="ko-KR" altLang="en-US" b="1" dirty="0" smtClean="0">
                <a:solidFill>
                  <a:schemeClr val="accent4"/>
                </a:solidFill>
              </a:rPr>
              <a:t>의</a:t>
            </a:r>
            <a:r>
              <a:rPr lang="en-US" altLang="ko-KR" b="1" dirty="0" smtClean="0">
                <a:solidFill>
                  <a:schemeClr val="accent4"/>
                </a:solidFill>
              </a:rPr>
              <a:t> </a:t>
            </a:r>
            <a:r>
              <a:rPr lang="ko-KR" altLang="en-US" b="1" dirty="0" smtClean="0">
                <a:solidFill>
                  <a:schemeClr val="accent4"/>
                </a:solidFill>
              </a:rPr>
              <a:t>변화</a:t>
            </a:r>
            <a:endParaRPr lang="en-US" altLang="ko-KR" b="1" dirty="0" smtClean="0">
              <a:solidFill>
                <a:schemeClr val="accent4"/>
              </a:solidFill>
            </a:endParaRPr>
          </a:p>
          <a:p>
            <a:pPr marL="342900" indent="-342900"/>
            <a:endParaRPr lang="en-US" altLang="ko-KR" b="1" dirty="0" smtClean="0">
              <a:solidFill>
                <a:schemeClr val="accent4"/>
              </a:solidFill>
            </a:endParaRPr>
          </a:p>
          <a:p>
            <a:pPr marL="342900" indent="-342900"/>
            <a:r>
              <a:rPr lang="en-US" altLang="ko-KR" b="1" dirty="0" smtClean="0">
                <a:solidFill>
                  <a:schemeClr val="accent4"/>
                </a:solidFill>
              </a:rPr>
              <a:t>X : Eye </a:t>
            </a:r>
            <a:r>
              <a:rPr lang="ko-KR" altLang="en-US" b="1" dirty="0" smtClean="0">
                <a:solidFill>
                  <a:schemeClr val="accent4"/>
                </a:solidFill>
              </a:rPr>
              <a:t>와 </a:t>
            </a:r>
            <a:r>
              <a:rPr lang="en-US" altLang="ko-KR" b="1" dirty="0" smtClean="0">
                <a:solidFill>
                  <a:schemeClr val="accent4"/>
                </a:solidFill>
              </a:rPr>
              <a:t>Base </a:t>
            </a:r>
            <a:r>
              <a:rPr lang="ko-KR" altLang="en-US" b="1" dirty="0" smtClean="0">
                <a:solidFill>
                  <a:schemeClr val="accent4"/>
                </a:solidFill>
              </a:rPr>
              <a:t>사이의 </a:t>
            </a:r>
            <a:r>
              <a:rPr lang="en-US" altLang="ko-KR" b="1" dirty="0" smtClean="0">
                <a:solidFill>
                  <a:schemeClr val="accent4"/>
                </a:solidFill>
              </a:rPr>
              <a:t>Transform  Matrix</a:t>
            </a:r>
            <a:endParaRPr lang="ko-KR" altLang="en-US" b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684948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345631" y="652394"/>
            <a:ext cx="8899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1-3.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417133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b="1" spc="-150" dirty="0" smtClean="0">
                <a:solidFill>
                  <a:schemeClr val="accent4"/>
                </a:solidFill>
                <a:latin typeface="+mj-ea"/>
              </a:rPr>
              <a:t>Hand  to Eye Calibration</a:t>
            </a:r>
            <a:endParaRPr lang="ko-KR" altLang="en-US" sz="3000" b="1" spc="-150" dirty="0">
              <a:solidFill>
                <a:schemeClr val="accent4"/>
              </a:solidFill>
              <a:latin typeface="+mj-ea"/>
            </a:endParaRPr>
          </a:p>
        </p:txBody>
      </p:sp>
      <p:pic>
        <p:nvPicPr>
          <p:cNvPr id="27" name="Picture 4" descr="C:\Users\user\Desktop\poasfsx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785400"/>
            <a:ext cx="6289432" cy="2273982"/>
          </a:xfrm>
          <a:prstGeom prst="rect">
            <a:avLst/>
          </a:prstGeom>
          <a:noFill/>
        </p:spPr>
      </p:pic>
      <p:pic>
        <p:nvPicPr>
          <p:cNvPr id="16" name="Picture 3" descr="C:\Users\user\Desktop\2e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4069756"/>
            <a:ext cx="7661564" cy="1237638"/>
          </a:xfrm>
          <a:prstGeom prst="rect">
            <a:avLst/>
          </a:prstGeom>
          <a:noFill/>
        </p:spPr>
      </p:pic>
      <p:pic>
        <p:nvPicPr>
          <p:cNvPr id="17" name="Picture 2" descr="C:\Users\user\Desktop\TS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42806" y="2080608"/>
            <a:ext cx="4117210" cy="1951066"/>
          </a:xfrm>
          <a:prstGeom prst="rect">
            <a:avLst/>
          </a:prstGeom>
          <a:noFill/>
        </p:spPr>
      </p:pic>
      <p:sp>
        <p:nvSpPr>
          <p:cNvPr id="19" name="직사각형 18"/>
          <p:cNvSpPr/>
          <p:nvPr/>
        </p:nvSpPr>
        <p:spPr>
          <a:xfrm flipH="1">
            <a:off x="-2" y="5571765"/>
            <a:ext cx="118594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12</a:t>
            </a:r>
            <a:r>
              <a:rPr lang="ko-KR" altLang="en-US" dirty="0" smtClean="0"/>
              <a:t>원 </a:t>
            </a:r>
            <a:r>
              <a:rPr lang="en-US" altLang="ko-KR" dirty="0" smtClean="0"/>
              <a:t>1</a:t>
            </a:r>
            <a:r>
              <a:rPr lang="ko-KR" altLang="en-US" dirty="0" smtClean="0"/>
              <a:t>차 연립방정식으로</a:t>
            </a:r>
            <a:r>
              <a:rPr lang="en-US" altLang="ko-KR" dirty="0" smtClean="0"/>
              <a:t>, X</a:t>
            </a:r>
            <a:r>
              <a:rPr lang="ko-KR" altLang="en-US" dirty="0" err="1" smtClean="0"/>
              <a:t>행렬내에</a:t>
            </a:r>
            <a:r>
              <a:rPr lang="ko-KR" altLang="en-US" dirty="0" smtClean="0"/>
              <a:t> 있는 모든 </a:t>
            </a:r>
            <a:r>
              <a:rPr lang="en-US" altLang="ko-KR" dirty="0" err="1" smtClean="0"/>
              <a:t>x</a:t>
            </a:r>
            <a:r>
              <a:rPr lang="en-US" altLang="ko-KR" sz="1200" dirty="0" err="1" smtClean="0"/>
              <a:t>ij</a:t>
            </a:r>
            <a:r>
              <a:rPr lang="ko-KR" altLang="en-US" dirty="0" smtClean="0"/>
              <a:t>값을 구하고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Px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Py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Pz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그리고</a:t>
            </a:r>
            <a:r>
              <a:rPr lang="en-US" altLang="ko-KR" dirty="0" smtClean="0"/>
              <a:t>, roll, Pitch, Yaw 3</a:t>
            </a:r>
            <a:r>
              <a:rPr lang="ko-KR" altLang="en-US" dirty="0" smtClean="0"/>
              <a:t>개 </a:t>
            </a:r>
            <a:r>
              <a:rPr lang="ko-KR" altLang="en-US" dirty="0" err="1" smtClean="0"/>
              <a:t>각도값을</a:t>
            </a:r>
            <a:r>
              <a:rPr lang="ko-KR" altLang="en-US" dirty="0" smtClean="0"/>
              <a:t> 구한다</a:t>
            </a:r>
            <a:r>
              <a:rPr lang="en-US" altLang="ko-KR" dirty="0" smtClean="0"/>
              <a:t>. </a:t>
            </a:r>
            <a:endParaRPr lang="en-US" altLang="ko-KR" sz="1200" dirty="0" smtClean="0"/>
          </a:p>
        </p:txBody>
      </p:sp>
    </p:spTree>
    <p:extLst>
      <p:ext uri="{BB962C8B-B14F-4D97-AF65-F5344CB8AC3E}">
        <p14:creationId xmlns="" xmlns:p14="http://schemas.microsoft.com/office/powerpoint/2010/main" val="31684948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345631" y="652394"/>
            <a:ext cx="8899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1-3.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427873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b="1" spc="-150" dirty="0" smtClean="0">
                <a:solidFill>
                  <a:schemeClr val="accent4"/>
                </a:solidFill>
                <a:latin typeface="+mj-ea"/>
              </a:rPr>
              <a:t>Hand  to  Eye Calibration</a:t>
            </a:r>
            <a:endParaRPr lang="ko-KR" altLang="en-US" sz="3000" b="1" spc="-150" dirty="0">
              <a:solidFill>
                <a:schemeClr val="accent4"/>
              </a:solidFill>
              <a:latin typeface="+mj-ea"/>
            </a:endParaRPr>
          </a:p>
        </p:txBody>
      </p:sp>
      <p:cxnSp>
        <p:nvCxnSpPr>
          <p:cNvPr id="30" name="직선 화살표 연결선 29"/>
          <p:cNvCxnSpPr/>
          <p:nvPr/>
        </p:nvCxnSpPr>
        <p:spPr>
          <a:xfrm flipH="1" flipV="1">
            <a:off x="1593272" y="4456491"/>
            <a:ext cx="1468581" cy="13855"/>
          </a:xfrm>
          <a:prstGeom prst="straightConnector1">
            <a:avLst/>
          </a:prstGeom>
          <a:ln w="1016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/>
          <p:nvPr/>
        </p:nvCxnSpPr>
        <p:spPr>
          <a:xfrm>
            <a:off x="3089564" y="4502727"/>
            <a:ext cx="7813963" cy="1399309"/>
          </a:xfrm>
          <a:prstGeom prst="straightConnector1">
            <a:avLst/>
          </a:prstGeom>
          <a:ln w="1016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/>
          <p:cNvSpPr/>
          <p:nvPr/>
        </p:nvSpPr>
        <p:spPr>
          <a:xfrm>
            <a:off x="474948" y="4072472"/>
            <a:ext cx="12014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Camera1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3372345" y="4233281"/>
            <a:ext cx="16291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Robot Base1</a:t>
            </a:r>
          </a:p>
        </p:txBody>
      </p:sp>
      <p:sp>
        <p:nvSpPr>
          <p:cNvPr id="42" name="직사각형 41"/>
          <p:cNvSpPr/>
          <p:nvPr/>
        </p:nvSpPr>
        <p:spPr>
          <a:xfrm flipH="1">
            <a:off x="0" y="6098238"/>
            <a:ext cx="13681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Calibration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10291881" y="6183868"/>
            <a:ext cx="14766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End-</a:t>
            </a:r>
            <a:r>
              <a:rPr lang="en-US" altLang="ko-KR" dirty="0" err="1" smtClean="0"/>
              <a:t>effector</a:t>
            </a:r>
            <a:endParaRPr lang="en-US" altLang="ko-KR" dirty="0" smtClean="0"/>
          </a:p>
        </p:txBody>
      </p:sp>
      <p:cxnSp>
        <p:nvCxnSpPr>
          <p:cNvPr id="45" name="직선 화살표 연결선 44"/>
          <p:cNvCxnSpPr/>
          <p:nvPr/>
        </p:nvCxnSpPr>
        <p:spPr>
          <a:xfrm flipV="1">
            <a:off x="858981" y="5929745"/>
            <a:ext cx="10127674" cy="36891"/>
          </a:xfrm>
          <a:prstGeom prst="straightConnector1">
            <a:avLst/>
          </a:prstGeom>
          <a:ln w="10160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/>
          <p:nvPr/>
        </p:nvCxnSpPr>
        <p:spPr>
          <a:xfrm flipH="1">
            <a:off x="8575963" y="4502730"/>
            <a:ext cx="1504101" cy="41561"/>
          </a:xfrm>
          <a:prstGeom prst="straightConnector1">
            <a:avLst/>
          </a:prstGeom>
          <a:ln w="1016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/>
          <p:nvPr/>
        </p:nvCxnSpPr>
        <p:spPr>
          <a:xfrm flipV="1">
            <a:off x="886691" y="4516582"/>
            <a:ext cx="7772400" cy="1496291"/>
          </a:xfrm>
          <a:prstGeom prst="straightConnector1">
            <a:avLst/>
          </a:prstGeom>
          <a:ln w="1016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/>
          <p:nvPr/>
        </p:nvCxnSpPr>
        <p:spPr>
          <a:xfrm>
            <a:off x="10113818" y="4405745"/>
            <a:ext cx="734291" cy="1593273"/>
          </a:xfrm>
          <a:prstGeom prst="straightConnector1">
            <a:avLst/>
          </a:prstGeom>
          <a:ln w="1016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직사각형 79"/>
          <p:cNvSpPr/>
          <p:nvPr/>
        </p:nvSpPr>
        <p:spPr>
          <a:xfrm>
            <a:off x="4922258" y="3629126"/>
            <a:ext cx="10801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/>
              <a:t>A</a:t>
            </a:r>
          </a:p>
        </p:txBody>
      </p:sp>
      <p:sp>
        <p:nvSpPr>
          <p:cNvPr id="81" name="직사각형 80"/>
          <p:cNvSpPr/>
          <p:nvPr/>
        </p:nvSpPr>
        <p:spPr>
          <a:xfrm>
            <a:off x="6086040" y="2548472"/>
            <a:ext cx="10801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/>
              <a:t>B</a:t>
            </a:r>
          </a:p>
        </p:txBody>
      </p:sp>
      <p:sp>
        <p:nvSpPr>
          <p:cNvPr id="89" name="왼쪽으로 구부러진 화살표 88"/>
          <p:cNvSpPr/>
          <p:nvPr/>
        </p:nvSpPr>
        <p:spPr>
          <a:xfrm rot="16200000">
            <a:off x="4866408" y="453735"/>
            <a:ext cx="734291" cy="7128163"/>
          </a:xfrm>
          <a:prstGeom prst="curvedLef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0" name="왼쪽으로 구부러진 화살표 89"/>
          <p:cNvSpPr/>
          <p:nvPr/>
        </p:nvSpPr>
        <p:spPr>
          <a:xfrm rot="16200000">
            <a:off x="5999018" y="131617"/>
            <a:ext cx="1433944" cy="7183582"/>
          </a:xfrm>
          <a:prstGeom prst="curvedLef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2248330" y="4515818"/>
            <a:ext cx="10801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/>
              <a:t>x</a:t>
            </a:r>
          </a:p>
        </p:txBody>
      </p:sp>
      <p:sp>
        <p:nvSpPr>
          <p:cNvPr id="92" name="직사각형 91"/>
          <p:cNvSpPr/>
          <p:nvPr/>
        </p:nvSpPr>
        <p:spPr>
          <a:xfrm>
            <a:off x="9231022" y="4626654"/>
            <a:ext cx="10801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/>
              <a:t>x</a:t>
            </a:r>
          </a:p>
        </p:txBody>
      </p:sp>
      <p:cxnSp>
        <p:nvCxnSpPr>
          <p:cNvPr id="98" name="직선 화살표 연결선 97"/>
          <p:cNvCxnSpPr/>
          <p:nvPr/>
        </p:nvCxnSpPr>
        <p:spPr>
          <a:xfrm flipV="1">
            <a:off x="900547" y="4461165"/>
            <a:ext cx="845127" cy="1510145"/>
          </a:xfrm>
          <a:prstGeom prst="straightConnector1">
            <a:avLst/>
          </a:prstGeom>
          <a:ln w="1016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직사각형 122"/>
          <p:cNvSpPr/>
          <p:nvPr/>
        </p:nvSpPr>
        <p:spPr>
          <a:xfrm>
            <a:off x="779748" y="5028435"/>
            <a:ext cx="10801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/>
              <a:t>A1</a:t>
            </a:r>
          </a:p>
        </p:txBody>
      </p:sp>
      <p:sp>
        <p:nvSpPr>
          <p:cNvPr id="124" name="직사각형 123"/>
          <p:cNvSpPr/>
          <p:nvPr/>
        </p:nvSpPr>
        <p:spPr>
          <a:xfrm>
            <a:off x="3827748" y="4986872"/>
            <a:ext cx="10801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/>
              <a:t>A2</a:t>
            </a:r>
          </a:p>
        </p:txBody>
      </p:sp>
      <p:sp>
        <p:nvSpPr>
          <p:cNvPr id="125" name="직사각형 124"/>
          <p:cNvSpPr/>
          <p:nvPr/>
        </p:nvSpPr>
        <p:spPr>
          <a:xfrm>
            <a:off x="7152840" y="5263963"/>
            <a:ext cx="10801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/>
              <a:t>B1</a:t>
            </a:r>
          </a:p>
        </p:txBody>
      </p:sp>
      <p:sp>
        <p:nvSpPr>
          <p:cNvPr id="126" name="직사각형 125"/>
          <p:cNvSpPr/>
          <p:nvPr/>
        </p:nvSpPr>
        <p:spPr>
          <a:xfrm>
            <a:off x="10519495" y="4737490"/>
            <a:ext cx="10801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/>
              <a:t>B2</a:t>
            </a:r>
          </a:p>
        </p:txBody>
      </p:sp>
      <p:sp>
        <p:nvSpPr>
          <p:cNvPr id="128" name="타원 127"/>
          <p:cNvSpPr/>
          <p:nvPr/>
        </p:nvSpPr>
        <p:spPr>
          <a:xfrm>
            <a:off x="1537855" y="3768437"/>
            <a:ext cx="1717963" cy="1343890"/>
          </a:xfrm>
          <a:prstGeom prst="ellipse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타원 128"/>
          <p:cNvSpPr/>
          <p:nvPr/>
        </p:nvSpPr>
        <p:spPr>
          <a:xfrm>
            <a:off x="8520546" y="3810000"/>
            <a:ext cx="1717963" cy="1343890"/>
          </a:xfrm>
          <a:prstGeom prst="ellipse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직사각형 129"/>
          <p:cNvSpPr/>
          <p:nvPr/>
        </p:nvSpPr>
        <p:spPr>
          <a:xfrm>
            <a:off x="7208258" y="4141745"/>
            <a:ext cx="12014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Camera2</a:t>
            </a:r>
          </a:p>
        </p:txBody>
      </p:sp>
      <p:sp>
        <p:nvSpPr>
          <p:cNvPr id="131" name="직사각형 130"/>
          <p:cNvSpPr/>
          <p:nvPr/>
        </p:nvSpPr>
        <p:spPr>
          <a:xfrm>
            <a:off x="10271909" y="4122444"/>
            <a:ext cx="16291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Robot Base2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0" y="1623041"/>
            <a:ext cx="47145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ko-KR" b="1" dirty="0" smtClean="0">
                <a:solidFill>
                  <a:schemeClr val="accent4"/>
                </a:solidFill>
              </a:rPr>
              <a:t>A : </a:t>
            </a:r>
            <a:r>
              <a:rPr lang="ko-KR" altLang="en-US" b="1" dirty="0" smtClean="0">
                <a:solidFill>
                  <a:schemeClr val="accent4"/>
                </a:solidFill>
              </a:rPr>
              <a:t>두 포지션 사이의 </a:t>
            </a:r>
            <a:r>
              <a:rPr lang="en-US" altLang="ko-KR" b="1" dirty="0" smtClean="0">
                <a:solidFill>
                  <a:schemeClr val="accent4"/>
                </a:solidFill>
              </a:rPr>
              <a:t>Camera Position </a:t>
            </a:r>
            <a:r>
              <a:rPr lang="ko-KR" altLang="en-US" b="1" dirty="0" smtClean="0">
                <a:solidFill>
                  <a:schemeClr val="accent4"/>
                </a:solidFill>
              </a:rPr>
              <a:t>변화</a:t>
            </a:r>
            <a:endParaRPr lang="en-US" altLang="ko-KR" b="1" dirty="0" smtClean="0">
              <a:solidFill>
                <a:schemeClr val="accent4"/>
              </a:solidFill>
            </a:endParaRPr>
          </a:p>
          <a:p>
            <a:pPr marL="342900" indent="-342900"/>
            <a:r>
              <a:rPr lang="en-US" altLang="ko-KR" b="1" dirty="0" smtClean="0">
                <a:solidFill>
                  <a:schemeClr val="accent4"/>
                </a:solidFill>
              </a:rPr>
              <a:t>B : </a:t>
            </a:r>
            <a:r>
              <a:rPr lang="ko-KR" altLang="en-US" b="1" dirty="0" smtClean="0">
                <a:solidFill>
                  <a:schemeClr val="accent4"/>
                </a:solidFill>
              </a:rPr>
              <a:t>두 포지션 사이의 </a:t>
            </a:r>
            <a:r>
              <a:rPr lang="en-US" altLang="ko-KR" b="1" dirty="0" smtClean="0">
                <a:solidFill>
                  <a:schemeClr val="accent4"/>
                </a:solidFill>
              </a:rPr>
              <a:t>Robot Base</a:t>
            </a:r>
            <a:r>
              <a:rPr lang="ko-KR" altLang="en-US" b="1" dirty="0" smtClean="0">
                <a:solidFill>
                  <a:schemeClr val="accent4"/>
                </a:solidFill>
              </a:rPr>
              <a:t>의</a:t>
            </a:r>
            <a:r>
              <a:rPr lang="en-US" altLang="ko-KR" b="1" dirty="0" smtClean="0">
                <a:solidFill>
                  <a:schemeClr val="accent4"/>
                </a:solidFill>
              </a:rPr>
              <a:t> </a:t>
            </a:r>
            <a:r>
              <a:rPr lang="ko-KR" altLang="en-US" b="1" dirty="0" smtClean="0">
                <a:solidFill>
                  <a:schemeClr val="accent4"/>
                </a:solidFill>
              </a:rPr>
              <a:t>변화</a:t>
            </a:r>
            <a:endParaRPr lang="en-US" altLang="ko-KR" b="1" dirty="0" smtClean="0">
              <a:solidFill>
                <a:schemeClr val="accent4"/>
              </a:solidFill>
            </a:endParaRPr>
          </a:p>
          <a:p>
            <a:pPr marL="342900" indent="-342900"/>
            <a:endParaRPr lang="en-US" altLang="ko-KR" b="1" dirty="0" smtClean="0">
              <a:solidFill>
                <a:schemeClr val="accent4"/>
              </a:solidFill>
            </a:endParaRPr>
          </a:p>
          <a:p>
            <a:pPr marL="342900" indent="-342900"/>
            <a:r>
              <a:rPr lang="en-US" altLang="ko-KR" b="1" dirty="0" smtClean="0">
                <a:solidFill>
                  <a:schemeClr val="accent4"/>
                </a:solidFill>
              </a:rPr>
              <a:t>X : Eye </a:t>
            </a:r>
            <a:r>
              <a:rPr lang="ko-KR" altLang="en-US" b="1" dirty="0" smtClean="0">
                <a:solidFill>
                  <a:schemeClr val="accent4"/>
                </a:solidFill>
              </a:rPr>
              <a:t>와 </a:t>
            </a:r>
            <a:r>
              <a:rPr lang="en-US" altLang="ko-KR" b="1" dirty="0" smtClean="0">
                <a:solidFill>
                  <a:schemeClr val="accent4"/>
                </a:solidFill>
              </a:rPr>
              <a:t>Hand </a:t>
            </a:r>
            <a:r>
              <a:rPr lang="ko-KR" altLang="en-US" b="1" dirty="0" smtClean="0">
                <a:solidFill>
                  <a:schemeClr val="accent4"/>
                </a:solidFill>
              </a:rPr>
              <a:t>사이의 </a:t>
            </a:r>
            <a:r>
              <a:rPr lang="en-US" altLang="ko-KR" b="1" dirty="0" smtClean="0">
                <a:solidFill>
                  <a:schemeClr val="accent4"/>
                </a:solidFill>
              </a:rPr>
              <a:t>Transform  Matrix</a:t>
            </a:r>
            <a:endParaRPr lang="ko-KR" altLang="en-US" b="1" dirty="0">
              <a:solidFill>
                <a:schemeClr val="accent4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477432" y="1598460"/>
            <a:ext cx="47145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ko-KR" b="1" dirty="0" smtClean="0">
                <a:solidFill>
                  <a:schemeClr val="accent4"/>
                </a:solidFill>
              </a:rPr>
              <a:t>An : ?</a:t>
            </a:r>
          </a:p>
          <a:p>
            <a:pPr marL="342900" indent="-342900"/>
            <a:endParaRPr lang="en-US" altLang="ko-KR" b="1" dirty="0" smtClean="0">
              <a:solidFill>
                <a:schemeClr val="accent4"/>
              </a:solidFill>
            </a:endParaRPr>
          </a:p>
          <a:p>
            <a:pPr marL="342900" indent="-342900"/>
            <a:r>
              <a:rPr lang="en-US" altLang="ko-KR" b="1" dirty="0" err="1" smtClean="0">
                <a:solidFill>
                  <a:schemeClr val="accent4"/>
                </a:solidFill>
              </a:rPr>
              <a:t>Bn</a:t>
            </a:r>
            <a:r>
              <a:rPr lang="en-US" altLang="ko-KR" b="1" dirty="0" smtClean="0">
                <a:solidFill>
                  <a:schemeClr val="accent4"/>
                </a:solidFill>
              </a:rPr>
              <a:t> : UR Robot</a:t>
            </a:r>
            <a:r>
              <a:rPr lang="ko-KR" altLang="en-US" b="1" dirty="0" smtClean="0">
                <a:solidFill>
                  <a:schemeClr val="accent4"/>
                </a:solidFill>
              </a:rPr>
              <a:t>으로 </a:t>
            </a:r>
            <a:r>
              <a:rPr lang="ko-KR" altLang="en-US" b="1" dirty="0" err="1" smtClean="0">
                <a:solidFill>
                  <a:schemeClr val="accent4"/>
                </a:solidFill>
              </a:rPr>
              <a:t>부터</a:t>
            </a:r>
            <a:r>
              <a:rPr lang="ko-KR" altLang="en-US" b="1" dirty="0" smtClean="0">
                <a:solidFill>
                  <a:schemeClr val="accent4"/>
                </a:solidFill>
              </a:rPr>
              <a:t> 받아온다</a:t>
            </a:r>
            <a:r>
              <a:rPr lang="en-US" altLang="ko-KR" b="1" dirty="0" smtClean="0">
                <a:solidFill>
                  <a:schemeClr val="accent4"/>
                </a:solidFill>
              </a:rPr>
              <a:t>.</a:t>
            </a:r>
            <a:endParaRPr lang="ko-KR" altLang="en-US" b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684948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345631" y="652394"/>
            <a:ext cx="8899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2-1.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331052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b="1" spc="-150" dirty="0" smtClean="0">
                <a:solidFill>
                  <a:schemeClr val="accent4"/>
                </a:solidFill>
                <a:latin typeface="+mj-ea"/>
              </a:rPr>
              <a:t>Camera Calibration</a:t>
            </a:r>
            <a:endParaRPr lang="ko-KR" altLang="en-US" sz="3000" b="1" spc="-150" dirty="0">
              <a:solidFill>
                <a:schemeClr val="accent4"/>
              </a:solidFill>
              <a:latin typeface="+mj-ea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65470" y="1657454"/>
            <a:ext cx="91145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ko-KR" b="1" dirty="0" smtClean="0">
                <a:solidFill>
                  <a:schemeClr val="accent4"/>
                </a:solidFill>
              </a:rPr>
              <a:t>An : ?</a:t>
            </a:r>
          </a:p>
          <a:p>
            <a:pPr marL="342900" indent="-342900"/>
            <a:endParaRPr lang="en-US" altLang="ko-KR" b="1" dirty="0" smtClean="0">
              <a:solidFill>
                <a:schemeClr val="accent4"/>
              </a:solidFill>
            </a:endParaRPr>
          </a:p>
          <a:p>
            <a:pPr marL="342900" indent="-342900"/>
            <a:r>
              <a:rPr lang="ko-KR" altLang="en-US" b="1" dirty="0" smtClean="0">
                <a:solidFill>
                  <a:schemeClr val="accent4"/>
                </a:solidFill>
              </a:rPr>
              <a:t>그냥 </a:t>
            </a:r>
            <a:r>
              <a:rPr lang="en-US" altLang="ko-KR" b="1" dirty="0" smtClean="0">
                <a:solidFill>
                  <a:schemeClr val="accent4"/>
                </a:solidFill>
              </a:rPr>
              <a:t>An</a:t>
            </a:r>
            <a:r>
              <a:rPr lang="ko-KR" altLang="en-US" b="1" dirty="0" smtClean="0">
                <a:solidFill>
                  <a:schemeClr val="accent4"/>
                </a:solidFill>
              </a:rPr>
              <a:t>이 아니라</a:t>
            </a:r>
            <a:r>
              <a:rPr lang="en-US" altLang="ko-KR" b="1" dirty="0" smtClean="0">
                <a:solidFill>
                  <a:schemeClr val="accent4"/>
                </a:solidFill>
              </a:rPr>
              <a:t>, </a:t>
            </a:r>
            <a:r>
              <a:rPr lang="ko-KR" altLang="en-US" b="1" dirty="0" smtClean="0">
                <a:solidFill>
                  <a:schemeClr val="accent4"/>
                </a:solidFill>
              </a:rPr>
              <a:t>정규화를 거친 카메라 외부 </a:t>
            </a:r>
            <a:r>
              <a:rPr lang="ko-KR" altLang="en-US" b="1" dirty="0" err="1" smtClean="0">
                <a:solidFill>
                  <a:schemeClr val="accent4"/>
                </a:solidFill>
              </a:rPr>
              <a:t>파라미터값이</a:t>
            </a:r>
            <a:r>
              <a:rPr lang="ko-KR" altLang="en-US" b="1" dirty="0" smtClean="0">
                <a:solidFill>
                  <a:schemeClr val="accent4"/>
                </a:solidFill>
              </a:rPr>
              <a:t> 필요하다</a:t>
            </a:r>
            <a:r>
              <a:rPr lang="en-US" altLang="ko-KR" b="1" dirty="0" smtClean="0">
                <a:solidFill>
                  <a:schemeClr val="accent4"/>
                </a:solidFill>
              </a:rPr>
              <a:t>.</a:t>
            </a:r>
            <a:endParaRPr lang="ko-KR" altLang="en-US" b="1" dirty="0">
              <a:solidFill>
                <a:schemeClr val="accent4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593343" y="4965443"/>
            <a:ext cx="48340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필요한 </a:t>
            </a:r>
            <a:r>
              <a:rPr lang="ko-KR" altLang="en-US" dirty="0" err="1" smtClean="0"/>
              <a:t>파라미터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fx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fy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cx</a:t>
            </a:r>
            <a:r>
              <a:rPr lang="en-US" altLang="ko-KR" dirty="0" smtClean="0"/>
              <a:t>, cy, k1, k2, p1, p2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593343" y="5469499"/>
            <a:ext cx="244650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 smtClean="0"/>
              <a:t>fx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fy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초점거리</a:t>
            </a:r>
            <a:endParaRPr lang="en-US" altLang="ko-KR" dirty="0" smtClean="0"/>
          </a:p>
          <a:p>
            <a:r>
              <a:rPr lang="en-US" altLang="ko-KR" dirty="0" err="1" smtClean="0"/>
              <a:t>cx</a:t>
            </a:r>
            <a:r>
              <a:rPr lang="en-US" altLang="ko-KR" dirty="0" smtClean="0"/>
              <a:t>, cy : </a:t>
            </a:r>
            <a:r>
              <a:rPr lang="ko-KR" altLang="en-US" dirty="0" smtClean="0"/>
              <a:t>주점</a:t>
            </a:r>
            <a:endParaRPr lang="en-US" altLang="ko-KR" dirty="0" smtClean="0"/>
          </a:p>
          <a:p>
            <a:r>
              <a:rPr lang="en-US" altLang="ko-KR" dirty="0" smtClean="0"/>
              <a:t>k1, k2 : </a:t>
            </a:r>
            <a:r>
              <a:rPr lang="ko-KR" altLang="en-US" dirty="0" smtClean="0"/>
              <a:t>방사왜곡계수</a:t>
            </a:r>
            <a:endParaRPr lang="en-US" altLang="ko-KR" dirty="0" smtClean="0"/>
          </a:p>
          <a:p>
            <a:r>
              <a:rPr lang="en-US" altLang="ko-KR" dirty="0" smtClean="0"/>
              <a:t>p1, p2 : </a:t>
            </a:r>
            <a:r>
              <a:rPr lang="ko-KR" altLang="en-US" dirty="0" smtClean="0"/>
              <a:t>접선왜곡계수</a:t>
            </a:r>
            <a:endParaRPr lang="en-US" altLang="ko-KR" dirty="0" smtClean="0"/>
          </a:p>
        </p:txBody>
      </p:sp>
      <p:pic>
        <p:nvPicPr>
          <p:cNvPr id="39" name="_x112641440" descr="EMB000021880a4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6238" y="2702005"/>
            <a:ext cx="6048672" cy="194485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1684948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345631" y="652394"/>
            <a:ext cx="8899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2-1.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331052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b="1" spc="-150" dirty="0" smtClean="0">
                <a:solidFill>
                  <a:schemeClr val="accent4"/>
                </a:solidFill>
                <a:latin typeface="+mj-ea"/>
              </a:rPr>
              <a:t>Camera Calibration</a:t>
            </a:r>
            <a:endParaRPr lang="ko-KR" altLang="en-US" sz="3000" b="1" spc="-150" dirty="0">
              <a:solidFill>
                <a:schemeClr val="accent4"/>
              </a:solidFill>
              <a:latin typeface="+mj-ea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593343" y="4965443"/>
            <a:ext cx="48340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필요한 </a:t>
            </a:r>
            <a:r>
              <a:rPr lang="ko-KR" altLang="en-US" dirty="0" err="1" smtClean="0"/>
              <a:t>파라미터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fx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fy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cx</a:t>
            </a:r>
            <a:r>
              <a:rPr lang="en-US" altLang="ko-KR" dirty="0" smtClean="0"/>
              <a:t>, cy, k1, k2, p1, p2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593343" y="5469499"/>
            <a:ext cx="244650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 smtClean="0"/>
              <a:t>fx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fy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초점거리</a:t>
            </a:r>
            <a:endParaRPr lang="en-US" altLang="ko-KR" dirty="0" smtClean="0"/>
          </a:p>
          <a:p>
            <a:r>
              <a:rPr lang="en-US" altLang="ko-KR" dirty="0" err="1" smtClean="0"/>
              <a:t>cx</a:t>
            </a:r>
            <a:r>
              <a:rPr lang="en-US" altLang="ko-KR" dirty="0" smtClean="0"/>
              <a:t>, cy : </a:t>
            </a:r>
            <a:r>
              <a:rPr lang="ko-KR" altLang="en-US" dirty="0" smtClean="0"/>
              <a:t>주점</a:t>
            </a:r>
            <a:endParaRPr lang="en-US" altLang="ko-KR" dirty="0" smtClean="0"/>
          </a:p>
          <a:p>
            <a:r>
              <a:rPr lang="en-US" altLang="ko-KR" dirty="0" smtClean="0"/>
              <a:t>k1, k2 : </a:t>
            </a:r>
            <a:r>
              <a:rPr lang="ko-KR" altLang="en-US" dirty="0" smtClean="0"/>
              <a:t>방사왜곡계수</a:t>
            </a:r>
            <a:endParaRPr lang="en-US" altLang="ko-KR" dirty="0" smtClean="0"/>
          </a:p>
          <a:p>
            <a:r>
              <a:rPr lang="en-US" altLang="ko-KR" dirty="0" smtClean="0"/>
              <a:t>p1, p2 : </a:t>
            </a:r>
            <a:r>
              <a:rPr lang="ko-KR" altLang="en-US" dirty="0" smtClean="0"/>
              <a:t>접선왜곡계수</a:t>
            </a:r>
            <a:endParaRPr lang="en-US" altLang="ko-KR" dirty="0" smtClean="0"/>
          </a:p>
        </p:txBody>
      </p:sp>
      <p:sp>
        <p:nvSpPr>
          <p:cNvPr id="11" name="직사각형 10"/>
          <p:cNvSpPr/>
          <p:nvPr/>
        </p:nvSpPr>
        <p:spPr>
          <a:xfrm>
            <a:off x="5663381" y="4826675"/>
            <a:ext cx="6528619" cy="203132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ko-KR" altLang="en-US" dirty="0"/>
              <a:t>사용된 렌즈</a:t>
            </a:r>
            <a:r>
              <a:rPr lang="en-US" altLang="ko-KR" dirty="0"/>
              <a:t>, </a:t>
            </a:r>
            <a:r>
              <a:rPr lang="ko-KR" altLang="en-US" dirty="0"/>
              <a:t>렌즈와 이미지 센서와의 거리</a:t>
            </a:r>
            <a:r>
              <a:rPr lang="en-US" altLang="ko-KR" dirty="0"/>
              <a:t>, </a:t>
            </a:r>
            <a:r>
              <a:rPr lang="ko-KR" altLang="en-US" dirty="0"/>
              <a:t>렌즈와 이미지 센서가 이루는 각 등 카메라 내부의 기구적인 부분에 의해서 크게 영향을 </a:t>
            </a:r>
            <a:r>
              <a:rPr lang="ko-KR" altLang="en-US" dirty="0" smtClean="0"/>
              <a:t>받는다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따라서</a:t>
            </a:r>
            <a:r>
              <a:rPr lang="en-US" altLang="ko-KR" dirty="0"/>
              <a:t>, 3</a:t>
            </a:r>
            <a:r>
              <a:rPr lang="ko-KR" altLang="en-US" dirty="0"/>
              <a:t>차원 점들이 영상에 투영된 위치를 구하거나 역으로 영상좌표로부터 </a:t>
            </a:r>
            <a:r>
              <a:rPr lang="en-US" altLang="ko-KR" dirty="0"/>
              <a:t>3</a:t>
            </a:r>
            <a:r>
              <a:rPr lang="ko-KR" altLang="en-US" dirty="0"/>
              <a:t>차원 공간좌표를 복원할 때에는 이러한 내부 요인을 제거해야만 정확한 계산이 </a:t>
            </a:r>
            <a:r>
              <a:rPr lang="ko-KR" altLang="en-US" dirty="0" smtClean="0"/>
              <a:t>가능하다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2" name="Picture 2" descr="C:\Users\user\Desktop\pinhol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5680" y="1919806"/>
            <a:ext cx="4222785" cy="2489961"/>
          </a:xfrm>
          <a:prstGeom prst="rect">
            <a:avLst/>
          </a:prstGeom>
          <a:noFill/>
        </p:spPr>
      </p:pic>
      <p:pic>
        <p:nvPicPr>
          <p:cNvPr id="13" name="Picture 6" descr="C:\Users\user\Desktop\sefe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81956" y="1791012"/>
            <a:ext cx="6067425" cy="28194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1684948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345631" y="652394"/>
            <a:ext cx="8899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2-2.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162095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smtClean="0">
                <a:solidFill>
                  <a:schemeClr val="accent4"/>
                </a:solidFill>
                <a:latin typeface="+mj-ea"/>
                <a:ea typeface="+mj-ea"/>
              </a:rPr>
              <a:t>초점거리</a:t>
            </a:r>
            <a:endParaRPr lang="ko-KR" altLang="en-US" sz="3000" b="1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pic>
        <p:nvPicPr>
          <p:cNvPr id="14" name="Picture 3" descr="C:\Users\user\Desktop\ㅖㅌ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4012" y="2456220"/>
            <a:ext cx="3816424" cy="3733459"/>
          </a:xfrm>
          <a:prstGeom prst="rect">
            <a:avLst/>
          </a:prstGeom>
          <a:noFill/>
        </p:spPr>
      </p:pic>
      <p:sp>
        <p:nvSpPr>
          <p:cNvPr id="15" name="직사각형 14"/>
          <p:cNvSpPr/>
          <p:nvPr/>
        </p:nvSpPr>
        <p:spPr>
          <a:xfrm>
            <a:off x="5121956" y="2528228"/>
            <a:ext cx="446449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/>
              <a:t>초점거리 </a:t>
            </a:r>
            <a:r>
              <a:rPr lang="en-US" altLang="ko-KR" dirty="0" smtClean="0"/>
              <a:t>: 500(pix)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실제거리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이미지 센서의 한 셀의 길이 </a:t>
            </a:r>
            <a:endParaRPr lang="en-US" altLang="ko-KR" dirty="0" smtClean="0"/>
          </a:p>
          <a:p>
            <a:r>
              <a:rPr lang="en-US" altLang="ko-KR" dirty="0" smtClean="0"/>
              <a:t>              X </a:t>
            </a:r>
            <a:r>
              <a:rPr lang="ko-KR" altLang="en-US" dirty="0" smtClean="0"/>
              <a:t>초점거리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(</a:t>
            </a:r>
            <a:r>
              <a:rPr lang="ko-KR" altLang="en-US" dirty="0" smtClean="0"/>
              <a:t>즉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실제 거리는 </a:t>
            </a:r>
            <a:r>
              <a:rPr lang="en-US" altLang="ko-KR" dirty="0" smtClean="0"/>
              <a:t>500*1mm = 500mm)</a:t>
            </a:r>
            <a:endParaRPr lang="ko-KR" altLang="en-US" dirty="0"/>
          </a:p>
        </p:txBody>
      </p:sp>
      <p:cxnSp>
        <p:nvCxnSpPr>
          <p:cNvPr id="16" name="직선 연결선 15"/>
          <p:cNvCxnSpPr/>
          <p:nvPr/>
        </p:nvCxnSpPr>
        <p:spPr>
          <a:xfrm>
            <a:off x="1126020" y="6128628"/>
            <a:ext cx="0" cy="2880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486060" y="6128628"/>
            <a:ext cx="0" cy="2880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126020" y="6272644"/>
            <a:ext cx="3600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1054012" y="6488668"/>
            <a:ext cx="7200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1mm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1990116" y="1952164"/>
            <a:ext cx="17281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dirty="0" smtClean="0"/>
              <a:t>이미지 센서</a:t>
            </a:r>
            <a:endParaRPr lang="ko-KR" altLang="en-US" dirty="0"/>
          </a:p>
        </p:txBody>
      </p:sp>
      <p:pic>
        <p:nvPicPr>
          <p:cNvPr id="21" name="Picture 2" descr="C:\Users\user\Desktop\parameter.JPG"/>
          <p:cNvPicPr>
            <a:picLocks noChangeAspect="1" noChangeArrowheads="1"/>
          </p:cNvPicPr>
          <p:nvPr/>
        </p:nvPicPr>
        <p:blipFill>
          <a:blip r:embed="rId3" cstate="print"/>
          <a:srcRect r="35589" b="65411"/>
          <a:stretch>
            <a:fillRect/>
          </a:stretch>
        </p:blipFill>
        <p:spPr bwMode="auto">
          <a:xfrm>
            <a:off x="5253875" y="1620744"/>
            <a:ext cx="3024336" cy="43204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1684948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345631" y="652394"/>
            <a:ext cx="8899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2-3.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90281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smtClean="0">
                <a:solidFill>
                  <a:schemeClr val="accent4"/>
                </a:solidFill>
                <a:latin typeface="+mj-ea"/>
                <a:ea typeface="+mj-ea"/>
              </a:rPr>
              <a:t>주점</a:t>
            </a:r>
            <a:endParaRPr lang="ko-KR" altLang="en-US" sz="3000" b="1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853117" y="2907585"/>
            <a:ext cx="2160240" cy="21602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4900789" y="2907585"/>
            <a:ext cx="2160240" cy="21602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1804445" y="2907585"/>
            <a:ext cx="2592288" cy="21602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4036693" y="2979593"/>
            <a:ext cx="288032" cy="2016224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2380509" y="3627665"/>
            <a:ext cx="360040" cy="72008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2740549" y="3771681"/>
            <a:ext cx="72008" cy="43204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연결선 20"/>
          <p:cNvCxnSpPr>
            <a:stCxn id="20" idx="3"/>
          </p:cNvCxnSpPr>
          <p:nvPr/>
        </p:nvCxnSpPr>
        <p:spPr>
          <a:xfrm>
            <a:off x="2812557" y="3987705"/>
            <a:ext cx="1368152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2740549" y="3915697"/>
            <a:ext cx="72008" cy="144016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5836893" y="3915697"/>
            <a:ext cx="288032" cy="28803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8789221" y="3843689"/>
            <a:ext cx="288032" cy="288032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8861229" y="3915697"/>
            <a:ext cx="288032" cy="28803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8752709" y="5499873"/>
            <a:ext cx="15121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/>
              <a:t>영상 중심점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7637093" y="1827465"/>
            <a:ext cx="15121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/>
              <a:t>주점</a:t>
            </a:r>
            <a:endParaRPr lang="ko-KR" altLang="en-US" dirty="0"/>
          </a:p>
        </p:txBody>
      </p:sp>
      <p:cxnSp>
        <p:nvCxnSpPr>
          <p:cNvPr id="28" name="직선 연결선 27"/>
          <p:cNvCxnSpPr/>
          <p:nvPr/>
        </p:nvCxnSpPr>
        <p:spPr>
          <a:xfrm>
            <a:off x="8069141" y="2187505"/>
            <a:ext cx="792088" cy="16561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>
            <a:stCxn id="26" idx="0"/>
          </p:cNvCxnSpPr>
          <p:nvPr/>
        </p:nvCxnSpPr>
        <p:spPr>
          <a:xfrm flipH="1" flipV="1">
            <a:off x="9149261" y="4203729"/>
            <a:ext cx="359532" cy="12961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1684948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709513" y="652394"/>
            <a:ext cx="526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1.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198002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smtClean="0">
                <a:solidFill>
                  <a:schemeClr val="accent4"/>
                </a:solidFill>
                <a:latin typeface="+mj-ea"/>
                <a:ea typeface="+mj-ea"/>
              </a:rPr>
              <a:t>비대칭계수</a:t>
            </a:r>
            <a:endParaRPr lang="ko-KR" altLang="en-US" sz="3000" b="1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pic>
        <p:nvPicPr>
          <p:cNvPr id="16" name="Picture 2" descr="C:\Users\user\Desktop\parameter.JPG"/>
          <p:cNvPicPr>
            <a:picLocks noChangeAspect="1" noChangeArrowheads="1"/>
          </p:cNvPicPr>
          <p:nvPr/>
        </p:nvPicPr>
        <p:blipFill>
          <a:blip r:embed="rId2" cstate="print"/>
          <a:srcRect t="34589" r="37122" b="36586"/>
          <a:stretch>
            <a:fillRect/>
          </a:stretch>
        </p:blipFill>
        <p:spPr bwMode="auto">
          <a:xfrm>
            <a:off x="7554622" y="2264694"/>
            <a:ext cx="2952328" cy="360040"/>
          </a:xfrm>
          <a:prstGeom prst="rect">
            <a:avLst/>
          </a:prstGeom>
          <a:noFill/>
        </p:spPr>
      </p:pic>
      <p:pic>
        <p:nvPicPr>
          <p:cNvPr id="30" name="Picture 2" descr="C:\Users\user\Desktop\sdf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48541" y="1796234"/>
            <a:ext cx="5256584" cy="3275257"/>
          </a:xfrm>
          <a:prstGeom prst="rect">
            <a:avLst/>
          </a:prstGeom>
          <a:noFill/>
        </p:spPr>
      </p:pic>
      <p:pic>
        <p:nvPicPr>
          <p:cNvPr id="31" name="Picture 2" descr="C:\Users\user\Desktop\parameter.JPG"/>
          <p:cNvPicPr>
            <a:picLocks noChangeAspect="1" noChangeArrowheads="1"/>
          </p:cNvPicPr>
          <p:nvPr/>
        </p:nvPicPr>
        <p:blipFill>
          <a:blip r:embed="rId2" cstate="print"/>
          <a:srcRect t="63414"/>
          <a:stretch>
            <a:fillRect/>
          </a:stretch>
        </p:blipFill>
        <p:spPr bwMode="auto">
          <a:xfrm>
            <a:off x="6921473" y="3065453"/>
            <a:ext cx="4695340" cy="456993"/>
          </a:xfrm>
          <a:prstGeom prst="rect">
            <a:avLst/>
          </a:prstGeom>
          <a:noFill/>
        </p:spPr>
      </p:pic>
      <p:sp>
        <p:nvSpPr>
          <p:cNvPr id="32" name="직사각형 31"/>
          <p:cNvSpPr/>
          <p:nvPr/>
        </p:nvSpPr>
        <p:spPr>
          <a:xfrm>
            <a:off x="1908581" y="5324626"/>
            <a:ext cx="446449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/>
              <a:t>요즘 카메라들은 </a:t>
            </a:r>
            <a:r>
              <a:rPr lang="en-US" altLang="ko-KR" dirty="0" smtClean="0"/>
              <a:t>skew </a:t>
            </a:r>
            <a:r>
              <a:rPr lang="ko-KR" altLang="en-US" dirty="0" smtClean="0"/>
              <a:t>에러가 거의 없기 때문에</a:t>
            </a:r>
            <a:r>
              <a:rPr lang="en-US" altLang="ko-KR" dirty="0" smtClean="0"/>
              <a:t>, 0</a:t>
            </a:r>
            <a:r>
              <a:rPr lang="ko-KR" altLang="en-US" dirty="0" smtClean="0"/>
              <a:t>으로 놔두어도 무방하다</a:t>
            </a:r>
            <a:r>
              <a:rPr lang="en-US" altLang="ko-KR" dirty="0" smtClean="0"/>
              <a:t>. </a:t>
            </a:r>
          </a:p>
          <a:p>
            <a:r>
              <a:rPr lang="en-US" altLang="ko-KR" dirty="0" smtClean="0"/>
              <a:t>(</a:t>
            </a:r>
            <a:r>
              <a:rPr lang="ko-KR" altLang="en-US" dirty="0" smtClean="0"/>
              <a:t>즉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skew_c</a:t>
            </a:r>
            <a:r>
              <a:rPr lang="en-US" altLang="ko-KR" dirty="0" smtClean="0"/>
              <a:t> = 0)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31684948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345631" y="652394"/>
            <a:ext cx="8899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2-4.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233910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smtClean="0">
                <a:solidFill>
                  <a:schemeClr val="accent4"/>
                </a:solidFill>
                <a:latin typeface="+mj-ea"/>
                <a:ea typeface="+mj-ea"/>
              </a:rPr>
              <a:t>방사왜곡계수</a:t>
            </a:r>
            <a:endParaRPr lang="ko-KR" altLang="en-US" sz="3000" b="1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pic>
        <p:nvPicPr>
          <p:cNvPr id="4098" name="Picture 2" descr="C:\Users\user\Desktop\방사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585299"/>
            <a:ext cx="5039559" cy="4149637"/>
          </a:xfrm>
          <a:prstGeom prst="rect">
            <a:avLst/>
          </a:prstGeom>
          <a:noFill/>
        </p:spPr>
      </p:pic>
      <p:pic>
        <p:nvPicPr>
          <p:cNvPr id="4100" name="Picture 4" descr="C:\Users\user\Desktop\qdfsa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93767" y="1654597"/>
            <a:ext cx="5298233" cy="4008532"/>
          </a:xfrm>
          <a:prstGeom prst="rect">
            <a:avLst/>
          </a:prstGeom>
          <a:noFill/>
        </p:spPr>
      </p:pic>
      <p:sp>
        <p:nvSpPr>
          <p:cNvPr id="13" name="직사각형 12"/>
          <p:cNvSpPr/>
          <p:nvPr/>
        </p:nvSpPr>
        <p:spPr>
          <a:xfrm>
            <a:off x="252397" y="5913685"/>
            <a:ext cx="76328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ko-KR" altLang="en-US" dirty="0" smtClean="0"/>
              <a:t>방사왜곡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볼록렌즈의 굴절률에 의한 것으로서 아래 그림과 같이 영상의 왜곡 정도가 중심에서의 거리에 의해 결정되는 왜곡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3168494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3907" b="1172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12237082" cy="6858000"/>
          </a:xfrm>
          <a:prstGeom prst="rect">
            <a:avLst/>
          </a:prstGeom>
          <a:solidFill>
            <a:schemeClr val="accent4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1219200" y="2247829"/>
            <a:ext cx="388681" cy="388681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2259166" y="2273229"/>
            <a:ext cx="1075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 smtClean="0">
                <a:solidFill>
                  <a:schemeClr val="bg1"/>
                </a:solidFill>
              </a:rPr>
              <a:t>Calibration</a:t>
            </a:r>
            <a:endParaRPr lang="ko-KR" altLang="en-US" spc="-15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288662" y="4397455"/>
            <a:ext cx="21788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 smtClean="0">
                <a:solidFill>
                  <a:schemeClr val="bg1"/>
                </a:solidFill>
              </a:rPr>
              <a:t>현재상황 및 </a:t>
            </a:r>
            <a:r>
              <a:rPr lang="ko-KR" altLang="en-US" spc="-150" dirty="0" err="1" smtClean="0">
                <a:solidFill>
                  <a:schemeClr val="bg1"/>
                </a:solidFill>
              </a:rPr>
              <a:t>향후계획</a:t>
            </a:r>
            <a:endParaRPr lang="en-US" altLang="ko-KR" spc="-150" dirty="0" smtClean="0">
              <a:solidFill>
                <a:schemeClr val="bg1"/>
              </a:solidFill>
            </a:endParaRPr>
          </a:p>
          <a:p>
            <a:endParaRPr lang="ko-KR" altLang="en-US" spc="-150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259166" y="2674193"/>
            <a:ext cx="3541394" cy="6129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lnSpc>
                <a:spcPct val="130000"/>
              </a:lnSpc>
            </a:pPr>
            <a:endParaRPr lang="en-US" altLang="ko-KR" sz="1400" spc="-150" dirty="0">
              <a:solidFill>
                <a:schemeClr val="bg1"/>
              </a:solidFill>
              <a:latin typeface="Noto Sans CJK KR Thin" panose="020B0200000000000000" pitchFamily="34" charset="-127"/>
              <a:ea typeface="Noto Sans CJK KR Thin" panose="020B0200000000000000" pitchFamily="34" charset="-127"/>
              <a:cs typeface="Arial" panose="020B0604020202020204" pitchFamily="34" charset="0"/>
            </a:endParaRPr>
          </a:p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endParaRPr lang="ko-KR" altLang="en-US" sz="1400" spc="-150" dirty="0">
              <a:solidFill>
                <a:schemeClr val="bg1"/>
              </a:solidFill>
              <a:latin typeface="Noto Sans CJK KR Thin" panose="020B0200000000000000" pitchFamily="34" charset="-127"/>
              <a:ea typeface="Noto Sans CJK KR Thin" panose="020B0200000000000000" pitchFamily="34" charset="-127"/>
              <a:cs typeface="Arial" panose="020B0604020202020204" pitchFamily="34" charset="0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 23"/>
          <p:cNvSpPr/>
          <p:nvPr/>
        </p:nvSpPr>
        <p:spPr>
          <a:xfrm>
            <a:off x="1248696" y="4397455"/>
            <a:ext cx="388681" cy="388681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86674" y="588588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CONTENTS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259166" y="2674193"/>
            <a:ext cx="3541394" cy="1212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altLang="ko-KR" sz="1400" spc="-150" dirty="0" smtClean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Hand in  eye Calibration</a:t>
            </a:r>
            <a:endParaRPr lang="en-US" altLang="ko-KR" sz="1400" spc="-150" dirty="0">
              <a:solidFill>
                <a:schemeClr val="bg1"/>
              </a:solidFill>
              <a:latin typeface="Noto Sans CJK KR Thin" panose="020B0200000000000000" pitchFamily="34" charset="-127"/>
              <a:ea typeface="Noto Sans CJK KR Thin" panose="020B0200000000000000" pitchFamily="34" charset="-127"/>
              <a:cs typeface="Arial" panose="020B0604020202020204" pitchFamily="34" charset="0"/>
            </a:endParaRPr>
          </a:p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altLang="ko-KR" sz="1400" spc="-150" dirty="0" smtClean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Hand to eye  Calibration</a:t>
            </a:r>
          </a:p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altLang="ko-KR" sz="1400" spc="-150" dirty="0" smtClean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Camera Calibration</a:t>
            </a:r>
          </a:p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altLang="ko-KR" sz="1400" spc="-150" dirty="0" smtClean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Final </a:t>
            </a:r>
          </a:p>
        </p:txBody>
      </p:sp>
    </p:spTree>
    <p:extLst>
      <p:ext uri="{BB962C8B-B14F-4D97-AF65-F5344CB8AC3E}">
        <p14:creationId xmlns="" xmlns:p14="http://schemas.microsoft.com/office/powerpoint/2010/main" val="22401092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345631" y="652394"/>
            <a:ext cx="8899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2-5.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233910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smtClean="0">
                <a:solidFill>
                  <a:schemeClr val="accent4"/>
                </a:solidFill>
                <a:latin typeface="+mj-ea"/>
                <a:ea typeface="+mj-ea"/>
              </a:rPr>
              <a:t>접선왜곡계수</a:t>
            </a:r>
            <a:endParaRPr lang="ko-KR" altLang="en-US" sz="3000" b="1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pic>
        <p:nvPicPr>
          <p:cNvPr id="5122" name="Picture 2" descr="C:\Users\user\Desktop\접선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8071" y="1683678"/>
            <a:ext cx="4305300" cy="4429125"/>
          </a:xfrm>
          <a:prstGeom prst="rect">
            <a:avLst/>
          </a:prstGeom>
          <a:noFill/>
        </p:spPr>
      </p:pic>
      <p:pic>
        <p:nvPicPr>
          <p:cNvPr id="5123" name="Picture 3" descr="C:\Users\user\Desktop\d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08171" y="1710059"/>
            <a:ext cx="4249532" cy="3382281"/>
          </a:xfrm>
          <a:prstGeom prst="rect">
            <a:avLst/>
          </a:prstGeom>
          <a:noFill/>
        </p:spPr>
      </p:pic>
      <p:sp>
        <p:nvSpPr>
          <p:cNvPr id="10" name="직사각형 9"/>
          <p:cNvSpPr/>
          <p:nvPr/>
        </p:nvSpPr>
        <p:spPr>
          <a:xfrm>
            <a:off x="547363" y="5934670"/>
            <a:ext cx="917182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ko-KR" altLang="en-US" dirty="0" smtClean="0"/>
              <a:t>접선왜곡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카메라 제조</a:t>
            </a:r>
            <a:r>
              <a:rPr lang="en-US" altLang="ko-KR" dirty="0" smtClean="0"/>
              <a:t>(</a:t>
            </a:r>
            <a:r>
              <a:rPr lang="ko-KR" altLang="en-US" dirty="0" smtClean="0"/>
              <a:t>조립</a:t>
            </a:r>
            <a:r>
              <a:rPr lang="en-US" altLang="ko-KR" dirty="0" smtClean="0"/>
              <a:t>)</a:t>
            </a:r>
            <a:r>
              <a:rPr lang="ko-KR" altLang="en-US" dirty="0" smtClean="0"/>
              <a:t>과정에서 카메라 렌즈와 이미지 센서</a:t>
            </a:r>
            <a:r>
              <a:rPr lang="en-US" altLang="ko-KR" dirty="0" smtClean="0"/>
              <a:t>(CCD, CMOS)</a:t>
            </a:r>
            <a:r>
              <a:rPr lang="ko-KR" altLang="en-US" dirty="0" smtClean="0"/>
              <a:t>의 수평이 맞지 않거나</a:t>
            </a:r>
            <a:r>
              <a:rPr lang="en-US" altLang="ko-KR" dirty="0" smtClean="0"/>
              <a:t>, </a:t>
            </a:r>
            <a:r>
              <a:rPr lang="ko-KR" altLang="en-US" dirty="0" smtClean="0"/>
              <a:t>렌즈 자체의 </a:t>
            </a:r>
            <a:r>
              <a:rPr lang="en-US" altLang="ko-KR" dirty="0" smtClean="0"/>
              <a:t>centering</a:t>
            </a:r>
            <a:r>
              <a:rPr lang="ko-KR" altLang="en-US" dirty="0" smtClean="0"/>
              <a:t>이 맞지 않아서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생기는 왜곡</a:t>
            </a:r>
            <a:r>
              <a:rPr lang="en-US" altLang="ko-KR" dirty="0" smtClean="0"/>
              <a:t>  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31684948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345631" y="652394"/>
            <a:ext cx="8899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2-5.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477085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smtClean="0">
                <a:solidFill>
                  <a:schemeClr val="accent4"/>
                </a:solidFill>
                <a:latin typeface="+mj-ea"/>
                <a:ea typeface="+mj-ea"/>
              </a:rPr>
              <a:t>접선왜곡계수와 비대칭계수</a:t>
            </a:r>
            <a:r>
              <a:rPr lang="en-US" altLang="ko-KR" sz="3000" b="1" spc="-150" dirty="0" smtClean="0">
                <a:solidFill>
                  <a:schemeClr val="accent4"/>
                </a:solidFill>
                <a:latin typeface="+mj-ea"/>
                <a:ea typeface="+mj-ea"/>
              </a:rPr>
              <a:t>?</a:t>
            </a:r>
            <a:endParaRPr lang="ko-KR" altLang="en-US" sz="3000" b="1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1372582" y="4526280"/>
            <a:ext cx="821978" cy="780191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평행 사변형 13"/>
          <p:cNvSpPr/>
          <p:nvPr/>
        </p:nvSpPr>
        <p:spPr>
          <a:xfrm>
            <a:off x="1150374" y="6077810"/>
            <a:ext cx="1018538" cy="780190"/>
          </a:xfrm>
          <a:prstGeom prst="parallelogram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7711439" y="4541521"/>
            <a:ext cx="746761" cy="761999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635801" y="6096001"/>
            <a:ext cx="639520" cy="761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/>
          <p:cNvCxnSpPr/>
          <p:nvPr/>
        </p:nvCxnSpPr>
        <p:spPr>
          <a:xfrm>
            <a:off x="7994609" y="4969026"/>
            <a:ext cx="0" cy="1438657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 rot="468591">
            <a:off x="10155941" y="4594388"/>
            <a:ext cx="45719" cy="188826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501432" y="1638732"/>
            <a:ext cx="2592288" cy="21602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2733680" y="1710740"/>
            <a:ext cx="288032" cy="2016224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1077496" y="2358812"/>
            <a:ext cx="360040" cy="72008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1437536" y="2502828"/>
            <a:ext cx="72008" cy="43204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연결선 25"/>
          <p:cNvCxnSpPr>
            <a:stCxn id="25" idx="3"/>
          </p:cNvCxnSpPr>
          <p:nvPr/>
        </p:nvCxnSpPr>
        <p:spPr>
          <a:xfrm>
            <a:off x="1509544" y="2718852"/>
            <a:ext cx="1368152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1437536" y="2646844"/>
            <a:ext cx="72008" cy="144016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/>
          <p:cNvSpPr/>
          <p:nvPr/>
        </p:nvSpPr>
        <p:spPr>
          <a:xfrm>
            <a:off x="10935930" y="4587240"/>
            <a:ext cx="234990" cy="188976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472413" y="3726992"/>
            <a:ext cx="280557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smtClean="0">
                <a:solidFill>
                  <a:schemeClr val="accent4"/>
                </a:solidFill>
                <a:latin typeface="+mj-ea"/>
                <a:ea typeface="+mj-ea"/>
              </a:rPr>
              <a:t>비대칭계수 문제</a:t>
            </a:r>
            <a:endParaRPr lang="ko-KR" altLang="en-US" sz="3000" b="1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902652" y="3799751"/>
            <a:ext cx="316464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smtClean="0">
                <a:solidFill>
                  <a:schemeClr val="accent4"/>
                </a:solidFill>
                <a:latin typeface="+mj-ea"/>
                <a:ea typeface="+mj-ea"/>
              </a:rPr>
              <a:t>접선왜곡계수 문제</a:t>
            </a:r>
            <a:endParaRPr lang="ko-KR" altLang="en-US" sz="3000" b="1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684948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345631" y="652394"/>
            <a:ext cx="8899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2-6.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289694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smtClean="0">
                <a:solidFill>
                  <a:schemeClr val="accent4"/>
                </a:solidFill>
                <a:latin typeface="+mj-ea"/>
                <a:ea typeface="+mj-ea"/>
              </a:rPr>
              <a:t>왜곡계수</a:t>
            </a:r>
            <a:r>
              <a:rPr lang="en-US" altLang="ko-KR" sz="3000" b="1" spc="-150" dirty="0" smtClean="0">
                <a:solidFill>
                  <a:schemeClr val="accent4"/>
                </a:solidFill>
                <a:latin typeface="+mj-ea"/>
                <a:ea typeface="+mj-ea"/>
              </a:rPr>
              <a:t>, </a:t>
            </a:r>
            <a:r>
              <a:rPr lang="ko-KR" altLang="en-US" sz="3000" b="1" spc="-150" dirty="0" smtClean="0">
                <a:solidFill>
                  <a:schemeClr val="accent4"/>
                </a:solidFill>
                <a:latin typeface="+mj-ea"/>
                <a:ea typeface="+mj-ea"/>
              </a:rPr>
              <a:t>정규화</a:t>
            </a:r>
            <a:endParaRPr lang="ko-KR" altLang="en-US" sz="3000" b="1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pic>
        <p:nvPicPr>
          <p:cNvPr id="14" name="Picture 2" descr="C:\Users\user\Desktop\광ㅎㅇ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4404" y="2094271"/>
            <a:ext cx="6400862" cy="3094374"/>
          </a:xfrm>
          <a:prstGeom prst="rect">
            <a:avLst/>
          </a:prstGeom>
          <a:noFill/>
        </p:spPr>
      </p:pic>
      <p:pic>
        <p:nvPicPr>
          <p:cNvPr id="6146" name="Picture 2" descr="C:\Users\user\Desktop\fwfef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06379" y="1832948"/>
            <a:ext cx="5299725" cy="384518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1684948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709513" y="652394"/>
            <a:ext cx="526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3.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136928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smtClean="0">
                <a:solidFill>
                  <a:schemeClr val="accent4"/>
                </a:solidFill>
                <a:latin typeface="+mj-ea"/>
                <a:ea typeface="+mj-ea"/>
              </a:rPr>
              <a:t>최종 식</a:t>
            </a:r>
            <a:endParaRPr lang="ko-KR" altLang="en-US" sz="3000" b="1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pic>
        <p:nvPicPr>
          <p:cNvPr id="8" name="Picture 2" descr="C:\Users\user\Desktop\mgsfdg.JPG"/>
          <p:cNvPicPr>
            <a:picLocks noChangeAspect="1" noChangeArrowheads="1"/>
          </p:cNvPicPr>
          <p:nvPr/>
        </p:nvPicPr>
        <p:blipFill>
          <a:blip r:embed="rId2" cstate="print"/>
          <a:srcRect t="48802"/>
          <a:stretch>
            <a:fillRect/>
          </a:stretch>
        </p:blipFill>
        <p:spPr bwMode="auto">
          <a:xfrm>
            <a:off x="6929071" y="2843995"/>
            <a:ext cx="4663162" cy="2612909"/>
          </a:xfrm>
          <a:prstGeom prst="rect">
            <a:avLst/>
          </a:prstGeom>
          <a:noFill/>
        </p:spPr>
      </p:pic>
      <p:pic>
        <p:nvPicPr>
          <p:cNvPr id="10" name="_x112641440" descr="EMB000021880a4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7747" y="3070714"/>
            <a:ext cx="6048672" cy="194485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1684948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709513" y="652394"/>
            <a:ext cx="526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3.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363112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smtClean="0">
                <a:solidFill>
                  <a:schemeClr val="accent4"/>
                </a:solidFill>
                <a:latin typeface="+mj-ea"/>
                <a:ea typeface="+mj-ea"/>
              </a:rPr>
              <a:t>현재상황 및 </a:t>
            </a:r>
            <a:r>
              <a:rPr lang="ko-KR" altLang="en-US" sz="3000" b="1" spc="-150" dirty="0" err="1" smtClean="0">
                <a:solidFill>
                  <a:schemeClr val="accent4"/>
                </a:solidFill>
                <a:latin typeface="+mj-ea"/>
                <a:ea typeface="+mj-ea"/>
              </a:rPr>
              <a:t>향후계획</a:t>
            </a:r>
            <a:endParaRPr lang="ko-KR" altLang="en-US" sz="3000" b="1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pic>
        <p:nvPicPr>
          <p:cNvPr id="7170" name="Picture 2" descr="C:\Users\user\Desktop\wer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633948"/>
            <a:ext cx="6818159" cy="2712859"/>
          </a:xfrm>
          <a:prstGeom prst="rect">
            <a:avLst/>
          </a:prstGeom>
          <a:noFill/>
        </p:spPr>
      </p:pic>
      <p:pic>
        <p:nvPicPr>
          <p:cNvPr id="7171" name="Picture 3" descr="C:\Users\user\Desktop\ad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17577" y="1686284"/>
            <a:ext cx="5282694" cy="2723484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0" y="4925338"/>
            <a:ext cx="12192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ko-KR" b="1" dirty="0" smtClean="0">
                <a:solidFill>
                  <a:schemeClr val="accent4"/>
                </a:solidFill>
              </a:rPr>
              <a:t>Hand - Eye Calibration </a:t>
            </a:r>
            <a:r>
              <a:rPr lang="ko-KR" altLang="en-US" b="1" dirty="0" smtClean="0">
                <a:solidFill>
                  <a:schemeClr val="accent4"/>
                </a:solidFill>
              </a:rPr>
              <a:t>관련</a:t>
            </a:r>
            <a:r>
              <a:rPr lang="en-US" altLang="ko-KR" b="1" dirty="0" smtClean="0">
                <a:solidFill>
                  <a:schemeClr val="accent4"/>
                </a:solidFill>
              </a:rPr>
              <a:t>, Toolkit</a:t>
            </a:r>
            <a:r>
              <a:rPr lang="ko-KR" altLang="en-US" b="1" dirty="0" smtClean="0">
                <a:solidFill>
                  <a:schemeClr val="accent4"/>
                </a:solidFill>
              </a:rPr>
              <a:t>들은 있는데</a:t>
            </a:r>
            <a:r>
              <a:rPr lang="en-US" altLang="ko-KR" b="1" dirty="0" smtClean="0">
                <a:solidFill>
                  <a:schemeClr val="accent4"/>
                </a:solidFill>
              </a:rPr>
              <a:t>, </a:t>
            </a:r>
            <a:r>
              <a:rPr lang="ko-KR" altLang="en-US" b="1" dirty="0" smtClean="0">
                <a:solidFill>
                  <a:schemeClr val="accent4"/>
                </a:solidFill>
              </a:rPr>
              <a:t>참고할만한 자료가 많이 없음</a:t>
            </a:r>
            <a:endParaRPr lang="en-US" altLang="ko-KR" b="1" dirty="0" smtClean="0">
              <a:solidFill>
                <a:schemeClr val="accent4"/>
              </a:solidFill>
            </a:endParaRPr>
          </a:p>
          <a:p>
            <a:pPr marL="342900" indent="-342900"/>
            <a:endParaRPr lang="en-US" altLang="ko-KR" b="1" dirty="0" smtClean="0">
              <a:solidFill>
                <a:schemeClr val="accent4"/>
              </a:solidFill>
            </a:endParaRPr>
          </a:p>
          <a:p>
            <a:pPr marL="342900" indent="-342900"/>
            <a:r>
              <a:rPr lang="ko-KR" altLang="en-US" b="1" dirty="0" smtClean="0">
                <a:solidFill>
                  <a:schemeClr val="accent4"/>
                </a:solidFill>
              </a:rPr>
              <a:t>특히</a:t>
            </a:r>
            <a:r>
              <a:rPr lang="en-US" altLang="ko-KR" b="1" dirty="0" smtClean="0">
                <a:solidFill>
                  <a:schemeClr val="accent4"/>
                </a:solidFill>
              </a:rPr>
              <a:t>, </a:t>
            </a:r>
            <a:r>
              <a:rPr lang="ko-KR" altLang="en-US" b="1" dirty="0" smtClean="0">
                <a:solidFill>
                  <a:schemeClr val="accent4"/>
                </a:solidFill>
              </a:rPr>
              <a:t>본 프로젝트에 필요한 </a:t>
            </a:r>
            <a:r>
              <a:rPr lang="en-US" altLang="ko-KR" b="1" dirty="0" smtClean="0">
                <a:solidFill>
                  <a:schemeClr val="accent4"/>
                </a:solidFill>
              </a:rPr>
              <a:t>Hand to Eye Calibration(</a:t>
            </a:r>
            <a:r>
              <a:rPr lang="ko-KR" altLang="en-US" b="1" dirty="0" smtClean="0">
                <a:solidFill>
                  <a:schemeClr val="accent4"/>
                </a:solidFill>
              </a:rPr>
              <a:t>카메라 고정</a:t>
            </a:r>
            <a:r>
              <a:rPr lang="en-US" altLang="ko-KR" b="1" dirty="0" smtClean="0">
                <a:solidFill>
                  <a:schemeClr val="accent4"/>
                </a:solidFill>
              </a:rPr>
              <a:t>)</a:t>
            </a:r>
            <a:r>
              <a:rPr lang="ko-KR" altLang="en-US" b="1" dirty="0" smtClean="0">
                <a:solidFill>
                  <a:schemeClr val="accent4"/>
                </a:solidFill>
              </a:rPr>
              <a:t>은 더더욱 없음</a:t>
            </a:r>
            <a:r>
              <a:rPr lang="en-US" altLang="ko-KR" b="1" dirty="0" smtClean="0">
                <a:solidFill>
                  <a:schemeClr val="accent4"/>
                </a:solidFill>
              </a:rPr>
              <a:t>, </a:t>
            </a:r>
            <a:r>
              <a:rPr lang="ko-KR" altLang="en-US" b="1" dirty="0" smtClean="0">
                <a:solidFill>
                  <a:schemeClr val="accent4"/>
                </a:solidFill>
              </a:rPr>
              <a:t>그나마 </a:t>
            </a:r>
            <a:r>
              <a:rPr lang="ko-KR" altLang="en-US" b="1" dirty="0" err="1" smtClean="0">
                <a:solidFill>
                  <a:schemeClr val="accent4"/>
                </a:solidFill>
              </a:rPr>
              <a:t>되어있는건</a:t>
            </a:r>
            <a:r>
              <a:rPr lang="en-US" altLang="ko-KR" b="1" dirty="0" smtClean="0">
                <a:solidFill>
                  <a:schemeClr val="accent4"/>
                </a:solidFill>
              </a:rPr>
              <a:t>, </a:t>
            </a:r>
            <a:r>
              <a:rPr lang="ko-KR" altLang="en-US" b="1" dirty="0" smtClean="0">
                <a:solidFill>
                  <a:schemeClr val="accent4"/>
                </a:solidFill>
              </a:rPr>
              <a:t>중국어로 </a:t>
            </a:r>
            <a:r>
              <a:rPr lang="ko-KR" altLang="en-US" b="1" dirty="0" err="1" smtClean="0">
                <a:solidFill>
                  <a:schemeClr val="accent4"/>
                </a:solidFill>
              </a:rPr>
              <a:t>되어있</a:t>
            </a:r>
            <a:endParaRPr lang="en-US" altLang="ko-KR" b="1" dirty="0" smtClean="0">
              <a:solidFill>
                <a:schemeClr val="accent4"/>
              </a:solidFill>
            </a:endParaRPr>
          </a:p>
          <a:p>
            <a:pPr marL="342900" indent="-342900"/>
            <a:r>
              <a:rPr lang="ko-KR" altLang="en-US" b="1" dirty="0" err="1" smtClean="0">
                <a:solidFill>
                  <a:schemeClr val="accent4"/>
                </a:solidFill>
              </a:rPr>
              <a:t>는데</a:t>
            </a:r>
            <a:r>
              <a:rPr lang="en-US" altLang="ko-KR" b="1" dirty="0" smtClean="0">
                <a:solidFill>
                  <a:schemeClr val="accent4"/>
                </a:solidFill>
              </a:rPr>
              <a:t>, </a:t>
            </a:r>
            <a:r>
              <a:rPr lang="ko-KR" altLang="en-US" b="1" dirty="0" smtClean="0">
                <a:solidFill>
                  <a:schemeClr val="accent4"/>
                </a:solidFill>
              </a:rPr>
              <a:t>설명이 이미지를 함께 </a:t>
            </a:r>
            <a:r>
              <a:rPr lang="ko-KR" altLang="en-US" b="1" dirty="0" err="1" smtClean="0">
                <a:solidFill>
                  <a:schemeClr val="accent4"/>
                </a:solidFill>
              </a:rPr>
              <a:t>이해해야해서</a:t>
            </a:r>
            <a:r>
              <a:rPr lang="en-US" altLang="ko-KR" b="1" dirty="0" smtClean="0">
                <a:solidFill>
                  <a:schemeClr val="accent4"/>
                </a:solidFill>
              </a:rPr>
              <a:t>, </a:t>
            </a:r>
            <a:r>
              <a:rPr lang="ko-KR" altLang="en-US" b="1" dirty="0" smtClean="0">
                <a:solidFill>
                  <a:schemeClr val="accent4"/>
                </a:solidFill>
              </a:rPr>
              <a:t>어려움</a:t>
            </a:r>
            <a:r>
              <a:rPr lang="en-US" altLang="ko-KR" b="1" dirty="0" smtClean="0">
                <a:solidFill>
                  <a:schemeClr val="accent4"/>
                </a:solidFill>
              </a:rPr>
              <a:t>, Hand in Eye Calibration</a:t>
            </a:r>
            <a:r>
              <a:rPr lang="ko-KR" altLang="en-US" b="1" dirty="0" smtClean="0">
                <a:solidFill>
                  <a:schemeClr val="accent4"/>
                </a:solidFill>
              </a:rPr>
              <a:t>도 중국논문 식보고 일단</a:t>
            </a:r>
            <a:r>
              <a:rPr lang="en-US" altLang="ko-KR" b="1" dirty="0" smtClean="0">
                <a:solidFill>
                  <a:schemeClr val="accent4"/>
                </a:solidFill>
              </a:rPr>
              <a:t>, </a:t>
            </a:r>
            <a:r>
              <a:rPr lang="ko-KR" altLang="en-US" b="1" dirty="0" err="1" smtClean="0">
                <a:solidFill>
                  <a:schemeClr val="accent4"/>
                </a:solidFill>
              </a:rPr>
              <a:t>유추한것</a:t>
            </a:r>
            <a:endParaRPr lang="en-US" altLang="ko-KR" b="1" dirty="0" smtClean="0">
              <a:solidFill>
                <a:schemeClr val="accent4"/>
              </a:solidFill>
            </a:endParaRPr>
          </a:p>
          <a:p>
            <a:pPr marL="342900" indent="-342900"/>
            <a:endParaRPr lang="en-US" altLang="ko-KR" b="1" dirty="0" smtClean="0">
              <a:solidFill>
                <a:schemeClr val="accent4"/>
              </a:solidFill>
            </a:endParaRPr>
          </a:p>
          <a:p>
            <a:pPr marL="342900" indent="-342900"/>
            <a:r>
              <a:rPr lang="en-US" altLang="ko-KR" b="1" dirty="0" smtClean="0">
                <a:solidFill>
                  <a:schemeClr val="accent4"/>
                </a:solidFill>
              </a:rPr>
              <a:t> </a:t>
            </a:r>
            <a:endParaRPr lang="ko-KR" altLang="en-US" b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684948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709513" y="652394"/>
            <a:ext cx="526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3.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363112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smtClean="0">
                <a:solidFill>
                  <a:schemeClr val="accent4"/>
                </a:solidFill>
                <a:latin typeface="+mj-ea"/>
                <a:ea typeface="+mj-ea"/>
              </a:rPr>
              <a:t>현재상황 및 </a:t>
            </a:r>
            <a:r>
              <a:rPr lang="ko-KR" altLang="en-US" sz="3000" b="1" spc="-150" dirty="0" err="1" smtClean="0">
                <a:solidFill>
                  <a:schemeClr val="accent4"/>
                </a:solidFill>
                <a:latin typeface="+mj-ea"/>
                <a:ea typeface="+mj-ea"/>
              </a:rPr>
              <a:t>향후계획</a:t>
            </a:r>
            <a:endParaRPr lang="ko-KR" altLang="en-US" sz="3000" b="1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pic>
        <p:nvPicPr>
          <p:cNvPr id="7170" name="Picture 2" descr="C:\Users\user\Desktop\wer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633948"/>
            <a:ext cx="6818159" cy="2712859"/>
          </a:xfrm>
          <a:prstGeom prst="rect">
            <a:avLst/>
          </a:prstGeom>
          <a:noFill/>
        </p:spPr>
      </p:pic>
      <p:pic>
        <p:nvPicPr>
          <p:cNvPr id="7171" name="Picture 3" descr="C:\Users\user\Desktop\ad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17577" y="1686284"/>
            <a:ext cx="5282694" cy="2723484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0" y="4549676"/>
            <a:ext cx="12192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ko-KR" altLang="en-US" b="1" dirty="0" err="1" smtClean="0">
                <a:solidFill>
                  <a:schemeClr val="accent4"/>
                </a:solidFill>
              </a:rPr>
              <a:t>이런식으로</a:t>
            </a:r>
            <a:r>
              <a:rPr lang="en-US" altLang="ko-KR" b="1" dirty="0" smtClean="0">
                <a:solidFill>
                  <a:schemeClr val="accent4"/>
                </a:solidFill>
              </a:rPr>
              <a:t>, Real-Sense</a:t>
            </a:r>
            <a:r>
              <a:rPr lang="ko-KR" altLang="en-US" b="1" dirty="0" smtClean="0">
                <a:solidFill>
                  <a:schemeClr val="accent4"/>
                </a:solidFill>
              </a:rPr>
              <a:t>에 체스판을 이용해서</a:t>
            </a:r>
            <a:r>
              <a:rPr lang="en-US" altLang="ko-KR" b="1" dirty="0" smtClean="0">
                <a:solidFill>
                  <a:schemeClr val="accent4"/>
                </a:solidFill>
              </a:rPr>
              <a:t>, </a:t>
            </a:r>
            <a:r>
              <a:rPr lang="ko-KR" altLang="en-US" b="1" dirty="0" smtClean="0">
                <a:solidFill>
                  <a:schemeClr val="accent4"/>
                </a:solidFill>
              </a:rPr>
              <a:t>최소 </a:t>
            </a:r>
            <a:r>
              <a:rPr lang="en-US" altLang="ko-KR" b="1" dirty="0" smtClean="0">
                <a:solidFill>
                  <a:schemeClr val="accent4"/>
                </a:solidFill>
              </a:rPr>
              <a:t>3</a:t>
            </a:r>
            <a:r>
              <a:rPr lang="ko-KR" altLang="en-US" b="1" dirty="0" smtClean="0">
                <a:solidFill>
                  <a:schemeClr val="accent4"/>
                </a:solidFill>
              </a:rPr>
              <a:t>장 이상 촬영해서</a:t>
            </a:r>
            <a:r>
              <a:rPr lang="en-US" altLang="ko-KR" b="1" dirty="0" smtClean="0">
                <a:solidFill>
                  <a:schemeClr val="accent4"/>
                </a:solidFill>
              </a:rPr>
              <a:t>, Calibration</a:t>
            </a:r>
            <a:r>
              <a:rPr lang="ko-KR" altLang="en-US" b="1" dirty="0" smtClean="0">
                <a:solidFill>
                  <a:schemeClr val="accent4"/>
                </a:solidFill>
              </a:rPr>
              <a:t>에 필요한 값들을 구한다</a:t>
            </a:r>
            <a:r>
              <a:rPr lang="en-US" altLang="ko-KR" b="1" dirty="0" smtClean="0">
                <a:solidFill>
                  <a:schemeClr val="accent4"/>
                </a:solidFill>
              </a:rPr>
              <a:t>.</a:t>
            </a:r>
          </a:p>
          <a:p>
            <a:pPr marL="342900" indent="-342900"/>
            <a:endParaRPr lang="en-US" altLang="ko-KR" b="1" dirty="0" smtClean="0">
              <a:solidFill>
                <a:schemeClr val="accent4"/>
              </a:solidFill>
            </a:endParaRPr>
          </a:p>
          <a:p>
            <a:pPr marL="342900" indent="-342900"/>
            <a:r>
              <a:rPr lang="ko-KR" altLang="en-US" b="1" dirty="0" smtClean="0">
                <a:solidFill>
                  <a:schemeClr val="accent4"/>
                </a:solidFill>
              </a:rPr>
              <a:t>현재</a:t>
            </a:r>
            <a:r>
              <a:rPr lang="en-US" altLang="ko-KR" b="1" dirty="0" smtClean="0">
                <a:solidFill>
                  <a:schemeClr val="accent4"/>
                </a:solidFill>
              </a:rPr>
              <a:t>, Hand to Eye Calibration</a:t>
            </a:r>
            <a:r>
              <a:rPr lang="ko-KR" altLang="en-US" b="1" dirty="0" smtClean="0">
                <a:solidFill>
                  <a:schemeClr val="accent4"/>
                </a:solidFill>
              </a:rPr>
              <a:t>에 대한 이해가 잘못되었다는것을 알고</a:t>
            </a:r>
            <a:r>
              <a:rPr lang="en-US" altLang="ko-KR" b="1" dirty="0" smtClean="0">
                <a:solidFill>
                  <a:schemeClr val="accent4"/>
                </a:solidFill>
              </a:rPr>
              <a:t>, </a:t>
            </a:r>
            <a:r>
              <a:rPr lang="ko-KR" altLang="en-US" b="1" dirty="0" smtClean="0">
                <a:solidFill>
                  <a:schemeClr val="accent4"/>
                </a:solidFill>
              </a:rPr>
              <a:t>코드를 수정해야 함</a:t>
            </a:r>
            <a:endParaRPr lang="en-US" altLang="ko-KR" b="1" dirty="0" smtClean="0">
              <a:solidFill>
                <a:schemeClr val="accent4"/>
              </a:solidFill>
            </a:endParaRPr>
          </a:p>
          <a:p>
            <a:pPr marL="342900" indent="-342900"/>
            <a:endParaRPr lang="en-US" altLang="ko-KR" b="1" dirty="0" smtClean="0">
              <a:solidFill>
                <a:schemeClr val="accent4"/>
              </a:solidFill>
            </a:endParaRPr>
          </a:p>
          <a:p>
            <a:pPr marL="342900" indent="-342900"/>
            <a:r>
              <a:rPr lang="ko-KR" altLang="en-US" b="1" dirty="0" smtClean="0">
                <a:solidFill>
                  <a:schemeClr val="accent4"/>
                </a:solidFill>
              </a:rPr>
              <a:t>지금 입력된 상수와 </a:t>
            </a:r>
            <a:r>
              <a:rPr lang="ko-KR" altLang="en-US" b="1" dirty="0" err="1" smtClean="0">
                <a:solidFill>
                  <a:schemeClr val="accent4"/>
                </a:solidFill>
              </a:rPr>
              <a:t>어느정도</a:t>
            </a:r>
            <a:r>
              <a:rPr lang="ko-KR" altLang="en-US" b="1" dirty="0" smtClean="0">
                <a:solidFill>
                  <a:schemeClr val="accent4"/>
                </a:solidFill>
              </a:rPr>
              <a:t> </a:t>
            </a:r>
            <a:r>
              <a:rPr lang="ko-KR" altLang="en-US" b="1" dirty="0" err="1" smtClean="0">
                <a:solidFill>
                  <a:schemeClr val="accent4"/>
                </a:solidFill>
              </a:rPr>
              <a:t>유사한값이</a:t>
            </a:r>
            <a:r>
              <a:rPr lang="ko-KR" altLang="en-US" b="1" dirty="0" smtClean="0">
                <a:solidFill>
                  <a:schemeClr val="accent4"/>
                </a:solidFill>
              </a:rPr>
              <a:t> 나오면</a:t>
            </a:r>
            <a:r>
              <a:rPr lang="en-US" altLang="ko-KR" b="1" dirty="0" smtClean="0">
                <a:solidFill>
                  <a:schemeClr val="accent4"/>
                </a:solidFill>
              </a:rPr>
              <a:t>,  </a:t>
            </a:r>
            <a:r>
              <a:rPr lang="ko-KR" altLang="en-US" b="1" dirty="0" smtClean="0">
                <a:solidFill>
                  <a:schemeClr val="accent4"/>
                </a:solidFill>
              </a:rPr>
              <a:t>내가 </a:t>
            </a:r>
            <a:r>
              <a:rPr lang="en-US" altLang="ko-KR" b="1" dirty="0" smtClean="0">
                <a:solidFill>
                  <a:schemeClr val="accent4"/>
                </a:solidFill>
              </a:rPr>
              <a:t>Hand Eye Calibration</a:t>
            </a:r>
            <a:r>
              <a:rPr lang="ko-KR" altLang="en-US" b="1" dirty="0" smtClean="0">
                <a:solidFill>
                  <a:schemeClr val="accent4"/>
                </a:solidFill>
              </a:rPr>
              <a:t>에 대해 잘 이해했구나라고</a:t>
            </a:r>
            <a:r>
              <a:rPr lang="en-US" altLang="ko-KR" b="1" dirty="0" smtClean="0">
                <a:solidFill>
                  <a:schemeClr val="accent4"/>
                </a:solidFill>
              </a:rPr>
              <a:t>, </a:t>
            </a:r>
            <a:r>
              <a:rPr lang="ko-KR" altLang="en-US" b="1" dirty="0" smtClean="0">
                <a:solidFill>
                  <a:schemeClr val="accent4"/>
                </a:solidFill>
              </a:rPr>
              <a:t>판단하고</a:t>
            </a:r>
            <a:r>
              <a:rPr lang="en-US" altLang="ko-KR" b="1" dirty="0" smtClean="0">
                <a:solidFill>
                  <a:schemeClr val="accent4"/>
                </a:solidFill>
              </a:rPr>
              <a:t>, </a:t>
            </a:r>
            <a:r>
              <a:rPr lang="ko-KR" altLang="en-US" b="1" dirty="0" smtClean="0">
                <a:solidFill>
                  <a:schemeClr val="accent4"/>
                </a:solidFill>
              </a:rPr>
              <a:t>오</a:t>
            </a:r>
            <a:endParaRPr lang="en-US" altLang="ko-KR" b="1" dirty="0" smtClean="0">
              <a:solidFill>
                <a:schemeClr val="accent4"/>
              </a:solidFill>
            </a:endParaRPr>
          </a:p>
          <a:p>
            <a:pPr marL="342900" indent="-342900"/>
            <a:r>
              <a:rPr lang="ko-KR" altLang="en-US" b="1" dirty="0" err="1" smtClean="0">
                <a:solidFill>
                  <a:schemeClr val="accent4"/>
                </a:solidFill>
              </a:rPr>
              <a:t>차보정에</a:t>
            </a:r>
            <a:r>
              <a:rPr lang="ko-KR" altLang="en-US" b="1" dirty="0" smtClean="0">
                <a:solidFill>
                  <a:schemeClr val="accent4"/>
                </a:solidFill>
              </a:rPr>
              <a:t> 노력할 예정 </a:t>
            </a:r>
            <a:endParaRPr lang="en-US" altLang="ko-KR" b="1" dirty="0" smtClean="0">
              <a:solidFill>
                <a:schemeClr val="accent4"/>
              </a:solidFill>
            </a:endParaRPr>
          </a:p>
          <a:p>
            <a:pPr marL="342900" indent="-342900"/>
            <a:endParaRPr lang="en-US" altLang="ko-KR" b="1" dirty="0" smtClean="0">
              <a:solidFill>
                <a:schemeClr val="accent4"/>
              </a:solidFill>
            </a:endParaRPr>
          </a:p>
          <a:p>
            <a:pPr marL="342900" indent="-342900"/>
            <a:r>
              <a:rPr lang="ko-KR" altLang="en-US" b="1" dirty="0" smtClean="0">
                <a:solidFill>
                  <a:schemeClr val="accent4"/>
                </a:solidFill>
              </a:rPr>
              <a:t>오차 원인</a:t>
            </a:r>
            <a:r>
              <a:rPr lang="en-US" altLang="ko-KR" b="1" dirty="0" smtClean="0">
                <a:solidFill>
                  <a:schemeClr val="accent4"/>
                </a:solidFill>
              </a:rPr>
              <a:t> : </a:t>
            </a:r>
            <a:r>
              <a:rPr lang="ko-KR" altLang="en-US" b="1" dirty="0" smtClean="0">
                <a:solidFill>
                  <a:schemeClr val="accent4"/>
                </a:solidFill>
              </a:rPr>
              <a:t>로봇의 고유진동</a:t>
            </a:r>
            <a:r>
              <a:rPr lang="en-US" altLang="ko-KR" b="1" dirty="0" smtClean="0">
                <a:solidFill>
                  <a:schemeClr val="accent4"/>
                </a:solidFill>
              </a:rPr>
              <a:t>, </a:t>
            </a:r>
            <a:r>
              <a:rPr lang="ko-KR" altLang="en-US" b="1" dirty="0" smtClean="0">
                <a:solidFill>
                  <a:schemeClr val="accent4"/>
                </a:solidFill>
              </a:rPr>
              <a:t>주변 빛에 의한 </a:t>
            </a:r>
            <a:r>
              <a:rPr lang="en-US" altLang="ko-KR" b="1" dirty="0" smtClean="0">
                <a:solidFill>
                  <a:schemeClr val="accent4"/>
                </a:solidFill>
              </a:rPr>
              <a:t>Camera Calibration</a:t>
            </a:r>
            <a:r>
              <a:rPr lang="ko-KR" altLang="en-US" b="1" dirty="0" smtClean="0">
                <a:solidFill>
                  <a:schemeClr val="accent4"/>
                </a:solidFill>
              </a:rPr>
              <a:t>값 변화</a:t>
            </a:r>
            <a:endParaRPr lang="ko-KR" altLang="en-US" b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68494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345631" y="652394"/>
            <a:ext cx="8899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1-1.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363913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b="1" spc="-150" dirty="0" smtClean="0">
                <a:solidFill>
                  <a:schemeClr val="accent4"/>
                </a:solidFill>
                <a:latin typeface="+mj-ea"/>
                <a:ea typeface="+mj-ea"/>
              </a:rPr>
              <a:t>Hand Eye Calibration</a:t>
            </a:r>
            <a:endParaRPr lang="ko-KR" altLang="en-US" sz="3000" b="1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pic>
        <p:nvPicPr>
          <p:cNvPr id="7" name="Picture 2" descr="C:\Users\user\Desktop\sda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754399"/>
            <a:ext cx="4331724" cy="4007424"/>
          </a:xfrm>
          <a:prstGeom prst="rect">
            <a:avLst/>
          </a:prstGeom>
          <a:noFill/>
        </p:spPr>
      </p:pic>
      <p:pic>
        <p:nvPicPr>
          <p:cNvPr id="10" name="Picture 4" descr="C:\Users\user\Desktop\hsfasf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1673" y="6020910"/>
            <a:ext cx="4696691" cy="454518"/>
          </a:xfrm>
          <a:prstGeom prst="rect">
            <a:avLst/>
          </a:prstGeom>
          <a:noFill/>
        </p:spPr>
      </p:pic>
      <p:sp>
        <p:nvSpPr>
          <p:cNvPr id="11" name="직사각형 10"/>
          <p:cNvSpPr/>
          <p:nvPr/>
        </p:nvSpPr>
        <p:spPr>
          <a:xfrm>
            <a:off x="3433883" y="5717487"/>
            <a:ext cx="14766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 smtClean="0"/>
              <a:t>Robot_Base</a:t>
            </a:r>
            <a:endParaRPr lang="en-US" altLang="ko-KR" dirty="0" smtClean="0"/>
          </a:p>
        </p:txBody>
      </p:sp>
      <p:sp>
        <p:nvSpPr>
          <p:cNvPr id="12" name="직사각형 11"/>
          <p:cNvSpPr/>
          <p:nvPr/>
        </p:nvSpPr>
        <p:spPr>
          <a:xfrm>
            <a:off x="2790455" y="3905445"/>
            <a:ext cx="14766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End-</a:t>
            </a:r>
            <a:r>
              <a:rPr lang="en-US" altLang="ko-KR" dirty="0" err="1" smtClean="0"/>
              <a:t>effector</a:t>
            </a:r>
            <a:endParaRPr lang="en-US" altLang="ko-KR" dirty="0" smtClean="0"/>
          </a:p>
        </p:txBody>
      </p:sp>
      <p:sp>
        <p:nvSpPr>
          <p:cNvPr id="13" name="직사각형 12"/>
          <p:cNvSpPr/>
          <p:nvPr/>
        </p:nvSpPr>
        <p:spPr>
          <a:xfrm>
            <a:off x="447240" y="3855472"/>
            <a:ext cx="10801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Camera</a:t>
            </a:r>
          </a:p>
        </p:txBody>
      </p:sp>
      <p:sp>
        <p:nvSpPr>
          <p:cNvPr id="14" name="직사각형 13"/>
          <p:cNvSpPr/>
          <p:nvPr/>
        </p:nvSpPr>
        <p:spPr>
          <a:xfrm flipH="1">
            <a:off x="0" y="5673420"/>
            <a:ext cx="13681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Calibration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0" y="6488668"/>
            <a:ext cx="5652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ko-KR" altLang="en-US" b="1" dirty="0" smtClean="0">
                <a:solidFill>
                  <a:schemeClr val="accent4"/>
                </a:solidFill>
              </a:rPr>
              <a:t>카메라로부터 </a:t>
            </a:r>
            <a:r>
              <a:rPr lang="en-US" altLang="ko-KR" b="1" dirty="0" smtClean="0">
                <a:solidFill>
                  <a:schemeClr val="accent4"/>
                </a:solidFill>
              </a:rPr>
              <a:t>End – </a:t>
            </a:r>
            <a:r>
              <a:rPr lang="en-US" altLang="ko-KR" b="1" dirty="0" err="1" smtClean="0">
                <a:solidFill>
                  <a:schemeClr val="accent4"/>
                </a:solidFill>
              </a:rPr>
              <a:t>Effector</a:t>
            </a:r>
            <a:r>
              <a:rPr lang="ko-KR" altLang="en-US" b="1" dirty="0" smtClean="0">
                <a:solidFill>
                  <a:schemeClr val="accent4"/>
                </a:solidFill>
              </a:rPr>
              <a:t>로의 변환을 </a:t>
            </a:r>
            <a:r>
              <a:rPr lang="ko-KR" altLang="en-US" b="1" dirty="0" err="1" smtClean="0">
                <a:solidFill>
                  <a:schemeClr val="accent4"/>
                </a:solidFill>
              </a:rPr>
              <a:t>찾아야한다</a:t>
            </a:r>
            <a:r>
              <a:rPr lang="en-US" altLang="ko-KR" b="1" dirty="0" smtClean="0">
                <a:solidFill>
                  <a:schemeClr val="accent4"/>
                </a:solidFill>
              </a:rPr>
              <a:t>.</a:t>
            </a:r>
            <a:endParaRPr lang="ko-KR" altLang="en-US" b="1" dirty="0">
              <a:solidFill>
                <a:schemeClr val="accent4"/>
              </a:solidFill>
            </a:endParaRPr>
          </a:p>
        </p:txBody>
      </p:sp>
      <p:pic>
        <p:nvPicPr>
          <p:cNvPr id="17" name="Picture 2" descr="C:\Users\user\Desktop\handtoeye.JPG"/>
          <p:cNvPicPr>
            <a:picLocks noChangeAspect="1" noChangeArrowheads="1"/>
          </p:cNvPicPr>
          <p:nvPr/>
        </p:nvPicPr>
        <p:blipFill>
          <a:blip r:embed="rId4" cstate="print"/>
          <a:srcRect t="11757"/>
          <a:stretch>
            <a:fillRect/>
          </a:stretch>
        </p:blipFill>
        <p:spPr bwMode="auto">
          <a:xfrm>
            <a:off x="6823866" y="1870364"/>
            <a:ext cx="5320338" cy="2294451"/>
          </a:xfrm>
          <a:prstGeom prst="rect">
            <a:avLst/>
          </a:prstGeom>
          <a:noFill/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18" name="Picture 3" descr="C:\Users\user\Desktop\hdasf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rot="21423398">
            <a:off x="7339554" y="4234436"/>
            <a:ext cx="4265169" cy="1388449"/>
          </a:xfrm>
          <a:prstGeom prst="rect">
            <a:avLst/>
          </a:prstGeom>
          <a:noFill/>
        </p:spPr>
      </p:pic>
      <p:sp>
        <p:nvSpPr>
          <p:cNvPr id="19" name="직사각형 18"/>
          <p:cNvSpPr/>
          <p:nvPr/>
        </p:nvSpPr>
        <p:spPr>
          <a:xfrm>
            <a:off x="7534850" y="4044070"/>
            <a:ext cx="14766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End-</a:t>
            </a:r>
            <a:r>
              <a:rPr lang="en-US" altLang="ko-KR" dirty="0" err="1" smtClean="0"/>
              <a:t>effector</a:t>
            </a:r>
            <a:endParaRPr lang="en-US" altLang="ko-KR" dirty="0" smtClean="0"/>
          </a:p>
        </p:txBody>
      </p:sp>
      <p:sp>
        <p:nvSpPr>
          <p:cNvPr id="20" name="직사각형 19"/>
          <p:cNvSpPr/>
          <p:nvPr/>
        </p:nvSpPr>
        <p:spPr>
          <a:xfrm flipH="1">
            <a:off x="10030690" y="4066293"/>
            <a:ext cx="13681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Calibration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11111880" y="5601145"/>
            <a:ext cx="10801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Camera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6523447" y="5606651"/>
            <a:ext cx="14766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 smtClean="0"/>
              <a:t>Robot_Base</a:t>
            </a:r>
            <a:endParaRPr lang="en-US" altLang="ko-KR" dirty="0" smtClean="0"/>
          </a:p>
        </p:txBody>
      </p:sp>
      <p:pic>
        <p:nvPicPr>
          <p:cNvPr id="23" name="Picture 4" descr="C:\Users\user\Desktop\hsfasf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76655" y="6007055"/>
            <a:ext cx="4696691" cy="454518"/>
          </a:xfrm>
          <a:prstGeom prst="rect">
            <a:avLst/>
          </a:prstGeom>
          <a:noFill/>
        </p:spPr>
      </p:pic>
      <p:sp>
        <p:nvSpPr>
          <p:cNvPr id="24" name="TextBox 23"/>
          <p:cNvSpPr txBox="1"/>
          <p:nvPr/>
        </p:nvSpPr>
        <p:spPr>
          <a:xfrm>
            <a:off x="6539345" y="6488668"/>
            <a:ext cx="565265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342900" indent="-342900"/>
            <a:r>
              <a:rPr lang="ko-KR" altLang="en-US" b="1" dirty="0" smtClean="0">
                <a:solidFill>
                  <a:schemeClr val="accent4"/>
                </a:solidFill>
              </a:rPr>
              <a:t>카메라로부터 </a:t>
            </a:r>
            <a:r>
              <a:rPr lang="en-US" altLang="ko-KR" b="1" dirty="0" smtClean="0">
                <a:solidFill>
                  <a:schemeClr val="accent4"/>
                </a:solidFill>
              </a:rPr>
              <a:t>Robot Base</a:t>
            </a:r>
            <a:r>
              <a:rPr lang="ko-KR" altLang="en-US" b="1" dirty="0" smtClean="0">
                <a:solidFill>
                  <a:schemeClr val="accent4"/>
                </a:solidFill>
              </a:rPr>
              <a:t>로의 변환을 </a:t>
            </a:r>
            <a:r>
              <a:rPr lang="ko-KR" altLang="en-US" b="1" dirty="0" err="1" smtClean="0">
                <a:solidFill>
                  <a:schemeClr val="accent4"/>
                </a:solidFill>
              </a:rPr>
              <a:t>찾아야한다</a:t>
            </a:r>
            <a:r>
              <a:rPr lang="en-US" altLang="ko-KR" b="1" dirty="0" smtClean="0">
                <a:solidFill>
                  <a:schemeClr val="accent4"/>
                </a:solidFill>
              </a:rPr>
              <a:t>.</a:t>
            </a:r>
            <a:endParaRPr lang="ko-KR" altLang="en-US" b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68494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345631" y="652394"/>
            <a:ext cx="8899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1-1.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403347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b="1" spc="-150" dirty="0" smtClean="0">
                <a:solidFill>
                  <a:schemeClr val="accent4"/>
                </a:solidFill>
                <a:latin typeface="+mj-ea"/>
              </a:rPr>
              <a:t>Hand in Eye Calibration</a:t>
            </a:r>
            <a:endParaRPr lang="ko-KR" altLang="en-US" sz="3000" b="1" spc="-150" dirty="0">
              <a:solidFill>
                <a:schemeClr val="accent4"/>
              </a:solidFill>
              <a:latin typeface="+mj-ea"/>
            </a:endParaRPr>
          </a:p>
        </p:txBody>
      </p:sp>
      <p:pic>
        <p:nvPicPr>
          <p:cNvPr id="7" name="Picture 2" descr="C:\Users\user\Desktop\sda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754399"/>
            <a:ext cx="4331724" cy="4007424"/>
          </a:xfrm>
          <a:prstGeom prst="rect">
            <a:avLst/>
          </a:prstGeom>
          <a:noFill/>
        </p:spPr>
      </p:pic>
      <p:pic>
        <p:nvPicPr>
          <p:cNvPr id="10" name="Picture 4" descr="C:\Users\user\Desktop\hsfasf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937782"/>
            <a:ext cx="4696691" cy="454518"/>
          </a:xfrm>
          <a:prstGeom prst="rect">
            <a:avLst/>
          </a:prstGeom>
          <a:noFill/>
        </p:spPr>
      </p:pic>
      <p:sp>
        <p:nvSpPr>
          <p:cNvPr id="11" name="직사각형 10"/>
          <p:cNvSpPr/>
          <p:nvPr/>
        </p:nvSpPr>
        <p:spPr>
          <a:xfrm>
            <a:off x="3433883" y="5717487"/>
            <a:ext cx="14766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 smtClean="0"/>
              <a:t>Robot_Base</a:t>
            </a:r>
            <a:endParaRPr lang="en-US" altLang="ko-KR" dirty="0" smtClean="0"/>
          </a:p>
        </p:txBody>
      </p:sp>
      <p:sp>
        <p:nvSpPr>
          <p:cNvPr id="12" name="직사각형 11"/>
          <p:cNvSpPr/>
          <p:nvPr/>
        </p:nvSpPr>
        <p:spPr>
          <a:xfrm>
            <a:off x="2790455" y="3905445"/>
            <a:ext cx="14766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End-</a:t>
            </a:r>
            <a:r>
              <a:rPr lang="en-US" altLang="ko-KR" dirty="0" err="1" smtClean="0"/>
              <a:t>effector</a:t>
            </a:r>
            <a:endParaRPr lang="en-US" altLang="ko-KR" dirty="0" smtClean="0"/>
          </a:p>
        </p:txBody>
      </p:sp>
      <p:sp>
        <p:nvSpPr>
          <p:cNvPr id="13" name="직사각형 12"/>
          <p:cNvSpPr/>
          <p:nvPr/>
        </p:nvSpPr>
        <p:spPr>
          <a:xfrm>
            <a:off x="447240" y="3855472"/>
            <a:ext cx="10801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Camera</a:t>
            </a:r>
          </a:p>
        </p:txBody>
      </p:sp>
      <p:sp>
        <p:nvSpPr>
          <p:cNvPr id="14" name="직사각형 13"/>
          <p:cNvSpPr/>
          <p:nvPr/>
        </p:nvSpPr>
        <p:spPr>
          <a:xfrm flipH="1">
            <a:off x="0" y="5673420"/>
            <a:ext cx="13681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Calibration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0" y="6488668"/>
            <a:ext cx="5652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ko-KR" altLang="en-US" b="1" dirty="0" smtClean="0">
                <a:solidFill>
                  <a:schemeClr val="accent4"/>
                </a:solidFill>
              </a:rPr>
              <a:t>카메라로부터 </a:t>
            </a:r>
            <a:r>
              <a:rPr lang="en-US" altLang="ko-KR" b="1" dirty="0" smtClean="0">
                <a:solidFill>
                  <a:schemeClr val="accent4"/>
                </a:solidFill>
              </a:rPr>
              <a:t>End – </a:t>
            </a:r>
            <a:r>
              <a:rPr lang="en-US" altLang="ko-KR" b="1" dirty="0" err="1" smtClean="0">
                <a:solidFill>
                  <a:schemeClr val="accent4"/>
                </a:solidFill>
              </a:rPr>
              <a:t>Effector</a:t>
            </a:r>
            <a:r>
              <a:rPr lang="ko-KR" altLang="en-US" b="1" dirty="0" smtClean="0">
                <a:solidFill>
                  <a:schemeClr val="accent4"/>
                </a:solidFill>
              </a:rPr>
              <a:t>로의 변환을 </a:t>
            </a:r>
            <a:r>
              <a:rPr lang="ko-KR" altLang="en-US" b="1" dirty="0" err="1" smtClean="0">
                <a:solidFill>
                  <a:schemeClr val="accent4"/>
                </a:solidFill>
              </a:rPr>
              <a:t>찾아야한다</a:t>
            </a:r>
            <a:r>
              <a:rPr lang="en-US" altLang="ko-KR" b="1" dirty="0" smtClean="0">
                <a:solidFill>
                  <a:schemeClr val="accent4"/>
                </a:solidFill>
              </a:rPr>
              <a:t>.</a:t>
            </a:r>
            <a:endParaRPr lang="ko-KR" altLang="en-US" b="1" dirty="0">
              <a:solidFill>
                <a:schemeClr val="accent4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389418" y="1667286"/>
            <a:ext cx="68025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ko-KR" b="1" dirty="0" smtClean="0">
                <a:solidFill>
                  <a:schemeClr val="accent4"/>
                </a:solidFill>
              </a:rPr>
              <a:t>A : </a:t>
            </a:r>
            <a:r>
              <a:rPr lang="ko-KR" altLang="en-US" b="1" dirty="0" smtClean="0">
                <a:solidFill>
                  <a:schemeClr val="accent4"/>
                </a:solidFill>
              </a:rPr>
              <a:t>두 포지션 사이의 </a:t>
            </a:r>
            <a:r>
              <a:rPr lang="en-US" altLang="ko-KR" b="1" dirty="0" smtClean="0">
                <a:solidFill>
                  <a:schemeClr val="accent4"/>
                </a:solidFill>
              </a:rPr>
              <a:t>Camera Position </a:t>
            </a:r>
            <a:r>
              <a:rPr lang="ko-KR" altLang="en-US" b="1" dirty="0" smtClean="0">
                <a:solidFill>
                  <a:schemeClr val="accent4"/>
                </a:solidFill>
              </a:rPr>
              <a:t>변화</a:t>
            </a:r>
            <a:endParaRPr lang="en-US" altLang="ko-KR" b="1" dirty="0" smtClean="0">
              <a:solidFill>
                <a:schemeClr val="accent4"/>
              </a:solidFill>
            </a:endParaRPr>
          </a:p>
          <a:p>
            <a:pPr marL="342900" indent="-342900"/>
            <a:r>
              <a:rPr lang="en-US" altLang="ko-KR" b="1" dirty="0" smtClean="0">
                <a:solidFill>
                  <a:schemeClr val="accent4"/>
                </a:solidFill>
              </a:rPr>
              <a:t>B : </a:t>
            </a:r>
            <a:r>
              <a:rPr lang="ko-KR" altLang="en-US" b="1" dirty="0" smtClean="0">
                <a:solidFill>
                  <a:schemeClr val="accent4"/>
                </a:solidFill>
              </a:rPr>
              <a:t>두 포지션 사이의 </a:t>
            </a:r>
            <a:r>
              <a:rPr lang="en-US" altLang="ko-KR" b="1" dirty="0" smtClean="0">
                <a:solidFill>
                  <a:schemeClr val="accent4"/>
                </a:solidFill>
              </a:rPr>
              <a:t>TCP Position </a:t>
            </a:r>
            <a:r>
              <a:rPr lang="ko-KR" altLang="en-US" b="1" dirty="0" smtClean="0">
                <a:solidFill>
                  <a:schemeClr val="accent4"/>
                </a:solidFill>
              </a:rPr>
              <a:t>변화</a:t>
            </a:r>
            <a:endParaRPr lang="en-US" altLang="ko-KR" b="1" dirty="0" smtClean="0">
              <a:solidFill>
                <a:schemeClr val="accent4"/>
              </a:solidFill>
            </a:endParaRPr>
          </a:p>
          <a:p>
            <a:pPr marL="342900" indent="-342900"/>
            <a:endParaRPr lang="en-US" altLang="ko-KR" b="1" dirty="0" smtClean="0">
              <a:solidFill>
                <a:schemeClr val="accent4"/>
              </a:solidFill>
            </a:endParaRPr>
          </a:p>
          <a:p>
            <a:pPr marL="342900" indent="-342900"/>
            <a:r>
              <a:rPr lang="en-US" altLang="ko-KR" b="1" dirty="0" smtClean="0">
                <a:solidFill>
                  <a:schemeClr val="accent4"/>
                </a:solidFill>
              </a:rPr>
              <a:t>X : Eye </a:t>
            </a:r>
            <a:r>
              <a:rPr lang="ko-KR" altLang="en-US" b="1" dirty="0" smtClean="0">
                <a:solidFill>
                  <a:schemeClr val="accent4"/>
                </a:solidFill>
              </a:rPr>
              <a:t>와 </a:t>
            </a:r>
            <a:r>
              <a:rPr lang="en-US" altLang="ko-KR" b="1" dirty="0" smtClean="0">
                <a:solidFill>
                  <a:schemeClr val="accent4"/>
                </a:solidFill>
              </a:rPr>
              <a:t>Hand </a:t>
            </a:r>
            <a:r>
              <a:rPr lang="ko-KR" altLang="en-US" b="1" dirty="0" smtClean="0">
                <a:solidFill>
                  <a:schemeClr val="accent4"/>
                </a:solidFill>
              </a:rPr>
              <a:t>사이의 </a:t>
            </a:r>
            <a:r>
              <a:rPr lang="en-US" altLang="ko-KR" b="1" dirty="0" smtClean="0">
                <a:solidFill>
                  <a:schemeClr val="accent4"/>
                </a:solidFill>
              </a:rPr>
              <a:t>Transform  Matrix</a:t>
            </a:r>
            <a:endParaRPr lang="ko-KR" altLang="en-US" b="1" dirty="0">
              <a:solidFill>
                <a:schemeClr val="accent4"/>
              </a:solidFill>
            </a:endParaRPr>
          </a:p>
        </p:txBody>
      </p:sp>
      <p:pic>
        <p:nvPicPr>
          <p:cNvPr id="26" name="Picture 2" descr="C:\Users\user\Desktop\TS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10988" y="4809952"/>
            <a:ext cx="3707903" cy="1757103"/>
          </a:xfrm>
          <a:prstGeom prst="rect">
            <a:avLst/>
          </a:prstGeom>
          <a:noFill/>
        </p:spPr>
      </p:pic>
      <p:pic>
        <p:nvPicPr>
          <p:cNvPr id="27" name="Picture 4" descr="C:\Users\user\Desktop\poasfsx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379189" y="2838346"/>
            <a:ext cx="5746011" cy="207750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168494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345631" y="652394"/>
            <a:ext cx="8899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1-2.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403347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b="1" spc="-150" dirty="0" smtClean="0">
                <a:solidFill>
                  <a:schemeClr val="accent4"/>
                </a:solidFill>
                <a:latin typeface="+mj-ea"/>
              </a:rPr>
              <a:t>Hand in Eye Calibration</a:t>
            </a:r>
            <a:endParaRPr lang="ko-KR" altLang="en-US" sz="3000" b="1" spc="-150" dirty="0">
              <a:solidFill>
                <a:schemeClr val="accent4"/>
              </a:solidFill>
              <a:latin typeface="+mj-ea"/>
            </a:endParaRPr>
          </a:p>
        </p:txBody>
      </p:sp>
      <p:pic>
        <p:nvPicPr>
          <p:cNvPr id="7" name="Picture 2" descr="C:\Users\user\Desktop\sda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754399"/>
            <a:ext cx="4331724" cy="4007424"/>
          </a:xfrm>
          <a:prstGeom prst="rect">
            <a:avLst/>
          </a:prstGeom>
          <a:noFill/>
        </p:spPr>
      </p:pic>
      <p:pic>
        <p:nvPicPr>
          <p:cNvPr id="10" name="Picture 4" descr="C:\Users\user\Desktop\hsfasf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937782"/>
            <a:ext cx="4696691" cy="454518"/>
          </a:xfrm>
          <a:prstGeom prst="rect">
            <a:avLst/>
          </a:prstGeom>
          <a:noFill/>
        </p:spPr>
      </p:pic>
      <p:sp>
        <p:nvSpPr>
          <p:cNvPr id="11" name="직사각형 10"/>
          <p:cNvSpPr/>
          <p:nvPr/>
        </p:nvSpPr>
        <p:spPr>
          <a:xfrm>
            <a:off x="3433883" y="5717487"/>
            <a:ext cx="14766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 smtClean="0"/>
              <a:t>Robot_Base</a:t>
            </a:r>
            <a:endParaRPr lang="en-US" altLang="ko-KR" dirty="0" smtClean="0"/>
          </a:p>
        </p:txBody>
      </p:sp>
      <p:sp>
        <p:nvSpPr>
          <p:cNvPr id="12" name="직사각형 11"/>
          <p:cNvSpPr/>
          <p:nvPr/>
        </p:nvSpPr>
        <p:spPr>
          <a:xfrm>
            <a:off x="2790455" y="3905445"/>
            <a:ext cx="14766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End-</a:t>
            </a:r>
            <a:r>
              <a:rPr lang="en-US" altLang="ko-KR" dirty="0" err="1" smtClean="0"/>
              <a:t>effector</a:t>
            </a:r>
            <a:endParaRPr lang="en-US" altLang="ko-KR" dirty="0" smtClean="0"/>
          </a:p>
        </p:txBody>
      </p:sp>
      <p:sp>
        <p:nvSpPr>
          <p:cNvPr id="13" name="직사각형 12"/>
          <p:cNvSpPr/>
          <p:nvPr/>
        </p:nvSpPr>
        <p:spPr>
          <a:xfrm>
            <a:off x="447240" y="3855472"/>
            <a:ext cx="10801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Camera</a:t>
            </a:r>
          </a:p>
        </p:txBody>
      </p:sp>
      <p:sp>
        <p:nvSpPr>
          <p:cNvPr id="14" name="직사각형 13"/>
          <p:cNvSpPr/>
          <p:nvPr/>
        </p:nvSpPr>
        <p:spPr>
          <a:xfrm flipH="1">
            <a:off x="0" y="5673420"/>
            <a:ext cx="13681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Calibration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0" y="6488668"/>
            <a:ext cx="5652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ko-KR" altLang="en-US" b="1" dirty="0" smtClean="0">
                <a:solidFill>
                  <a:schemeClr val="accent4"/>
                </a:solidFill>
              </a:rPr>
              <a:t>카메라로부터 </a:t>
            </a:r>
            <a:r>
              <a:rPr lang="en-US" altLang="ko-KR" b="1" dirty="0" smtClean="0">
                <a:solidFill>
                  <a:schemeClr val="accent4"/>
                </a:solidFill>
              </a:rPr>
              <a:t>End – </a:t>
            </a:r>
            <a:r>
              <a:rPr lang="en-US" altLang="ko-KR" b="1" dirty="0" err="1" smtClean="0">
                <a:solidFill>
                  <a:schemeClr val="accent4"/>
                </a:solidFill>
              </a:rPr>
              <a:t>Effector</a:t>
            </a:r>
            <a:r>
              <a:rPr lang="ko-KR" altLang="en-US" b="1" dirty="0" smtClean="0">
                <a:solidFill>
                  <a:schemeClr val="accent4"/>
                </a:solidFill>
              </a:rPr>
              <a:t>로의 변환을 </a:t>
            </a:r>
            <a:r>
              <a:rPr lang="ko-KR" altLang="en-US" b="1" dirty="0" err="1" smtClean="0">
                <a:solidFill>
                  <a:schemeClr val="accent4"/>
                </a:solidFill>
              </a:rPr>
              <a:t>찾아야한다</a:t>
            </a:r>
            <a:r>
              <a:rPr lang="en-US" altLang="ko-KR" b="1" dirty="0" smtClean="0">
                <a:solidFill>
                  <a:schemeClr val="accent4"/>
                </a:solidFill>
              </a:rPr>
              <a:t>.</a:t>
            </a:r>
            <a:endParaRPr lang="ko-KR" altLang="en-US" b="1" dirty="0">
              <a:solidFill>
                <a:schemeClr val="accent4"/>
              </a:solidFill>
            </a:endParaRPr>
          </a:p>
        </p:txBody>
      </p:sp>
      <p:cxnSp>
        <p:nvCxnSpPr>
          <p:cNvPr id="16" name="직선 화살표 연결선 15"/>
          <p:cNvCxnSpPr/>
          <p:nvPr/>
        </p:nvCxnSpPr>
        <p:spPr>
          <a:xfrm flipH="1" flipV="1">
            <a:off x="7195270" y="3064976"/>
            <a:ext cx="1468581" cy="13855"/>
          </a:xfrm>
          <a:prstGeom prst="straightConnector1">
            <a:avLst/>
          </a:prstGeom>
          <a:ln w="1016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 flipH="1" flipV="1">
            <a:off x="8631383" y="3089564"/>
            <a:ext cx="2147453" cy="1551709"/>
          </a:xfrm>
          <a:prstGeom prst="straightConnector1">
            <a:avLst/>
          </a:prstGeom>
          <a:ln w="1016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 flipH="1">
            <a:off x="6182158" y="3048000"/>
            <a:ext cx="1008351" cy="1658649"/>
          </a:xfrm>
          <a:prstGeom prst="straightConnector1">
            <a:avLst/>
          </a:prstGeom>
          <a:ln w="1016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 flipV="1">
            <a:off x="6186488" y="4672013"/>
            <a:ext cx="4686300" cy="28575"/>
          </a:xfrm>
          <a:prstGeom prst="straightConnector1">
            <a:avLst/>
          </a:prstGeom>
          <a:ln w="10160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 flipH="1">
            <a:off x="6251432" y="3851564"/>
            <a:ext cx="1091477" cy="799667"/>
          </a:xfrm>
          <a:prstGeom prst="straightConnector1">
            <a:avLst/>
          </a:prstGeom>
          <a:ln w="1016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/>
          <p:nvPr/>
        </p:nvCxnSpPr>
        <p:spPr>
          <a:xfrm flipH="1">
            <a:off x="7209125" y="3616036"/>
            <a:ext cx="1574657" cy="210941"/>
          </a:xfrm>
          <a:prstGeom prst="straightConnector1">
            <a:avLst/>
          </a:prstGeom>
          <a:ln w="1016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/>
          <p:nvPr/>
        </p:nvCxnSpPr>
        <p:spPr>
          <a:xfrm flipH="1" flipV="1">
            <a:off x="8714509" y="3546764"/>
            <a:ext cx="2078182" cy="1149927"/>
          </a:xfrm>
          <a:prstGeom prst="straightConnector1">
            <a:avLst/>
          </a:prstGeom>
          <a:ln w="1016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/>
          <p:nvPr/>
        </p:nvCxnSpPr>
        <p:spPr>
          <a:xfrm flipH="1" flipV="1">
            <a:off x="6209869" y="4720504"/>
            <a:ext cx="1133040" cy="280987"/>
          </a:xfrm>
          <a:prstGeom prst="straightConnector1">
            <a:avLst/>
          </a:prstGeom>
          <a:ln w="1016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/>
          <p:nvPr/>
        </p:nvCxnSpPr>
        <p:spPr>
          <a:xfrm flipH="1" flipV="1">
            <a:off x="7278398" y="5004614"/>
            <a:ext cx="1339129" cy="260113"/>
          </a:xfrm>
          <a:prstGeom prst="straightConnector1">
            <a:avLst/>
          </a:prstGeom>
          <a:ln w="1016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/>
          <p:nvPr/>
        </p:nvCxnSpPr>
        <p:spPr>
          <a:xfrm flipH="1">
            <a:off x="8575964" y="4724400"/>
            <a:ext cx="2147456" cy="568036"/>
          </a:xfrm>
          <a:prstGeom prst="straightConnector1">
            <a:avLst/>
          </a:prstGeom>
          <a:ln w="1016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/>
          <p:cNvSpPr/>
          <p:nvPr/>
        </p:nvSpPr>
        <p:spPr>
          <a:xfrm>
            <a:off x="7390165" y="2381445"/>
            <a:ext cx="14766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Position1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7778092" y="3753045"/>
            <a:ext cx="14766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Position2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7584128" y="5374026"/>
            <a:ext cx="14766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Position3</a:t>
            </a:r>
          </a:p>
        </p:txBody>
      </p:sp>
    </p:spTree>
    <p:extLst>
      <p:ext uri="{BB962C8B-B14F-4D97-AF65-F5344CB8AC3E}">
        <p14:creationId xmlns="" xmlns:p14="http://schemas.microsoft.com/office/powerpoint/2010/main" val="31684948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345631" y="652394"/>
            <a:ext cx="8899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1-2.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403347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b="1" spc="-150" dirty="0" smtClean="0">
                <a:solidFill>
                  <a:schemeClr val="accent4"/>
                </a:solidFill>
                <a:latin typeface="+mj-ea"/>
              </a:rPr>
              <a:t>Hand in Eye Calibration</a:t>
            </a:r>
            <a:endParaRPr lang="ko-KR" altLang="en-US" sz="3000" b="1" spc="-150" dirty="0">
              <a:solidFill>
                <a:schemeClr val="accent4"/>
              </a:solidFill>
              <a:latin typeface="+mj-ea"/>
            </a:endParaRPr>
          </a:p>
        </p:txBody>
      </p:sp>
      <p:cxnSp>
        <p:nvCxnSpPr>
          <p:cNvPr id="30" name="직선 화살표 연결선 29"/>
          <p:cNvCxnSpPr/>
          <p:nvPr/>
        </p:nvCxnSpPr>
        <p:spPr>
          <a:xfrm flipH="1" flipV="1">
            <a:off x="1593272" y="4456491"/>
            <a:ext cx="1468581" cy="13855"/>
          </a:xfrm>
          <a:prstGeom prst="straightConnector1">
            <a:avLst/>
          </a:prstGeom>
          <a:ln w="1016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/>
          <p:nvPr/>
        </p:nvCxnSpPr>
        <p:spPr>
          <a:xfrm>
            <a:off x="3089564" y="4502727"/>
            <a:ext cx="7813963" cy="1399309"/>
          </a:xfrm>
          <a:prstGeom prst="straightConnector1">
            <a:avLst/>
          </a:prstGeom>
          <a:ln w="1016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/>
          <p:cNvSpPr/>
          <p:nvPr/>
        </p:nvSpPr>
        <p:spPr>
          <a:xfrm>
            <a:off x="474948" y="4072472"/>
            <a:ext cx="12014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Camera1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3372345" y="4233281"/>
            <a:ext cx="16291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End-effector1</a:t>
            </a:r>
          </a:p>
        </p:txBody>
      </p:sp>
      <p:sp>
        <p:nvSpPr>
          <p:cNvPr id="42" name="직사각형 41"/>
          <p:cNvSpPr/>
          <p:nvPr/>
        </p:nvSpPr>
        <p:spPr>
          <a:xfrm flipH="1">
            <a:off x="0" y="6098238"/>
            <a:ext cx="13681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Calibration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10291881" y="6183868"/>
            <a:ext cx="14766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 smtClean="0"/>
              <a:t>Robot_Base</a:t>
            </a:r>
            <a:endParaRPr lang="en-US" altLang="ko-KR" dirty="0" smtClean="0"/>
          </a:p>
        </p:txBody>
      </p:sp>
      <p:cxnSp>
        <p:nvCxnSpPr>
          <p:cNvPr id="45" name="직선 화살표 연결선 44"/>
          <p:cNvCxnSpPr/>
          <p:nvPr/>
        </p:nvCxnSpPr>
        <p:spPr>
          <a:xfrm flipV="1">
            <a:off x="858981" y="5929745"/>
            <a:ext cx="10127674" cy="36891"/>
          </a:xfrm>
          <a:prstGeom prst="straightConnector1">
            <a:avLst/>
          </a:prstGeom>
          <a:ln w="10160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/>
          <p:nvPr/>
        </p:nvCxnSpPr>
        <p:spPr>
          <a:xfrm flipH="1">
            <a:off x="8575963" y="4502730"/>
            <a:ext cx="1504101" cy="41561"/>
          </a:xfrm>
          <a:prstGeom prst="straightConnector1">
            <a:avLst/>
          </a:prstGeom>
          <a:ln w="1016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/>
          <p:nvPr/>
        </p:nvCxnSpPr>
        <p:spPr>
          <a:xfrm flipV="1">
            <a:off x="886691" y="4516582"/>
            <a:ext cx="7772400" cy="1496291"/>
          </a:xfrm>
          <a:prstGeom prst="straightConnector1">
            <a:avLst/>
          </a:prstGeom>
          <a:ln w="1016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/>
          <p:nvPr/>
        </p:nvCxnSpPr>
        <p:spPr>
          <a:xfrm>
            <a:off x="10113818" y="4405745"/>
            <a:ext cx="734291" cy="1593273"/>
          </a:xfrm>
          <a:prstGeom prst="straightConnector1">
            <a:avLst/>
          </a:prstGeom>
          <a:ln w="1016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직사각형 79"/>
          <p:cNvSpPr/>
          <p:nvPr/>
        </p:nvSpPr>
        <p:spPr>
          <a:xfrm>
            <a:off x="4922258" y="3629126"/>
            <a:ext cx="10801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/>
              <a:t>A</a:t>
            </a:r>
          </a:p>
        </p:txBody>
      </p:sp>
      <p:sp>
        <p:nvSpPr>
          <p:cNvPr id="81" name="직사각형 80"/>
          <p:cNvSpPr/>
          <p:nvPr/>
        </p:nvSpPr>
        <p:spPr>
          <a:xfrm>
            <a:off x="6086040" y="2548472"/>
            <a:ext cx="10801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/>
              <a:t>B</a:t>
            </a:r>
          </a:p>
        </p:txBody>
      </p:sp>
      <p:sp>
        <p:nvSpPr>
          <p:cNvPr id="89" name="왼쪽으로 구부러진 화살표 88"/>
          <p:cNvSpPr/>
          <p:nvPr/>
        </p:nvSpPr>
        <p:spPr>
          <a:xfrm rot="16200000">
            <a:off x="4866408" y="453735"/>
            <a:ext cx="734291" cy="7128163"/>
          </a:xfrm>
          <a:prstGeom prst="curvedLef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0" name="왼쪽으로 구부러진 화살표 89"/>
          <p:cNvSpPr/>
          <p:nvPr/>
        </p:nvSpPr>
        <p:spPr>
          <a:xfrm rot="16200000">
            <a:off x="5999018" y="131617"/>
            <a:ext cx="1433944" cy="7183582"/>
          </a:xfrm>
          <a:prstGeom prst="curvedLef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2248330" y="4515818"/>
            <a:ext cx="10801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/>
              <a:t>x</a:t>
            </a:r>
          </a:p>
        </p:txBody>
      </p:sp>
      <p:sp>
        <p:nvSpPr>
          <p:cNvPr id="92" name="직사각형 91"/>
          <p:cNvSpPr/>
          <p:nvPr/>
        </p:nvSpPr>
        <p:spPr>
          <a:xfrm>
            <a:off x="9231022" y="4626654"/>
            <a:ext cx="10801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/>
              <a:t>x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7065818" y="1639577"/>
            <a:ext cx="51261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ko-KR" b="1" dirty="0" smtClean="0">
                <a:solidFill>
                  <a:schemeClr val="accent4"/>
                </a:solidFill>
              </a:rPr>
              <a:t>A : </a:t>
            </a:r>
            <a:r>
              <a:rPr lang="ko-KR" altLang="en-US" b="1" dirty="0" smtClean="0">
                <a:solidFill>
                  <a:schemeClr val="accent4"/>
                </a:solidFill>
              </a:rPr>
              <a:t>두 포지션 사이의 </a:t>
            </a:r>
            <a:r>
              <a:rPr lang="en-US" altLang="ko-KR" b="1" dirty="0" smtClean="0">
                <a:solidFill>
                  <a:schemeClr val="accent4"/>
                </a:solidFill>
              </a:rPr>
              <a:t>Camera Position </a:t>
            </a:r>
            <a:r>
              <a:rPr lang="ko-KR" altLang="en-US" b="1" dirty="0" smtClean="0">
                <a:solidFill>
                  <a:schemeClr val="accent4"/>
                </a:solidFill>
              </a:rPr>
              <a:t>변화</a:t>
            </a:r>
            <a:endParaRPr lang="en-US" altLang="ko-KR" b="1" dirty="0" smtClean="0">
              <a:solidFill>
                <a:schemeClr val="accent4"/>
              </a:solidFill>
            </a:endParaRPr>
          </a:p>
          <a:p>
            <a:pPr marL="342900" indent="-342900"/>
            <a:r>
              <a:rPr lang="en-US" altLang="ko-KR" b="1" dirty="0" smtClean="0">
                <a:solidFill>
                  <a:schemeClr val="accent4"/>
                </a:solidFill>
              </a:rPr>
              <a:t>B : </a:t>
            </a:r>
            <a:r>
              <a:rPr lang="ko-KR" altLang="en-US" b="1" dirty="0" smtClean="0">
                <a:solidFill>
                  <a:schemeClr val="accent4"/>
                </a:solidFill>
              </a:rPr>
              <a:t>두 포지션 사이의 </a:t>
            </a:r>
            <a:r>
              <a:rPr lang="en-US" altLang="ko-KR" b="1" dirty="0" smtClean="0">
                <a:solidFill>
                  <a:schemeClr val="accent4"/>
                </a:solidFill>
              </a:rPr>
              <a:t>TCP Position </a:t>
            </a:r>
            <a:r>
              <a:rPr lang="ko-KR" altLang="en-US" b="1" dirty="0" smtClean="0">
                <a:solidFill>
                  <a:schemeClr val="accent4"/>
                </a:solidFill>
              </a:rPr>
              <a:t>변화</a:t>
            </a:r>
            <a:endParaRPr lang="en-US" altLang="ko-KR" b="1" dirty="0" smtClean="0">
              <a:solidFill>
                <a:schemeClr val="accent4"/>
              </a:solidFill>
            </a:endParaRPr>
          </a:p>
          <a:p>
            <a:pPr marL="342900" indent="-342900"/>
            <a:endParaRPr lang="en-US" altLang="ko-KR" b="1" dirty="0" smtClean="0">
              <a:solidFill>
                <a:schemeClr val="accent4"/>
              </a:solidFill>
            </a:endParaRPr>
          </a:p>
          <a:p>
            <a:pPr marL="342900" indent="-342900"/>
            <a:r>
              <a:rPr lang="en-US" altLang="ko-KR" b="1" dirty="0" smtClean="0">
                <a:solidFill>
                  <a:schemeClr val="accent4"/>
                </a:solidFill>
              </a:rPr>
              <a:t>X : Eye </a:t>
            </a:r>
            <a:r>
              <a:rPr lang="ko-KR" altLang="en-US" b="1" dirty="0" smtClean="0">
                <a:solidFill>
                  <a:schemeClr val="accent4"/>
                </a:solidFill>
              </a:rPr>
              <a:t>와 </a:t>
            </a:r>
            <a:r>
              <a:rPr lang="en-US" altLang="ko-KR" b="1" dirty="0" smtClean="0">
                <a:solidFill>
                  <a:schemeClr val="accent4"/>
                </a:solidFill>
              </a:rPr>
              <a:t>Hand </a:t>
            </a:r>
            <a:r>
              <a:rPr lang="ko-KR" altLang="en-US" b="1" dirty="0" smtClean="0">
                <a:solidFill>
                  <a:schemeClr val="accent4"/>
                </a:solidFill>
              </a:rPr>
              <a:t>사이의 </a:t>
            </a:r>
            <a:r>
              <a:rPr lang="en-US" altLang="ko-KR" b="1" dirty="0" smtClean="0">
                <a:solidFill>
                  <a:schemeClr val="accent4"/>
                </a:solidFill>
              </a:rPr>
              <a:t>Transform  Matrix</a:t>
            </a:r>
            <a:endParaRPr lang="ko-KR" altLang="en-US" b="1" dirty="0">
              <a:solidFill>
                <a:schemeClr val="accent4"/>
              </a:solidFill>
            </a:endParaRPr>
          </a:p>
        </p:txBody>
      </p:sp>
      <p:pic>
        <p:nvPicPr>
          <p:cNvPr id="94" name="Picture 4" descr="C:\Users\user\Desktop\poasfsx.JPG"/>
          <p:cNvPicPr>
            <a:picLocks noChangeAspect="1" noChangeArrowheads="1"/>
          </p:cNvPicPr>
          <p:nvPr/>
        </p:nvPicPr>
        <p:blipFill>
          <a:blip r:embed="rId2" cstate="print"/>
          <a:srcRect l="37569" r="45634" b="73903"/>
          <a:stretch>
            <a:fillRect/>
          </a:stretch>
        </p:blipFill>
        <p:spPr bwMode="auto">
          <a:xfrm>
            <a:off x="180109" y="1688419"/>
            <a:ext cx="1335184" cy="749981"/>
          </a:xfrm>
          <a:prstGeom prst="rect">
            <a:avLst/>
          </a:prstGeom>
          <a:noFill/>
        </p:spPr>
      </p:pic>
      <p:cxnSp>
        <p:nvCxnSpPr>
          <p:cNvPr id="98" name="직선 화살표 연결선 97"/>
          <p:cNvCxnSpPr/>
          <p:nvPr/>
        </p:nvCxnSpPr>
        <p:spPr>
          <a:xfrm flipV="1">
            <a:off x="900547" y="4461165"/>
            <a:ext cx="845127" cy="1510145"/>
          </a:xfrm>
          <a:prstGeom prst="straightConnector1">
            <a:avLst/>
          </a:prstGeom>
          <a:ln w="1016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직사각형 122"/>
          <p:cNvSpPr/>
          <p:nvPr/>
        </p:nvSpPr>
        <p:spPr>
          <a:xfrm>
            <a:off x="779748" y="5028435"/>
            <a:ext cx="10801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/>
              <a:t>A1</a:t>
            </a:r>
          </a:p>
        </p:txBody>
      </p:sp>
      <p:sp>
        <p:nvSpPr>
          <p:cNvPr id="124" name="직사각형 123"/>
          <p:cNvSpPr/>
          <p:nvPr/>
        </p:nvSpPr>
        <p:spPr>
          <a:xfrm>
            <a:off x="3827748" y="4986872"/>
            <a:ext cx="10801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/>
              <a:t>A2</a:t>
            </a:r>
          </a:p>
        </p:txBody>
      </p:sp>
      <p:sp>
        <p:nvSpPr>
          <p:cNvPr id="125" name="직사각형 124"/>
          <p:cNvSpPr/>
          <p:nvPr/>
        </p:nvSpPr>
        <p:spPr>
          <a:xfrm>
            <a:off x="7152840" y="5263963"/>
            <a:ext cx="10801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/>
              <a:t>B1</a:t>
            </a:r>
          </a:p>
        </p:txBody>
      </p:sp>
      <p:sp>
        <p:nvSpPr>
          <p:cNvPr id="126" name="직사각형 125"/>
          <p:cNvSpPr/>
          <p:nvPr/>
        </p:nvSpPr>
        <p:spPr>
          <a:xfrm>
            <a:off x="10519495" y="4737490"/>
            <a:ext cx="10801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/>
              <a:t>B2</a:t>
            </a:r>
          </a:p>
        </p:txBody>
      </p:sp>
      <p:pic>
        <p:nvPicPr>
          <p:cNvPr id="127" name="Picture 4" descr="C:\Users\user\Desktop\poasfsx.JPG"/>
          <p:cNvPicPr>
            <a:picLocks noChangeAspect="1" noChangeArrowheads="1"/>
          </p:cNvPicPr>
          <p:nvPr/>
        </p:nvPicPr>
        <p:blipFill>
          <a:blip r:embed="rId2" cstate="print"/>
          <a:srcRect t="32020"/>
          <a:stretch>
            <a:fillRect/>
          </a:stretch>
        </p:blipFill>
        <p:spPr bwMode="auto">
          <a:xfrm>
            <a:off x="1524000" y="1620981"/>
            <a:ext cx="4443684" cy="1092187"/>
          </a:xfrm>
          <a:prstGeom prst="rect">
            <a:avLst/>
          </a:prstGeom>
          <a:noFill/>
        </p:spPr>
      </p:pic>
      <p:sp>
        <p:nvSpPr>
          <p:cNvPr id="128" name="타원 127"/>
          <p:cNvSpPr/>
          <p:nvPr/>
        </p:nvSpPr>
        <p:spPr>
          <a:xfrm>
            <a:off x="1537855" y="3768437"/>
            <a:ext cx="1717963" cy="1343890"/>
          </a:xfrm>
          <a:prstGeom prst="ellipse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타원 128"/>
          <p:cNvSpPr/>
          <p:nvPr/>
        </p:nvSpPr>
        <p:spPr>
          <a:xfrm>
            <a:off x="8520546" y="3810000"/>
            <a:ext cx="1717963" cy="1343890"/>
          </a:xfrm>
          <a:prstGeom prst="ellipse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직사각형 129"/>
          <p:cNvSpPr/>
          <p:nvPr/>
        </p:nvSpPr>
        <p:spPr>
          <a:xfrm>
            <a:off x="7208258" y="4141745"/>
            <a:ext cx="12014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Camera2</a:t>
            </a:r>
          </a:p>
        </p:txBody>
      </p:sp>
      <p:sp>
        <p:nvSpPr>
          <p:cNvPr id="131" name="직사각형 130"/>
          <p:cNvSpPr/>
          <p:nvPr/>
        </p:nvSpPr>
        <p:spPr>
          <a:xfrm>
            <a:off x="10271909" y="4122444"/>
            <a:ext cx="16291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End-effector2</a:t>
            </a:r>
          </a:p>
        </p:txBody>
      </p:sp>
    </p:spTree>
    <p:extLst>
      <p:ext uri="{BB962C8B-B14F-4D97-AF65-F5344CB8AC3E}">
        <p14:creationId xmlns="" xmlns:p14="http://schemas.microsoft.com/office/powerpoint/2010/main" val="31684948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345631" y="652394"/>
            <a:ext cx="8899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1-2.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403347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b="1" spc="-150" dirty="0" smtClean="0">
                <a:solidFill>
                  <a:schemeClr val="accent4"/>
                </a:solidFill>
                <a:latin typeface="+mj-ea"/>
              </a:rPr>
              <a:t>Hand in Eye Calibration</a:t>
            </a:r>
            <a:endParaRPr lang="ko-KR" altLang="en-US" sz="3000" b="1" spc="-150" dirty="0">
              <a:solidFill>
                <a:schemeClr val="accent4"/>
              </a:solidFill>
              <a:latin typeface="+mj-ea"/>
            </a:endParaRPr>
          </a:p>
        </p:txBody>
      </p:sp>
      <p:cxnSp>
        <p:nvCxnSpPr>
          <p:cNvPr id="30" name="직선 화살표 연결선 29"/>
          <p:cNvCxnSpPr/>
          <p:nvPr/>
        </p:nvCxnSpPr>
        <p:spPr>
          <a:xfrm flipH="1" flipV="1">
            <a:off x="1593272" y="4456491"/>
            <a:ext cx="1468581" cy="13855"/>
          </a:xfrm>
          <a:prstGeom prst="straightConnector1">
            <a:avLst/>
          </a:prstGeom>
          <a:ln w="1016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/>
          <p:nvPr/>
        </p:nvCxnSpPr>
        <p:spPr>
          <a:xfrm>
            <a:off x="3089564" y="4502727"/>
            <a:ext cx="7813963" cy="1399309"/>
          </a:xfrm>
          <a:prstGeom prst="straightConnector1">
            <a:avLst/>
          </a:prstGeom>
          <a:ln w="1016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/>
          <p:cNvSpPr/>
          <p:nvPr/>
        </p:nvSpPr>
        <p:spPr>
          <a:xfrm>
            <a:off x="474948" y="4072472"/>
            <a:ext cx="12014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Camera2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3372345" y="4233281"/>
            <a:ext cx="16291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End-effector2</a:t>
            </a:r>
          </a:p>
        </p:txBody>
      </p:sp>
      <p:sp>
        <p:nvSpPr>
          <p:cNvPr id="42" name="직사각형 41"/>
          <p:cNvSpPr/>
          <p:nvPr/>
        </p:nvSpPr>
        <p:spPr>
          <a:xfrm flipH="1">
            <a:off x="0" y="6098238"/>
            <a:ext cx="13681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Calibration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10291881" y="6183868"/>
            <a:ext cx="14766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 smtClean="0"/>
              <a:t>Robot_Base</a:t>
            </a:r>
            <a:endParaRPr lang="en-US" altLang="ko-KR" dirty="0" smtClean="0"/>
          </a:p>
        </p:txBody>
      </p:sp>
      <p:cxnSp>
        <p:nvCxnSpPr>
          <p:cNvPr id="45" name="직선 화살표 연결선 44"/>
          <p:cNvCxnSpPr/>
          <p:nvPr/>
        </p:nvCxnSpPr>
        <p:spPr>
          <a:xfrm flipV="1">
            <a:off x="858981" y="5929745"/>
            <a:ext cx="10127674" cy="36891"/>
          </a:xfrm>
          <a:prstGeom prst="straightConnector1">
            <a:avLst/>
          </a:prstGeom>
          <a:ln w="10160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/>
          <p:nvPr/>
        </p:nvCxnSpPr>
        <p:spPr>
          <a:xfrm flipH="1">
            <a:off x="8575963" y="4502730"/>
            <a:ext cx="1504101" cy="41561"/>
          </a:xfrm>
          <a:prstGeom prst="straightConnector1">
            <a:avLst/>
          </a:prstGeom>
          <a:ln w="1016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/>
          <p:nvPr/>
        </p:nvCxnSpPr>
        <p:spPr>
          <a:xfrm flipV="1">
            <a:off x="886691" y="4516582"/>
            <a:ext cx="7772400" cy="1496291"/>
          </a:xfrm>
          <a:prstGeom prst="straightConnector1">
            <a:avLst/>
          </a:prstGeom>
          <a:ln w="1016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/>
          <p:nvPr/>
        </p:nvCxnSpPr>
        <p:spPr>
          <a:xfrm>
            <a:off x="10113818" y="4405745"/>
            <a:ext cx="734291" cy="1593273"/>
          </a:xfrm>
          <a:prstGeom prst="straightConnector1">
            <a:avLst/>
          </a:prstGeom>
          <a:ln w="1016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직사각형 79"/>
          <p:cNvSpPr/>
          <p:nvPr/>
        </p:nvSpPr>
        <p:spPr>
          <a:xfrm>
            <a:off x="4922258" y="3629126"/>
            <a:ext cx="10801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/>
              <a:t>A</a:t>
            </a:r>
          </a:p>
        </p:txBody>
      </p:sp>
      <p:sp>
        <p:nvSpPr>
          <p:cNvPr id="81" name="직사각형 80"/>
          <p:cNvSpPr/>
          <p:nvPr/>
        </p:nvSpPr>
        <p:spPr>
          <a:xfrm>
            <a:off x="6086040" y="2548472"/>
            <a:ext cx="10801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/>
              <a:t>B</a:t>
            </a:r>
          </a:p>
        </p:txBody>
      </p:sp>
      <p:sp>
        <p:nvSpPr>
          <p:cNvPr id="89" name="왼쪽으로 구부러진 화살표 88"/>
          <p:cNvSpPr/>
          <p:nvPr/>
        </p:nvSpPr>
        <p:spPr>
          <a:xfrm rot="16200000">
            <a:off x="4866408" y="453735"/>
            <a:ext cx="734291" cy="7128163"/>
          </a:xfrm>
          <a:prstGeom prst="curvedLef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0" name="왼쪽으로 구부러진 화살표 89"/>
          <p:cNvSpPr/>
          <p:nvPr/>
        </p:nvSpPr>
        <p:spPr>
          <a:xfrm rot="16200000">
            <a:off x="5999018" y="131617"/>
            <a:ext cx="1433944" cy="7183582"/>
          </a:xfrm>
          <a:prstGeom prst="curvedLef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2248330" y="4515818"/>
            <a:ext cx="10801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/>
              <a:t>x</a:t>
            </a:r>
          </a:p>
        </p:txBody>
      </p:sp>
      <p:sp>
        <p:nvSpPr>
          <p:cNvPr id="92" name="직사각형 91"/>
          <p:cNvSpPr/>
          <p:nvPr/>
        </p:nvSpPr>
        <p:spPr>
          <a:xfrm>
            <a:off x="9231022" y="4626654"/>
            <a:ext cx="10801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/>
              <a:t>x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7065818" y="1639577"/>
            <a:ext cx="51261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ko-KR" b="1" dirty="0" smtClean="0">
                <a:solidFill>
                  <a:schemeClr val="accent4"/>
                </a:solidFill>
              </a:rPr>
              <a:t>A : </a:t>
            </a:r>
            <a:r>
              <a:rPr lang="ko-KR" altLang="en-US" b="1" dirty="0" smtClean="0">
                <a:solidFill>
                  <a:schemeClr val="accent4"/>
                </a:solidFill>
              </a:rPr>
              <a:t>두 포지션 사이의 </a:t>
            </a:r>
            <a:r>
              <a:rPr lang="en-US" altLang="ko-KR" b="1" dirty="0" smtClean="0">
                <a:solidFill>
                  <a:schemeClr val="accent4"/>
                </a:solidFill>
              </a:rPr>
              <a:t>Camera Position </a:t>
            </a:r>
            <a:r>
              <a:rPr lang="ko-KR" altLang="en-US" b="1" dirty="0" smtClean="0">
                <a:solidFill>
                  <a:schemeClr val="accent4"/>
                </a:solidFill>
              </a:rPr>
              <a:t>변화</a:t>
            </a:r>
            <a:endParaRPr lang="en-US" altLang="ko-KR" b="1" dirty="0" smtClean="0">
              <a:solidFill>
                <a:schemeClr val="accent4"/>
              </a:solidFill>
            </a:endParaRPr>
          </a:p>
          <a:p>
            <a:pPr marL="342900" indent="-342900"/>
            <a:r>
              <a:rPr lang="en-US" altLang="ko-KR" b="1" dirty="0" smtClean="0">
                <a:solidFill>
                  <a:schemeClr val="accent4"/>
                </a:solidFill>
              </a:rPr>
              <a:t>B : </a:t>
            </a:r>
            <a:r>
              <a:rPr lang="ko-KR" altLang="en-US" b="1" dirty="0" smtClean="0">
                <a:solidFill>
                  <a:schemeClr val="accent4"/>
                </a:solidFill>
              </a:rPr>
              <a:t>두 포지션 사이의 </a:t>
            </a:r>
            <a:r>
              <a:rPr lang="en-US" altLang="ko-KR" b="1" dirty="0" smtClean="0">
                <a:solidFill>
                  <a:schemeClr val="accent4"/>
                </a:solidFill>
              </a:rPr>
              <a:t>TCP Position </a:t>
            </a:r>
            <a:r>
              <a:rPr lang="ko-KR" altLang="en-US" b="1" dirty="0" smtClean="0">
                <a:solidFill>
                  <a:schemeClr val="accent4"/>
                </a:solidFill>
              </a:rPr>
              <a:t>변화</a:t>
            </a:r>
            <a:endParaRPr lang="en-US" altLang="ko-KR" b="1" dirty="0" smtClean="0">
              <a:solidFill>
                <a:schemeClr val="accent4"/>
              </a:solidFill>
            </a:endParaRPr>
          </a:p>
          <a:p>
            <a:pPr marL="342900" indent="-342900"/>
            <a:endParaRPr lang="en-US" altLang="ko-KR" b="1" dirty="0" smtClean="0">
              <a:solidFill>
                <a:schemeClr val="accent4"/>
              </a:solidFill>
            </a:endParaRPr>
          </a:p>
          <a:p>
            <a:pPr marL="342900" indent="-342900"/>
            <a:r>
              <a:rPr lang="en-US" altLang="ko-KR" b="1" dirty="0" smtClean="0">
                <a:solidFill>
                  <a:schemeClr val="accent4"/>
                </a:solidFill>
              </a:rPr>
              <a:t>X : Eye </a:t>
            </a:r>
            <a:r>
              <a:rPr lang="ko-KR" altLang="en-US" b="1" dirty="0" smtClean="0">
                <a:solidFill>
                  <a:schemeClr val="accent4"/>
                </a:solidFill>
              </a:rPr>
              <a:t>와 </a:t>
            </a:r>
            <a:r>
              <a:rPr lang="en-US" altLang="ko-KR" b="1" dirty="0" smtClean="0">
                <a:solidFill>
                  <a:schemeClr val="accent4"/>
                </a:solidFill>
              </a:rPr>
              <a:t>Hand </a:t>
            </a:r>
            <a:r>
              <a:rPr lang="ko-KR" altLang="en-US" b="1" dirty="0" smtClean="0">
                <a:solidFill>
                  <a:schemeClr val="accent4"/>
                </a:solidFill>
              </a:rPr>
              <a:t>사이의 </a:t>
            </a:r>
            <a:r>
              <a:rPr lang="en-US" altLang="ko-KR" b="1" dirty="0" smtClean="0">
                <a:solidFill>
                  <a:schemeClr val="accent4"/>
                </a:solidFill>
              </a:rPr>
              <a:t>Transform  Matrix</a:t>
            </a:r>
            <a:endParaRPr lang="ko-KR" altLang="en-US" b="1" dirty="0">
              <a:solidFill>
                <a:schemeClr val="accent4"/>
              </a:solidFill>
            </a:endParaRPr>
          </a:p>
        </p:txBody>
      </p:sp>
      <p:pic>
        <p:nvPicPr>
          <p:cNvPr id="94" name="Picture 4" descr="C:\Users\user\Desktop\poasfsx.JPG"/>
          <p:cNvPicPr>
            <a:picLocks noChangeAspect="1" noChangeArrowheads="1"/>
          </p:cNvPicPr>
          <p:nvPr/>
        </p:nvPicPr>
        <p:blipFill>
          <a:blip r:embed="rId2" cstate="print"/>
          <a:srcRect l="37569" r="45634" b="73903"/>
          <a:stretch>
            <a:fillRect/>
          </a:stretch>
        </p:blipFill>
        <p:spPr bwMode="auto">
          <a:xfrm>
            <a:off x="180109" y="1688419"/>
            <a:ext cx="1335184" cy="749981"/>
          </a:xfrm>
          <a:prstGeom prst="rect">
            <a:avLst/>
          </a:prstGeom>
          <a:noFill/>
        </p:spPr>
      </p:pic>
      <p:cxnSp>
        <p:nvCxnSpPr>
          <p:cNvPr id="98" name="직선 화살표 연결선 97"/>
          <p:cNvCxnSpPr/>
          <p:nvPr/>
        </p:nvCxnSpPr>
        <p:spPr>
          <a:xfrm flipV="1">
            <a:off x="900547" y="4461165"/>
            <a:ext cx="845127" cy="1510145"/>
          </a:xfrm>
          <a:prstGeom prst="straightConnector1">
            <a:avLst/>
          </a:prstGeom>
          <a:ln w="1016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직사각형 122"/>
          <p:cNvSpPr/>
          <p:nvPr/>
        </p:nvSpPr>
        <p:spPr>
          <a:xfrm>
            <a:off x="779748" y="5028435"/>
            <a:ext cx="10801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/>
              <a:t>A2</a:t>
            </a:r>
          </a:p>
        </p:txBody>
      </p:sp>
      <p:sp>
        <p:nvSpPr>
          <p:cNvPr id="124" name="직사각형 123"/>
          <p:cNvSpPr/>
          <p:nvPr/>
        </p:nvSpPr>
        <p:spPr>
          <a:xfrm>
            <a:off x="3827748" y="4986872"/>
            <a:ext cx="10801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/>
              <a:t>A3</a:t>
            </a:r>
          </a:p>
        </p:txBody>
      </p:sp>
      <p:sp>
        <p:nvSpPr>
          <p:cNvPr id="125" name="직사각형 124"/>
          <p:cNvSpPr/>
          <p:nvPr/>
        </p:nvSpPr>
        <p:spPr>
          <a:xfrm>
            <a:off x="7152840" y="5263963"/>
            <a:ext cx="10801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/>
              <a:t>B2</a:t>
            </a:r>
          </a:p>
        </p:txBody>
      </p:sp>
      <p:sp>
        <p:nvSpPr>
          <p:cNvPr id="126" name="직사각형 125"/>
          <p:cNvSpPr/>
          <p:nvPr/>
        </p:nvSpPr>
        <p:spPr>
          <a:xfrm>
            <a:off x="10519495" y="4737490"/>
            <a:ext cx="10801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/>
              <a:t>B3</a:t>
            </a:r>
          </a:p>
        </p:txBody>
      </p:sp>
      <p:pic>
        <p:nvPicPr>
          <p:cNvPr id="127" name="Picture 4" descr="C:\Users\user\Desktop\poasfsx.JPG"/>
          <p:cNvPicPr>
            <a:picLocks noChangeAspect="1" noChangeArrowheads="1"/>
          </p:cNvPicPr>
          <p:nvPr/>
        </p:nvPicPr>
        <p:blipFill>
          <a:blip r:embed="rId2" cstate="print"/>
          <a:srcRect t="32020"/>
          <a:stretch>
            <a:fillRect/>
          </a:stretch>
        </p:blipFill>
        <p:spPr bwMode="auto">
          <a:xfrm>
            <a:off x="1524000" y="1620981"/>
            <a:ext cx="4443684" cy="1092187"/>
          </a:xfrm>
          <a:prstGeom prst="rect">
            <a:avLst/>
          </a:prstGeom>
          <a:noFill/>
        </p:spPr>
      </p:pic>
      <p:sp>
        <p:nvSpPr>
          <p:cNvPr id="128" name="타원 127"/>
          <p:cNvSpPr/>
          <p:nvPr/>
        </p:nvSpPr>
        <p:spPr>
          <a:xfrm>
            <a:off x="1537855" y="3768437"/>
            <a:ext cx="1717963" cy="1343890"/>
          </a:xfrm>
          <a:prstGeom prst="ellipse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타원 128"/>
          <p:cNvSpPr/>
          <p:nvPr/>
        </p:nvSpPr>
        <p:spPr>
          <a:xfrm>
            <a:off x="8520546" y="3810000"/>
            <a:ext cx="1717963" cy="1343890"/>
          </a:xfrm>
          <a:prstGeom prst="ellipse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직사각형 129"/>
          <p:cNvSpPr/>
          <p:nvPr/>
        </p:nvSpPr>
        <p:spPr>
          <a:xfrm>
            <a:off x="7208258" y="4141745"/>
            <a:ext cx="12014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Camera3</a:t>
            </a:r>
          </a:p>
        </p:txBody>
      </p:sp>
      <p:sp>
        <p:nvSpPr>
          <p:cNvPr id="131" name="직사각형 130"/>
          <p:cNvSpPr/>
          <p:nvPr/>
        </p:nvSpPr>
        <p:spPr>
          <a:xfrm>
            <a:off x="10271909" y="4122444"/>
            <a:ext cx="16291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End-effector3</a:t>
            </a:r>
          </a:p>
        </p:txBody>
      </p:sp>
    </p:spTree>
    <p:extLst>
      <p:ext uri="{BB962C8B-B14F-4D97-AF65-F5344CB8AC3E}">
        <p14:creationId xmlns="" xmlns:p14="http://schemas.microsoft.com/office/powerpoint/2010/main" val="31684948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345631" y="652394"/>
            <a:ext cx="8899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1-2.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403347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b="1" spc="-150" dirty="0" smtClean="0">
                <a:solidFill>
                  <a:schemeClr val="accent4"/>
                </a:solidFill>
                <a:latin typeface="+mj-ea"/>
              </a:rPr>
              <a:t>Hand in Eye Calibration</a:t>
            </a:r>
            <a:endParaRPr lang="ko-KR" altLang="en-US" sz="3000" b="1" spc="-150" dirty="0">
              <a:solidFill>
                <a:schemeClr val="accent4"/>
              </a:solidFill>
              <a:latin typeface="+mj-ea"/>
            </a:endParaRPr>
          </a:p>
        </p:txBody>
      </p:sp>
      <p:pic>
        <p:nvPicPr>
          <p:cNvPr id="27" name="Picture 4" descr="C:\Users\user\Desktop\poasfsx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785400"/>
            <a:ext cx="6289432" cy="2273982"/>
          </a:xfrm>
          <a:prstGeom prst="rect">
            <a:avLst/>
          </a:prstGeom>
          <a:noFill/>
        </p:spPr>
      </p:pic>
      <p:pic>
        <p:nvPicPr>
          <p:cNvPr id="16" name="Picture 3" descr="C:\Users\user\Desktop\2e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4069756"/>
            <a:ext cx="7661564" cy="1237638"/>
          </a:xfrm>
          <a:prstGeom prst="rect">
            <a:avLst/>
          </a:prstGeom>
          <a:noFill/>
        </p:spPr>
      </p:pic>
      <p:pic>
        <p:nvPicPr>
          <p:cNvPr id="17" name="Picture 2" descr="C:\Users\user\Desktop\TS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42806" y="2080608"/>
            <a:ext cx="4117210" cy="1951066"/>
          </a:xfrm>
          <a:prstGeom prst="rect">
            <a:avLst/>
          </a:prstGeom>
          <a:noFill/>
        </p:spPr>
      </p:pic>
      <p:sp>
        <p:nvSpPr>
          <p:cNvPr id="19" name="직사각형 18"/>
          <p:cNvSpPr/>
          <p:nvPr/>
        </p:nvSpPr>
        <p:spPr>
          <a:xfrm flipH="1">
            <a:off x="-2" y="5571765"/>
            <a:ext cx="118594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12</a:t>
            </a:r>
            <a:r>
              <a:rPr lang="ko-KR" altLang="en-US" dirty="0" smtClean="0"/>
              <a:t>원 </a:t>
            </a:r>
            <a:r>
              <a:rPr lang="en-US" altLang="ko-KR" dirty="0" smtClean="0"/>
              <a:t>1</a:t>
            </a:r>
            <a:r>
              <a:rPr lang="ko-KR" altLang="en-US" dirty="0" smtClean="0"/>
              <a:t>차 연립방정식으로</a:t>
            </a:r>
            <a:r>
              <a:rPr lang="en-US" altLang="ko-KR" dirty="0" smtClean="0"/>
              <a:t>, X</a:t>
            </a:r>
            <a:r>
              <a:rPr lang="ko-KR" altLang="en-US" dirty="0" err="1" smtClean="0"/>
              <a:t>행렬내에</a:t>
            </a:r>
            <a:r>
              <a:rPr lang="ko-KR" altLang="en-US" dirty="0" smtClean="0"/>
              <a:t> 있는 모든 </a:t>
            </a:r>
            <a:r>
              <a:rPr lang="en-US" altLang="ko-KR" dirty="0" err="1" smtClean="0"/>
              <a:t>x</a:t>
            </a:r>
            <a:r>
              <a:rPr lang="en-US" altLang="ko-KR" sz="1200" dirty="0" err="1" smtClean="0"/>
              <a:t>ij</a:t>
            </a:r>
            <a:r>
              <a:rPr lang="ko-KR" altLang="en-US" dirty="0" smtClean="0"/>
              <a:t>값을 구하고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Px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Py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Pz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그리고</a:t>
            </a:r>
            <a:r>
              <a:rPr lang="en-US" altLang="ko-KR" dirty="0" smtClean="0"/>
              <a:t>, roll, Pitch, Yaw 3</a:t>
            </a:r>
            <a:r>
              <a:rPr lang="ko-KR" altLang="en-US" dirty="0" smtClean="0"/>
              <a:t>개 </a:t>
            </a:r>
            <a:r>
              <a:rPr lang="ko-KR" altLang="en-US" dirty="0" err="1" smtClean="0"/>
              <a:t>각도값을</a:t>
            </a:r>
            <a:r>
              <a:rPr lang="ko-KR" altLang="en-US" dirty="0" smtClean="0"/>
              <a:t> 구한다</a:t>
            </a:r>
            <a:r>
              <a:rPr lang="en-US" altLang="ko-KR" dirty="0" smtClean="0"/>
              <a:t>. </a:t>
            </a:r>
            <a:endParaRPr lang="en-US" altLang="ko-KR" sz="1200" dirty="0" smtClean="0"/>
          </a:p>
        </p:txBody>
      </p:sp>
    </p:spTree>
    <p:extLst>
      <p:ext uri="{BB962C8B-B14F-4D97-AF65-F5344CB8AC3E}">
        <p14:creationId xmlns="" xmlns:p14="http://schemas.microsoft.com/office/powerpoint/2010/main" val="31684948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345631" y="652394"/>
            <a:ext cx="8899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1-3.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417133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b="1" spc="-150" dirty="0" smtClean="0">
                <a:solidFill>
                  <a:schemeClr val="accent4"/>
                </a:solidFill>
                <a:latin typeface="+mj-ea"/>
              </a:rPr>
              <a:t>Hand  to Eye Calibration</a:t>
            </a:r>
            <a:endParaRPr lang="ko-KR" altLang="en-US" sz="3000" b="1" spc="-150" dirty="0">
              <a:solidFill>
                <a:schemeClr val="accent4"/>
              </a:solidFill>
              <a:latin typeface="+mj-ea"/>
            </a:endParaRPr>
          </a:p>
        </p:txBody>
      </p:sp>
      <p:pic>
        <p:nvPicPr>
          <p:cNvPr id="17" name="Picture 2" descr="C:\Users\user\Desktop\handtoeye.JPG"/>
          <p:cNvPicPr>
            <a:picLocks noChangeAspect="1" noChangeArrowheads="1"/>
          </p:cNvPicPr>
          <p:nvPr/>
        </p:nvPicPr>
        <p:blipFill>
          <a:blip r:embed="rId2" cstate="print"/>
          <a:srcRect t="11757"/>
          <a:stretch>
            <a:fillRect/>
          </a:stretch>
        </p:blipFill>
        <p:spPr bwMode="auto">
          <a:xfrm flipH="1">
            <a:off x="562060" y="1705003"/>
            <a:ext cx="5175062" cy="2294451"/>
          </a:xfrm>
          <a:prstGeom prst="rect">
            <a:avLst/>
          </a:prstGeom>
          <a:noFill/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18" name="Picture 3" descr="C:\Users\user\Desktop\hdasf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90209" flipH="1">
            <a:off x="621538" y="4096946"/>
            <a:ext cx="4414762" cy="1388449"/>
          </a:xfrm>
          <a:prstGeom prst="rect">
            <a:avLst/>
          </a:prstGeom>
          <a:noFill/>
        </p:spPr>
      </p:pic>
      <p:sp>
        <p:nvSpPr>
          <p:cNvPr id="19" name="직사각형 18"/>
          <p:cNvSpPr/>
          <p:nvPr/>
        </p:nvSpPr>
        <p:spPr>
          <a:xfrm>
            <a:off x="1011403" y="3863961"/>
            <a:ext cx="14766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End-</a:t>
            </a:r>
            <a:r>
              <a:rPr lang="en-US" altLang="ko-KR" dirty="0" err="1" smtClean="0"/>
              <a:t>effector</a:t>
            </a:r>
            <a:endParaRPr lang="en-US" altLang="ko-KR" dirty="0" smtClean="0"/>
          </a:p>
        </p:txBody>
      </p:sp>
      <p:sp>
        <p:nvSpPr>
          <p:cNvPr id="20" name="직사각형 19"/>
          <p:cNvSpPr/>
          <p:nvPr/>
        </p:nvSpPr>
        <p:spPr>
          <a:xfrm flipH="1">
            <a:off x="3507243" y="3886184"/>
            <a:ext cx="13681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Calibration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326149" y="5391539"/>
            <a:ext cx="10801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Camera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4763728" y="5308556"/>
            <a:ext cx="14766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 smtClean="0"/>
              <a:t>Robot_Base</a:t>
            </a:r>
            <a:endParaRPr lang="en-US" altLang="ko-KR" dirty="0" smtClean="0"/>
          </a:p>
        </p:txBody>
      </p:sp>
      <p:pic>
        <p:nvPicPr>
          <p:cNvPr id="23" name="Picture 4" descr="C:\Users\user\Desktop\hsfasf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3208" y="5826946"/>
            <a:ext cx="4696691" cy="454518"/>
          </a:xfrm>
          <a:prstGeom prst="rect">
            <a:avLst/>
          </a:prstGeom>
          <a:noFill/>
        </p:spPr>
      </p:pic>
      <p:sp>
        <p:nvSpPr>
          <p:cNvPr id="35" name="TextBox 34"/>
          <p:cNvSpPr txBox="1"/>
          <p:nvPr/>
        </p:nvSpPr>
        <p:spPr>
          <a:xfrm>
            <a:off x="168298" y="6460959"/>
            <a:ext cx="565265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342900" indent="-342900"/>
            <a:r>
              <a:rPr lang="ko-KR" altLang="en-US" b="1" dirty="0" smtClean="0">
                <a:solidFill>
                  <a:schemeClr val="accent4"/>
                </a:solidFill>
              </a:rPr>
              <a:t>카메라로부터 </a:t>
            </a:r>
            <a:r>
              <a:rPr lang="en-US" altLang="ko-KR" b="1" dirty="0" smtClean="0">
                <a:solidFill>
                  <a:schemeClr val="accent4"/>
                </a:solidFill>
              </a:rPr>
              <a:t>Robot Base</a:t>
            </a:r>
            <a:r>
              <a:rPr lang="ko-KR" altLang="en-US" b="1" dirty="0" smtClean="0">
                <a:solidFill>
                  <a:schemeClr val="accent4"/>
                </a:solidFill>
              </a:rPr>
              <a:t>로의 변환을 </a:t>
            </a:r>
            <a:r>
              <a:rPr lang="ko-KR" altLang="en-US" b="1" dirty="0" err="1" smtClean="0">
                <a:solidFill>
                  <a:schemeClr val="accent4"/>
                </a:solidFill>
              </a:rPr>
              <a:t>찾아야한다</a:t>
            </a:r>
            <a:r>
              <a:rPr lang="en-US" altLang="ko-KR" b="1" dirty="0" smtClean="0">
                <a:solidFill>
                  <a:schemeClr val="accent4"/>
                </a:solidFill>
              </a:rPr>
              <a:t>.</a:t>
            </a:r>
            <a:endParaRPr lang="ko-KR" altLang="en-US" b="1" dirty="0">
              <a:solidFill>
                <a:schemeClr val="accent4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436555" y="1623041"/>
            <a:ext cx="57554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ko-KR" b="1" dirty="0" smtClean="0">
                <a:solidFill>
                  <a:schemeClr val="accent4"/>
                </a:solidFill>
              </a:rPr>
              <a:t>A : </a:t>
            </a:r>
            <a:r>
              <a:rPr lang="ko-KR" altLang="en-US" b="1" dirty="0" smtClean="0">
                <a:solidFill>
                  <a:schemeClr val="accent4"/>
                </a:solidFill>
              </a:rPr>
              <a:t>두 포지션 사이의 </a:t>
            </a:r>
            <a:r>
              <a:rPr lang="en-US" altLang="ko-KR" b="1" dirty="0" smtClean="0">
                <a:solidFill>
                  <a:schemeClr val="accent4"/>
                </a:solidFill>
              </a:rPr>
              <a:t>Camera Position </a:t>
            </a:r>
            <a:r>
              <a:rPr lang="ko-KR" altLang="en-US" b="1" dirty="0" smtClean="0">
                <a:solidFill>
                  <a:schemeClr val="accent4"/>
                </a:solidFill>
              </a:rPr>
              <a:t>변화</a:t>
            </a:r>
            <a:endParaRPr lang="en-US" altLang="ko-KR" b="1" dirty="0" smtClean="0">
              <a:solidFill>
                <a:schemeClr val="accent4"/>
              </a:solidFill>
            </a:endParaRPr>
          </a:p>
          <a:p>
            <a:pPr marL="342900" indent="-342900"/>
            <a:r>
              <a:rPr lang="en-US" altLang="ko-KR" b="1" dirty="0" smtClean="0">
                <a:solidFill>
                  <a:schemeClr val="accent4"/>
                </a:solidFill>
              </a:rPr>
              <a:t>B : </a:t>
            </a:r>
            <a:r>
              <a:rPr lang="ko-KR" altLang="en-US" b="1" dirty="0" smtClean="0">
                <a:solidFill>
                  <a:schemeClr val="accent4"/>
                </a:solidFill>
              </a:rPr>
              <a:t>두 포지션 사이의 </a:t>
            </a:r>
            <a:r>
              <a:rPr lang="en-US" altLang="ko-KR" b="1" dirty="0" smtClean="0">
                <a:solidFill>
                  <a:schemeClr val="accent4"/>
                </a:solidFill>
              </a:rPr>
              <a:t>Robot Base</a:t>
            </a:r>
            <a:r>
              <a:rPr lang="ko-KR" altLang="en-US" b="1" dirty="0" smtClean="0">
                <a:solidFill>
                  <a:schemeClr val="accent4"/>
                </a:solidFill>
              </a:rPr>
              <a:t>의</a:t>
            </a:r>
            <a:r>
              <a:rPr lang="en-US" altLang="ko-KR" b="1" dirty="0" smtClean="0">
                <a:solidFill>
                  <a:schemeClr val="accent4"/>
                </a:solidFill>
              </a:rPr>
              <a:t> </a:t>
            </a:r>
            <a:r>
              <a:rPr lang="ko-KR" altLang="en-US" b="1" dirty="0" smtClean="0">
                <a:solidFill>
                  <a:schemeClr val="accent4"/>
                </a:solidFill>
              </a:rPr>
              <a:t>변화</a:t>
            </a:r>
            <a:endParaRPr lang="en-US" altLang="ko-KR" b="1" dirty="0" smtClean="0">
              <a:solidFill>
                <a:schemeClr val="accent4"/>
              </a:solidFill>
            </a:endParaRPr>
          </a:p>
          <a:p>
            <a:pPr marL="342900" indent="-342900"/>
            <a:endParaRPr lang="en-US" altLang="ko-KR" b="1" dirty="0" smtClean="0">
              <a:solidFill>
                <a:schemeClr val="accent4"/>
              </a:solidFill>
            </a:endParaRPr>
          </a:p>
          <a:p>
            <a:pPr marL="342900" indent="-342900"/>
            <a:r>
              <a:rPr lang="en-US" altLang="ko-KR" b="1" dirty="0" smtClean="0">
                <a:solidFill>
                  <a:schemeClr val="accent4"/>
                </a:solidFill>
              </a:rPr>
              <a:t>X : Camera</a:t>
            </a:r>
            <a:r>
              <a:rPr lang="ko-KR" altLang="en-US" b="1" dirty="0" smtClean="0">
                <a:solidFill>
                  <a:schemeClr val="accent4"/>
                </a:solidFill>
              </a:rPr>
              <a:t>와 </a:t>
            </a:r>
            <a:r>
              <a:rPr lang="en-US" altLang="ko-KR" b="1" dirty="0" smtClean="0">
                <a:solidFill>
                  <a:schemeClr val="accent4"/>
                </a:solidFill>
              </a:rPr>
              <a:t>Robot Base </a:t>
            </a:r>
            <a:r>
              <a:rPr lang="ko-KR" altLang="en-US" b="1" dirty="0" smtClean="0">
                <a:solidFill>
                  <a:schemeClr val="accent4"/>
                </a:solidFill>
              </a:rPr>
              <a:t>사이의 </a:t>
            </a:r>
            <a:r>
              <a:rPr lang="en-US" altLang="ko-KR" b="1" dirty="0" smtClean="0">
                <a:solidFill>
                  <a:schemeClr val="accent4"/>
                </a:solidFill>
              </a:rPr>
              <a:t>Transform  Matrix</a:t>
            </a:r>
            <a:endParaRPr lang="ko-KR" altLang="en-US" b="1" dirty="0">
              <a:solidFill>
                <a:schemeClr val="accent4"/>
              </a:solidFill>
            </a:endParaRPr>
          </a:p>
        </p:txBody>
      </p:sp>
      <p:pic>
        <p:nvPicPr>
          <p:cNvPr id="57" name="Picture 2" descr="C:\Users\user\Desktop\TS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402368" y="4839448"/>
            <a:ext cx="3707903" cy="1757103"/>
          </a:xfrm>
          <a:prstGeom prst="rect">
            <a:avLst/>
          </a:prstGeom>
          <a:noFill/>
        </p:spPr>
      </p:pic>
      <p:pic>
        <p:nvPicPr>
          <p:cNvPr id="58" name="Picture 4" descr="C:\Users\user\Desktop\poasfsx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445989" y="2867843"/>
            <a:ext cx="5746011" cy="207750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1684948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오늘의 PPT 색상 테마 008">
      <a:dk1>
        <a:sysClr val="windowText" lastClr="000000"/>
      </a:dk1>
      <a:lt1>
        <a:sysClr val="window" lastClr="FFFFFF"/>
      </a:lt1>
      <a:dk2>
        <a:srgbClr val="3A3838"/>
      </a:dk2>
      <a:lt2>
        <a:srgbClr val="E7E6E6"/>
      </a:lt2>
      <a:accent1>
        <a:srgbClr val="75A99E"/>
      </a:accent1>
      <a:accent2>
        <a:srgbClr val="49A6A6"/>
      </a:accent2>
      <a:accent3>
        <a:srgbClr val="E1E6D7"/>
      </a:accent3>
      <a:accent4>
        <a:srgbClr val="5F5E58"/>
      </a:accent4>
      <a:accent5>
        <a:srgbClr val="544F4D"/>
      </a:accent5>
      <a:accent6>
        <a:srgbClr val="E0EAF7"/>
      </a:accent6>
      <a:hlink>
        <a:srgbClr val="FCBB04"/>
      </a:hlink>
      <a:folHlink>
        <a:srgbClr val="FCBB04"/>
      </a:folHlink>
    </a:clrScheme>
    <a:fontScheme name="free">
      <a:majorFont>
        <a:latin typeface="Arial"/>
        <a:ea typeface="나눔스퀘어라운드 Regular"/>
        <a:cs typeface=""/>
      </a:majorFont>
      <a:minorFont>
        <a:latin typeface="Arial"/>
        <a:ea typeface="나눔스퀘어라운드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1945</TotalTime>
  <Words>899</Words>
  <Application>Microsoft Office PowerPoint</Application>
  <PresentationFormat>사용자 지정</PresentationFormat>
  <Paragraphs>233</Paragraphs>
  <Slides>25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26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user</cp:lastModifiedBy>
  <cp:revision>216</cp:revision>
  <dcterms:created xsi:type="dcterms:W3CDTF">2015-07-07T04:48:58Z</dcterms:created>
  <dcterms:modified xsi:type="dcterms:W3CDTF">2021-05-20T03:44:12Z</dcterms:modified>
</cp:coreProperties>
</file>