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49" r:id="rId4"/>
    <p:sldId id="325" r:id="rId5"/>
    <p:sldId id="343" r:id="rId6"/>
    <p:sldId id="344" r:id="rId7"/>
    <p:sldId id="346" r:id="rId8"/>
    <p:sldId id="347" r:id="rId9"/>
    <p:sldId id="348" r:id="rId10"/>
    <p:sldId id="342" r:id="rId11"/>
    <p:sldId id="350" r:id="rId12"/>
    <p:sldId id="351" r:id="rId13"/>
    <p:sldId id="364" r:id="rId14"/>
    <p:sldId id="362" r:id="rId15"/>
    <p:sldId id="358" r:id="rId16"/>
    <p:sldId id="352" r:id="rId17"/>
    <p:sldId id="353" r:id="rId18"/>
    <p:sldId id="360" r:id="rId19"/>
    <p:sldId id="361" r:id="rId20"/>
    <p:sldId id="357" r:id="rId21"/>
    <p:sldId id="354" r:id="rId22"/>
    <p:sldId id="355" r:id="rId23"/>
    <p:sldId id="356" r:id="rId24"/>
    <p:sldId id="359" r:id="rId25"/>
    <p:sldId id="36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780" y="-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1172" y="2974310"/>
            <a:ext cx="10969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</a:rPr>
              <a:t>도면해석 자동화 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&amp; </a:t>
            </a:r>
            <a:r>
              <a:rPr lang="ko-KR" altLang="en-US" sz="5400" b="1" smtClean="0">
                <a:solidFill>
                  <a:schemeClr val="bg1"/>
                </a:solidFill>
              </a:rPr>
              <a:t>용접로봇 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C:\Users\user\Desktop\RIB_Automation\image\T_in_Robot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8741" y="5343612"/>
            <a:ext cx="1853491" cy="1163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  <a:ea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1025" y="1899058"/>
            <a:ext cx="44454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r>
              <a:rPr lang="ko-KR" altLang="en-US" b="1" dirty="0" err="1" smtClean="0">
                <a:solidFill>
                  <a:schemeClr val="accent4"/>
                </a:solidFill>
              </a:rPr>
              <a:t>특허시</a:t>
            </a:r>
            <a:r>
              <a:rPr lang="ko-KR" altLang="en-US" b="1" dirty="0" smtClean="0">
                <a:solidFill>
                  <a:schemeClr val="accent4"/>
                </a:solidFill>
              </a:rPr>
              <a:t>  필요한  자료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미비한점</a:t>
            </a:r>
            <a:r>
              <a:rPr lang="ko-KR" altLang="en-US" b="1" dirty="0" smtClean="0">
                <a:solidFill>
                  <a:schemeClr val="accent4"/>
                </a:solidFill>
              </a:rPr>
              <a:t>  보완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accent4"/>
                </a:solidFill>
              </a:rPr>
              <a:t>3. Program Flow Chart</a:t>
            </a:r>
          </a:p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accent4"/>
                </a:solidFill>
              </a:rPr>
              <a:t>2020</a:t>
            </a:r>
            <a:r>
              <a:rPr lang="ko-KR" altLang="en-US" b="1" dirty="0" smtClean="0">
                <a:solidFill>
                  <a:schemeClr val="accent4"/>
                </a:solidFill>
              </a:rPr>
              <a:t>년 </a:t>
            </a:r>
            <a:r>
              <a:rPr lang="en-US" altLang="ko-KR" b="1" dirty="0" smtClean="0">
                <a:solidFill>
                  <a:schemeClr val="accent4"/>
                </a:solidFill>
              </a:rPr>
              <a:t>7</a:t>
            </a:r>
            <a:r>
              <a:rPr lang="ko-KR" altLang="en-US" b="1" dirty="0" smtClean="0">
                <a:solidFill>
                  <a:schemeClr val="accent4"/>
                </a:solidFill>
              </a:rPr>
              <a:t>월 </a:t>
            </a:r>
            <a:r>
              <a:rPr lang="en-US" altLang="ko-KR" b="1" dirty="0" smtClean="0">
                <a:solidFill>
                  <a:schemeClr val="accent4"/>
                </a:solidFill>
              </a:rPr>
              <a:t>15</a:t>
            </a:r>
            <a:r>
              <a:rPr lang="ko-KR" altLang="en-US" b="1" dirty="0" smtClean="0">
                <a:solidFill>
                  <a:schemeClr val="accent4"/>
                </a:solidFill>
              </a:rPr>
              <a:t>일 이후  </a:t>
            </a:r>
            <a:r>
              <a:rPr lang="en-US" altLang="ko-KR" b="1" dirty="0" smtClean="0">
                <a:solidFill>
                  <a:schemeClr val="accent4"/>
                </a:solidFill>
              </a:rPr>
              <a:t>PPT </a:t>
            </a:r>
            <a:r>
              <a:rPr lang="ko-KR" altLang="en-US" b="1" dirty="0" smtClean="0">
                <a:solidFill>
                  <a:schemeClr val="accent4"/>
                </a:solidFill>
              </a:rPr>
              <a:t>및  코드 분석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4059125" cy="769441"/>
              <a:chOff x="471977" y="2691080"/>
              <a:chExt cx="4059125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405912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용접로봇 자동화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488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금주진행상황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-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용접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6439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앞서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Model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코드에서 공부하였던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Transpose Convolution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 유사한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Deconvolusion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간의 차이점 검색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Deconvolution: Pooling Layer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복원하는 방식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D9A03F97-2333-48CB-BBE8-81F417822D1D}"/>
              </a:ext>
            </a:extLst>
          </p:cNvPr>
          <p:cNvGrpSpPr/>
          <p:nvPr/>
        </p:nvGrpSpPr>
        <p:grpSpPr>
          <a:xfrm>
            <a:off x="242689" y="3430814"/>
            <a:ext cx="8430256" cy="2948764"/>
            <a:chOff x="256544" y="2555591"/>
            <a:chExt cx="8430256" cy="2948764"/>
          </a:xfrm>
        </p:grpSpPr>
        <p:grpSp>
          <p:nvGrpSpPr>
            <p:cNvPr id="20" name="그룹 1">
              <a:extLst>
                <a:ext uri="{FF2B5EF4-FFF2-40B4-BE49-F238E27FC236}">
                  <a16:creationId xmlns="" xmlns:a16="http://schemas.microsoft.com/office/drawing/2014/main" id="{8F61B2C9-4E4B-49A8-887A-6CCF4D55024C}"/>
                </a:ext>
              </a:extLst>
            </p:cNvPr>
            <p:cNvGrpSpPr/>
            <p:nvPr/>
          </p:nvGrpSpPr>
          <p:grpSpPr>
            <a:xfrm>
              <a:off x="256544" y="2555591"/>
              <a:ext cx="4192001" cy="2948764"/>
              <a:chOff x="256544" y="2555591"/>
              <a:chExt cx="3577701" cy="2948764"/>
            </a:xfrm>
          </p:grpSpPr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8899C3A1-8D02-40A5-AAF0-BD7468F88DBB}"/>
                  </a:ext>
                </a:extLst>
              </p:cNvPr>
              <p:cNvSpPr txBox="1"/>
              <p:nvPr/>
            </p:nvSpPr>
            <p:spPr>
              <a:xfrm>
                <a:off x="765142" y="5196578"/>
                <a:ext cx="28093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[Deconvolution</a:t>
                </a:r>
                <a:r>
                  <a:rPr lang="ko-KR" altLang="en-US" sz="1400" b="1" dirty="0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의 </a:t>
                </a:r>
                <a:r>
                  <a:rPr lang="en-US" altLang="ko-KR" sz="1400" b="1" dirty="0" err="1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Unpooling</a:t>
                </a:r>
                <a:r>
                  <a:rPr lang="en-US" altLang="ko-KR" sz="1400" b="1" dirty="0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 1]</a:t>
                </a:r>
                <a:endPara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  <p:pic>
            <p:nvPicPr>
              <p:cNvPr id="25" name="그림 5">
                <a:extLst>
                  <a:ext uri="{FF2B5EF4-FFF2-40B4-BE49-F238E27FC236}">
                    <a16:creationId xmlns="" xmlns:a16="http://schemas.microsoft.com/office/drawing/2014/main" id="{CC1F2E0B-8B4D-4E9B-AF80-8DAC240339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56544" y="2555591"/>
                <a:ext cx="3577701" cy="2504782"/>
              </a:xfrm>
              <a:prstGeom prst="rect">
                <a:avLst/>
              </a:prstGeom>
            </p:spPr>
          </p:pic>
        </p:grpSp>
        <p:grpSp>
          <p:nvGrpSpPr>
            <p:cNvPr id="21" name="그룹 2">
              <a:extLst>
                <a:ext uri="{FF2B5EF4-FFF2-40B4-BE49-F238E27FC236}">
                  <a16:creationId xmlns="" xmlns:a16="http://schemas.microsoft.com/office/drawing/2014/main" id="{E251D9CF-467C-4F62-8A08-4E10E4DFDA81}"/>
                </a:ext>
              </a:extLst>
            </p:cNvPr>
            <p:cNvGrpSpPr/>
            <p:nvPr/>
          </p:nvGrpSpPr>
          <p:grpSpPr>
            <a:xfrm>
              <a:off x="4494799" y="2555591"/>
              <a:ext cx="4192001" cy="2948762"/>
              <a:chOff x="3828372" y="2555592"/>
              <a:chExt cx="3577701" cy="2948762"/>
            </a:xfrm>
          </p:grpSpPr>
          <p:pic>
            <p:nvPicPr>
              <p:cNvPr id="22" name="그림 21">
                <a:extLst>
                  <a:ext uri="{FF2B5EF4-FFF2-40B4-BE49-F238E27FC236}">
                    <a16:creationId xmlns="" xmlns:a16="http://schemas.microsoft.com/office/drawing/2014/main" id="{BA026D18-CC34-4437-A8FC-D418179A4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28372" y="2555592"/>
                <a:ext cx="3577701" cy="2504782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0E8D6502-00B0-4764-8CC6-24BBD4A2B341}"/>
                  </a:ext>
                </a:extLst>
              </p:cNvPr>
              <p:cNvSpPr txBox="1"/>
              <p:nvPr/>
            </p:nvSpPr>
            <p:spPr>
              <a:xfrm>
                <a:off x="4212556" y="5196577"/>
                <a:ext cx="28093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[Deconvolution</a:t>
                </a:r>
                <a:r>
                  <a:rPr lang="ko-KR" altLang="en-US" sz="1400" b="1" dirty="0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의 </a:t>
                </a:r>
                <a:r>
                  <a:rPr lang="en-US" altLang="ko-KR" sz="1400" b="1" dirty="0" err="1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Unpooling</a:t>
                </a:r>
                <a:r>
                  <a:rPr lang="en-US" altLang="ko-KR" sz="1400" b="1" dirty="0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 2]</a:t>
                </a:r>
                <a:endPara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7011223" y="1775882"/>
            <a:ext cx="5180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Google Scholar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통한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Welding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관련 논문들을 검색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Abstract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읽으면서 연관 있는 논문들을 저장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13242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606" y="1599614"/>
            <a:ext cx="8706286" cy="5258385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488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금주진행상황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-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용접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0" y="1668154"/>
            <a:ext cx="2601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Transpose Convolution 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488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금주진행상황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-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용접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78985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앞서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Model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코드에서 공부하였던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Transpose Convolution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 유사한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Deconvolusion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간의 차이점 검색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Transpose Convolution: Convolution layer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stride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의한 축소를 복원하는 방식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1114BE4A-D69C-4060-A5CB-C2B57AC2E481}"/>
              </a:ext>
            </a:extLst>
          </p:cNvPr>
          <p:cNvGrpSpPr/>
          <p:nvPr/>
        </p:nvGrpSpPr>
        <p:grpSpPr>
          <a:xfrm>
            <a:off x="1487020" y="2989815"/>
            <a:ext cx="7906361" cy="3868185"/>
            <a:chOff x="364803" y="2629088"/>
            <a:chExt cx="7646902" cy="3528786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8899C3A1-8D02-40A5-AAF0-BD7468F88DBB}"/>
                </a:ext>
              </a:extLst>
            </p:cNvPr>
            <p:cNvSpPr txBox="1"/>
            <p:nvPr/>
          </p:nvSpPr>
          <p:spPr>
            <a:xfrm>
              <a:off x="2908002" y="5850097"/>
              <a:ext cx="3136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[Transpose Convolution 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사진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  <a:endPara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0C98175B-D976-404B-9ADE-445F9D2F3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803" y="2629088"/>
              <a:ext cx="7646902" cy="3058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6297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금주 진행상황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- Calibration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7170" name="Picture 2" descr="C:\Users\user\Desktop\w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33948"/>
            <a:ext cx="6818159" cy="2712859"/>
          </a:xfrm>
          <a:prstGeom prst="rect">
            <a:avLst/>
          </a:prstGeom>
          <a:noFill/>
        </p:spPr>
      </p:pic>
      <p:pic>
        <p:nvPicPr>
          <p:cNvPr id="7171" name="Picture 3" descr="C:\Users\user\Desktop\ad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7577" y="1686284"/>
            <a:ext cx="5282694" cy="2723484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0" y="4826675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112</a:t>
            </a:r>
            <a:r>
              <a:rPr lang="ko-KR" altLang="en-US" b="1" dirty="0" smtClean="0">
                <a:solidFill>
                  <a:schemeClr val="accent4"/>
                </a:solidFill>
              </a:rPr>
              <a:t>호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용접실에서</a:t>
            </a:r>
            <a:r>
              <a:rPr lang="ko-KR" altLang="en-US" b="1" dirty="0" smtClean="0">
                <a:solidFill>
                  <a:schemeClr val="accent4"/>
                </a:solidFill>
              </a:rPr>
              <a:t> 용접로봇 작동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Hand </a:t>
            </a:r>
            <a:r>
              <a:rPr lang="en-US" altLang="ko-KR" b="1" dirty="0" smtClean="0">
                <a:solidFill>
                  <a:schemeClr val="accent4"/>
                </a:solidFill>
              </a:rPr>
              <a:t>- Eye Calibration</a:t>
            </a:r>
            <a:r>
              <a:rPr lang="ko-KR" altLang="en-US" b="1" dirty="0" smtClean="0">
                <a:solidFill>
                  <a:schemeClr val="accent4"/>
                </a:solidFill>
              </a:rPr>
              <a:t>  논문이나 자료가 빈약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그나마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있는것도</a:t>
            </a:r>
            <a:r>
              <a:rPr lang="ko-KR" altLang="en-US" b="1" dirty="0" smtClean="0">
                <a:solidFill>
                  <a:schemeClr val="accent4"/>
                </a:solidFill>
              </a:rPr>
              <a:t> 대부분 </a:t>
            </a:r>
            <a:r>
              <a:rPr lang="en-US" altLang="ko-KR" b="1" dirty="0" smtClean="0">
                <a:solidFill>
                  <a:schemeClr val="accent4"/>
                </a:solidFill>
              </a:rPr>
              <a:t>Hand in Eye Calibration </a:t>
            </a:r>
            <a:r>
              <a:rPr lang="ko-KR" altLang="en-US" b="1" dirty="0" smtClean="0">
                <a:solidFill>
                  <a:schemeClr val="accent4"/>
                </a:solidFill>
              </a:rPr>
              <a:t>형태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ko-KR" altLang="en-US" b="1" dirty="0" smtClean="0">
                <a:solidFill>
                  <a:schemeClr val="accent4"/>
                </a:solidFill>
              </a:rPr>
              <a:t>특히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본 프로젝트에 필요한 </a:t>
            </a:r>
            <a:r>
              <a:rPr lang="en-US" altLang="ko-KR" b="1" dirty="0" smtClean="0">
                <a:solidFill>
                  <a:schemeClr val="accent4"/>
                </a:solidFill>
              </a:rPr>
              <a:t>Hand to Eye Calibration(</a:t>
            </a:r>
            <a:r>
              <a:rPr lang="ko-KR" altLang="en-US" b="1" dirty="0" smtClean="0">
                <a:solidFill>
                  <a:schemeClr val="accent4"/>
                </a:solidFill>
              </a:rPr>
              <a:t>카메라 고정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  <a:r>
              <a:rPr lang="ko-KR" altLang="en-US" b="1" dirty="0" smtClean="0">
                <a:solidFill>
                  <a:schemeClr val="accent4"/>
                </a:solidFill>
              </a:rPr>
              <a:t>은 더더욱 없음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그나마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되어있는건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중국어로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되어있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ko-KR" altLang="en-US" b="1" dirty="0" smtClean="0">
                <a:solidFill>
                  <a:schemeClr val="accent4"/>
                </a:solidFill>
              </a:rPr>
              <a:t>어서 쉽지가 않음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중국논문의 수식만 보고 </a:t>
            </a:r>
            <a:r>
              <a:rPr lang="en-US" altLang="ko-KR" b="1" dirty="0" smtClean="0">
                <a:solidFill>
                  <a:schemeClr val="accent4"/>
                </a:solidFill>
              </a:rPr>
              <a:t>Hand to Eye Calibration</a:t>
            </a:r>
            <a:r>
              <a:rPr lang="ko-KR" altLang="en-US" b="1" dirty="0" smtClean="0">
                <a:solidFill>
                  <a:schemeClr val="accent4"/>
                </a:solidFill>
              </a:rPr>
              <a:t>에 대해 이해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334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Hand in Eye Calibration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7" name="Picture 2" descr="C:\Users\user\Desktop\sd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4399"/>
            <a:ext cx="4331724" cy="4007424"/>
          </a:xfrm>
          <a:prstGeom prst="rect">
            <a:avLst/>
          </a:prstGeom>
          <a:noFill/>
        </p:spPr>
      </p:pic>
      <p:pic>
        <p:nvPicPr>
          <p:cNvPr id="10" name="Picture 4" descr="C:\Users\user\Desktop\hsfas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37782"/>
            <a:ext cx="4696691" cy="454518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3433883" y="5717487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Robot_Base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790455" y="3905445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</a:t>
            </a:r>
            <a:r>
              <a:rPr lang="en-US" altLang="ko-KR" dirty="0" err="1" smtClean="0"/>
              <a:t>effector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447240" y="3855472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</a:t>
            </a:r>
          </a:p>
        </p:txBody>
      </p:sp>
      <p:sp>
        <p:nvSpPr>
          <p:cNvPr id="14" name="직사각형 13"/>
          <p:cNvSpPr/>
          <p:nvPr/>
        </p:nvSpPr>
        <p:spPr>
          <a:xfrm flipH="1">
            <a:off x="0" y="5673420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Calibration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565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b="1" dirty="0" smtClean="0">
                <a:solidFill>
                  <a:schemeClr val="accent4"/>
                </a:solidFill>
              </a:rPr>
              <a:t>카메라로부터 </a:t>
            </a:r>
            <a:r>
              <a:rPr lang="en-US" altLang="ko-KR" b="1" dirty="0" smtClean="0">
                <a:solidFill>
                  <a:schemeClr val="accent4"/>
                </a:solidFill>
              </a:rPr>
              <a:t>End –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Effector</a:t>
            </a:r>
            <a:r>
              <a:rPr lang="ko-KR" altLang="en-US" b="1" dirty="0" smtClean="0">
                <a:solidFill>
                  <a:schemeClr val="accent4"/>
                </a:solidFill>
              </a:rPr>
              <a:t>로의 변환을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찾아야한다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89418" y="1667286"/>
            <a:ext cx="6802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A : </a:t>
            </a:r>
            <a:r>
              <a:rPr lang="ko-KR" altLang="en-US" b="1" dirty="0" smtClean="0">
                <a:solidFill>
                  <a:schemeClr val="accent4"/>
                </a:solidFill>
              </a:rPr>
              <a:t>두 포지션 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Camera Position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변화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B : </a:t>
            </a:r>
            <a:r>
              <a:rPr lang="ko-KR" altLang="en-US" b="1" dirty="0" smtClean="0">
                <a:solidFill>
                  <a:schemeClr val="accent4"/>
                </a:solidFill>
              </a:rPr>
              <a:t>두 포지션 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TCP Position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변화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X : Eye </a:t>
            </a:r>
            <a:r>
              <a:rPr lang="ko-KR" altLang="en-US" b="1" dirty="0" smtClean="0">
                <a:solidFill>
                  <a:schemeClr val="accent4"/>
                </a:solidFill>
              </a:rPr>
              <a:t>와 </a:t>
            </a:r>
            <a:r>
              <a:rPr lang="en-US" altLang="ko-KR" b="1" dirty="0" smtClean="0">
                <a:solidFill>
                  <a:schemeClr val="accent4"/>
                </a:solidFill>
              </a:rPr>
              <a:t>Hand </a:t>
            </a:r>
            <a:r>
              <a:rPr lang="ko-KR" altLang="en-US" b="1" dirty="0" smtClean="0">
                <a:solidFill>
                  <a:schemeClr val="accent4"/>
                </a:solidFill>
              </a:rPr>
              <a:t>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Transform  Matrix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26" name="Picture 2" descr="C:\Users\user\Desktop\T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0988" y="4809952"/>
            <a:ext cx="3707903" cy="1757103"/>
          </a:xfrm>
          <a:prstGeom prst="rect">
            <a:avLst/>
          </a:prstGeom>
          <a:noFill/>
        </p:spPr>
      </p:pic>
      <p:pic>
        <p:nvPicPr>
          <p:cNvPr id="27" name="Picture 4" descr="C:\Users\user\Desktop\poasfsx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79189" y="2838346"/>
            <a:ext cx="5746011" cy="20775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334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Hand in Eye Calibration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7" name="Picture 2" descr="C:\Users\user\Desktop\sd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4399"/>
            <a:ext cx="4331724" cy="4007424"/>
          </a:xfrm>
          <a:prstGeom prst="rect">
            <a:avLst/>
          </a:prstGeom>
          <a:noFill/>
        </p:spPr>
      </p:pic>
      <p:pic>
        <p:nvPicPr>
          <p:cNvPr id="10" name="Picture 4" descr="C:\Users\user\Desktop\hsfas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37782"/>
            <a:ext cx="4696691" cy="454518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3433883" y="5717487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Robot_Base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790455" y="3905445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</a:t>
            </a:r>
            <a:r>
              <a:rPr lang="en-US" altLang="ko-KR" dirty="0" err="1" smtClean="0"/>
              <a:t>effector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447240" y="3855472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</a:t>
            </a:r>
          </a:p>
        </p:txBody>
      </p:sp>
      <p:sp>
        <p:nvSpPr>
          <p:cNvPr id="14" name="직사각형 13"/>
          <p:cNvSpPr/>
          <p:nvPr/>
        </p:nvSpPr>
        <p:spPr>
          <a:xfrm flipH="1">
            <a:off x="0" y="5673420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Calibration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565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b="1" dirty="0" smtClean="0">
                <a:solidFill>
                  <a:schemeClr val="accent4"/>
                </a:solidFill>
              </a:rPr>
              <a:t>카메라로부터 </a:t>
            </a:r>
            <a:r>
              <a:rPr lang="en-US" altLang="ko-KR" b="1" dirty="0" smtClean="0">
                <a:solidFill>
                  <a:schemeClr val="accent4"/>
                </a:solidFill>
              </a:rPr>
              <a:t>End –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Effector</a:t>
            </a:r>
            <a:r>
              <a:rPr lang="ko-KR" altLang="en-US" b="1" dirty="0" smtClean="0">
                <a:solidFill>
                  <a:schemeClr val="accent4"/>
                </a:solidFill>
              </a:rPr>
              <a:t>로의 변환을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찾아야한다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7195270" y="3064976"/>
            <a:ext cx="1468581" cy="13855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8631383" y="3089564"/>
            <a:ext cx="2147453" cy="1551709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6182158" y="3048000"/>
            <a:ext cx="1008351" cy="1658649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6186488" y="4672013"/>
            <a:ext cx="4686300" cy="28575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6251432" y="3851564"/>
            <a:ext cx="1091477" cy="799667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7209125" y="3616036"/>
            <a:ext cx="1574657" cy="210941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8714509" y="3546764"/>
            <a:ext cx="2078182" cy="1149927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 flipV="1">
            <a:off x="6209869" y="4720504"/>
            <a:ext cx="1133040" cy="280987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7278398" y="5004614"/>
            <a:ext cx="1339129" cy="260113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575964" y="4724400"/>
            <a:ext cx="2147456" cy="568036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390165" y="2381445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Position1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7778092" y="3753045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Position2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584128" y="5374026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Position3</a:t>
            </a: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334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Hand in Eye Calibration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1593272" y="4456491"/>
            <a:ext cx="1468581" cy="13855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089564" y="4502727"/>
            <a:ext cx="7813963" cy="1399309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74948" y="4072472"/>
            <a:ext cx="1201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Camera1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372345" y="4233281"/>
            <a:ext cx="1629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End-effector1</a:t>
            </a:r>
          </a:p>
        </p:txBody>
      </p:sp>
      <p:sp>
        <p:nvSpPr>
          <p:cNvPr id="42" name="직사각형 41"/>
          <p:cNvSpPr/>
          <p:nvPr/>
        </p:nvSpPr>
        <p:spPr>
          <a:xfrm flipH="1">
            <a:off x="0" y="6098238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Calibration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0291881" y="6183868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Robot_Base</a:t>
            </a:r>
            <a:endParaRPr lang="en-US" altLang="ko-KR" dirty="0" smtClean="0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858981" y="5929745"/>
            <a:ext cx="10127674" cy="36891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8575963" y="4502730"/>
            <a:ext cx="1504101" cy="41561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886691" y="4516582"/>
            <a:ext cx="7772400" cy="1496291"/>
          </a:xfrm>
          <a:prstGeom prst="straightConnector1">
            <a:avLst/>
          </a:prstGeom>
          <a:ln w="1016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10113818" y="4405745"/>
            <a:ext cx="734291" cy="1593273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922258" y="3629126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086040" y="2548472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</a:t>
            </a:r>
          </a:p>
        </p:txBody>
      </p:sp>
      <p:sp>
        <p:nvSpPr>
          <p:cNvPr id="89" name="왼쪽으로 구부러진 화살표 88"/>
          <p:cNvSpPr/>
          <p:nvPr/>
        </p:nvSpPr>
        <p:spPr>
          <a:xfrm rot="16200000">
            <a:off x="4866408" y="453735"/>
            <a:ext cx="734291" cy="7128163"/>
          </a:xfrm>
          <a:prstGeom prst="curved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왼쪽으로 구부러진 화살표 89"/>
          <p:cNvSpPr/>
          <p:nvPr/>
        </p:nvSpPr>
        <p:spPr>
          <a:xfrm rot="16200000">
            <a:off x="5999018" y="131617"/>
            <a:ext cx="1433944" cy="7183582"/>
          </a:xfrm>
          <a:prstGeom prst="curved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248330" y="4515818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x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9231022" y="4626654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x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065818" y="1639577"/>
            <a:ext cx="5126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A : </a:t>
            </a:r>
            <a:r>
              <a:rPr lang="ko-KR" altLang="en-US" b="1" dirty="0" smtClean="0">
                <a:solidFill>
                  <a:schemeClr val="accent4"/>
                </a:solidFill>
              </a:rPr>
              <a:t>두 포지션 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Camera Position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변화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B : </a:t>
            </a:r>
            <a:r>
              <a:rPr lang="ko-KR" altLang="en-US" b="1" dirty="0" smtClean="0">
                <a:solidFill>
                  <a:schemeClr val="accent4"/>
                </a:solidFill>
              </a:rPr>
              <a:t>두 포지션 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TCP Position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변화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X : Eye </a:t>
            </a:r>
            <a:r>
              <a:rPr lang="ko-KR" altLang="en-US" b="1" dirty="0" smtClean="0">
                <a:solidFill>
                  <a:schemeClr val="accent4"/>
                </a:solidFill>
              </a:rPr>
              <a:t>와 </a:t>
            </a:r>
            <a:r>
              <a:rPr lang="en-US" altLang="ko-KR" b="1" dirty="0" smtClean="0">
                <a:solidFill>
                  <a:schemeClr val="accent4"/>
                </a:solidFill>
              </a:rPr>
              <a:t>Hand </a:t>
            </a:r>
            <a:r>
              <a:rPr lang="ko-KR" altLang="en-US" b="1" dirty="0" smtClean="0">
                <a:solidFill>
                  <a:schemeClr val="accent4"/>
                </a:solidFill>
              </a:rPr>
              <a:t>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Transform  Matrix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94" name="Picture 4" descr="C:\Users\user\Desktop\poasfsx.JPG"/>
          <p:cNvPicPr>
            <a:picLocks noChangeAspect="1" noChangeArrowheads="1"/>
          </p:cNvPicPr>
          <p:nvPr/>
        </p:nvPicPr>
        <p:blipFill>
          <a:blip r:embed="rId2" cstate="print"/>
          <a:srcRect l="37569" r="45634" b="73903"/>
          <a:stretch>
            <a:fillRect/>
          </a:stretch>
        </p:blipFill>
        <p:spPr bwMode="auto">
          <a:xfrm>
            <a:off x="180109" y="1688419"/>
            <a:ext cx="1335184" cy="749981"/>
          </a:xfrm>
          <a:prstGeom prst="rect">
            <a:avLst/>
          </a:prstGeom>
          <a:noFill/>
        </p:spPr>
      </p:pic>
      <p:cxnSp>
        <p:nvCxnSpPr>
          <p:cNvPr id="98" name="직선 화살표 연결선 97"/>
          <p:cNvCxnSpPr/>
          <p:nvPr/>
        </p:nvCxnSpPr>
        <p:spPr>
          <a:xfrm flipV="1">
            <a:off x="900547" y="4461165"/>
            <a:ext cx="845127" cy="1510145"/>
          </a:xfrm>
          <a:prstGeom prst="straightConnector1">
            <a:avLst/>
          </a:prstGeom>
          <a:ln w="1016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779748" y="5028435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A1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3827748" y="4986872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A2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7152840" y="5263963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B1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10519495" y="4737490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B2</a:t>
            </a:r>
          </a:p>
        </p:txBody>
      </p:sp>
      <p:pic>
        <p:nvPicPr>
          <p:cNvPr id="127" name="Picture 4" descr="C:\Users\user\Desktop\poasfsx.JPG"/>
          <p:cNvPicPr>
            <a:picLocks noChangeAspect="1" noChangeArrowheads="1"/>
          </p:cNvPicPr>
          <p:nvPr/>
        </p:nvPicPr>
        <p:blipFill>
          <a:blip r:embed="rId2" cstate="print"/>
          <a:srcRect t="32020"/>
          <a:stretch>
            <a:fillRect/>
          </a:stretch>
        </p:blipFill>
        <p:spPr bwMode="auto">
          <a:xfrm>
            <a:off x="1524000" y="1620981"/>
            <a:ext cx="4443684" cy="1092187"/>
          </a:xfrm>
          <a:prstGeom prst="rect">
            <a:avLst/>
          </a:prstGeom>
          <a:noFill/>
        </p:spPr>
      </p:pic>
      <p:sp>
        <p:nvSpPr>
          <p:cNvPr id="128" name="타원 127"/>
          <p:cNvSpPr/>
          <p:nvPr/>
        </p:nvSpPr>
        <p:spPr>
          <a:xfrm>
            <a:off x="1537855" y="3768437"/>
            <a:ext cx="1717963" cy="134389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8520546" y="3810000"/>
            <a:ext cx="1717963" cy="134389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7208258" y="4141745"/>
            <a:ext cx="1201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Camera2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10271909" y="4122444"/>
            <a:ext cx="1629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End-effector2</a:t>
            </a: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334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Hand in Eye Calibration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1593272" y="4456491"/>
            <a:ext cx="1468581" cy="13855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089564" y="4502727"/>
            <a:ext cx="7813963" cy="1399309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74948" y="4072472"/>
            <a:ext cx="1201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Camera2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372345" y="4233281"/>
            <a:ext cx="1629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End-effector2</a:t>
            </a:r>
          </a:p>
        </p:txBody>
      </p:sp>
      <p:sp>
        <p:nvSpPr>
          <p:cNvPr id="42" name="직사각형 41"/>
          <p:cNvSpPr/>
          <p:nvPr/>
        </p:nvSpPr>
        <p:spPr>
          <a:xfrm flipH="1">
            <a:off x="0" y="6098238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Calibration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0291881" y="6183868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Robot_Base</a:t>
            </a:r>
            <a:endParaRPr lang="en-US" altLang="ko-KR" dirty="0" smtClean="0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858981" y="5929745"/>
            <a:ext cx="10127674" cy="36891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8575963" y="4502730"/>
            <a:ext cx="1504101" cy="41561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886691" y="4516582"/>
            <a:ext cx="7772400" cy="1496291"/>
          </a:xfrm>
          <a:prstGeom prst="straightConnector1">
            <a:avLst/>
          </a:prstGeom>
          <a:ln w="1016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10113818" y="4405745"/>
            <a:ext cx="734291" cy="1593273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922258" y="3629126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086040" y="2548472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</a:t>
            </a:r>
          </a:p>
        </p:txBody>
      </p:sp>
      <p:sp>
        <p:nvSpPr>
          <p:cNvPr id="89" name="왼쪽으로 구부러진 화살표 88"/>
          <p:cNvSpPr/>
          <p:nvPr/>
        </p:nvSpPr>
        <p:spPr>
          <a:xfrm rot="16200000">
            <a:off x="4866408" y="453735"/>
            <a:ext cx="734291" cy="7128163"/>
          </a:xfrm>
          <a:prstGeom prst="curved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왼쪽으로 구부러진 화살표 89"/>
          <p:cNvSpPr/>
          <p:nvPr/>
        </p:nvSpPr>
        <p:spPr>
          <a:xfrm rot="16200000">
            <a:off x="5999018" y="131617"/>
            <a:ext cx="1433944" cy="7183582"/>
          </a:xfrm>
          <a:prstGeom prst="curved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248330" y="4515818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x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9231022" y="4626654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x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065818" y="1639577"/>
            <a:ext cx="5126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A : </a:t>
            </a:r>
            <a:r>
              <a:rPr lang="ko-KR" altLang="en-US" b="1" dirty="0" smtClean="0">
                <a:solidFill>
                  <a:schemeClr val="accent4"/>
                </a:solidFill>
              </a:rPr>
              <a:t>두 포지션 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Camera Position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변화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B : </a:t>
            </a:r>
            <a:r>
              <a:rPr lang="ko-KR" altLang="en-US" b="1" dirty="0" smtClean="0">
                <a:solidFill>
                  <a:schemeClr val="accent4"/>
                </a:solidFill>
              </a:rPr>
              <a:t>두 포지션 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TCP Position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변화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X : Eye </a:t>
            </a:r>
            <a:r>
              <a:rPr lang="ko-KR" altLang="en-US" b="1" dirty="0" smtClean="0">
                <a:solidFill>
                  <a:schemeClr val="accent4"/>
                </a:solidFill>
              </a:rPr>
              <a:t>와 </a:t>
            </a:r>
            <a:r>
              <a:rPr lang="en-US" altLang="ko-KR" b="1" dirty="0" smtClean="0">
                <a:solidFill>
                  <a:schemeClr val="accent4"/>
                </a:solidFill>
              </a:rPr>
              <a:t>Hand </a:t>
            </a:r>
            <a:r>
              <a:rPr lang="ko-KR" altLang="en-US" b="1" dirty="0" smtClean="0">
                <a:solidFill>
                  <a:schemeClr val="accent4"/>
                </a:solidFill>
              </a:rPr>
              <a:t>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Transform  Matrix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94" name="Picture 4" descr="C:\Users\user\Desktop\poasfsx.JPG"/>
          <p:cNvPicPr>
            <a:picLocks noChangeAspect="1" noChangeArrowheads="1"/>
          </p:cNvPicPr>
          <p:nvPr/>
        </p:nvPicPr>
        <p:blipFill>
          <a:blip r:embed="rId2" cstate="print"/>
          <a:srcRect l="37569" r="45634" b="73903"/>
          <a:stretch>
            <a:fillRect/>
          </a:stretch>
        </p:blipFill>
        <p:spPr bwMode="auto">
          <a:xfrm>
            <a:off x="180109" y="1688419"/>
            <a:ext cx="1335184" cy="749981"/>
          </a:xfrm>
          <a:prstGeom prst="rect">
            <a:avLst/>
          </a:prstGeom>
          <a:noFill/>
        </p:spPr>
      </p:pic>
      <p:cxnSp>
        <p:nvCxnSpPr>
          <p:cNvPr id="98" name="직선 화살표 연결선 97"/>
          <p:cNvCxnSpPr/>
          <p:nvPr/>
        </p:nvCxnSpPr>
        <p:spPr>
          <a:xfrm flipV="1">
            <a:off x="900547" y="4461165"/>
            <a:ext cx="845127" cy="1510145"/>
          </a:xfrm>
          <a:prstGeom prst="straightConnector1">
            <a:avLst/>
          </a:prstGeom>
          <a:ln w="1016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779748" y="5028435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A2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3827748" y="4986872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A3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7152840" y="5263963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B2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10519495" y="4737490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B3</a:t>
            </a:r>
          </a:p>
        </p:txBody>
      </p:sp>
      <p:pic>
        <p:nvPicPr>
          <p:cNvPr id="127" name="Picture 4" descr="C:\Users\user\Desktop\poasfsx.JPG"/>
          <p:cNvPicPr>
            <a:picLocks noChangeAspect="1" noChangeArrowheads="1"/>
          </p:cNvPicPr>
          <p:nvPr/>
        </p:nvPicPr>
        <p:blipFill>
          <a:blip r:embed="rId2" cstate="print"/>
          <a:srcRect t="32020"/>
          <a:stretch>
            <a:fillRect/>
          </a:stretch>
        </p:blipFill>
        <p:spPr bwMode="auto">
          <a:xfrm>
            <a:off x="1524000" y="1620981"/>
            <a:ext cx="4443684" cy="1092187"/>
          </a:xfrm>
          <a:prstGeom prst="rect">
            <a:avLst/>
          </a:prstGeom>
          <a:noFill/>
        </p:spPr>
      </p:pic>
      <p:sp>
        <p:nvSpPr>
          <p:cNvPr id="128" name="타원 127"/>
          <p:cNvSpPr/>
          <p:nvPr/>
        </p:nvSpPr>
        <p:spPr>
          <a:xfrm>
            <a:off x="1537855" y="3768437"/>
            <a:ext cx="1717963" cy="134389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8520546" y="3810000"/>
            <a:ext cx="1717963" cy="134389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7208258" y="4141745"/>
            <a:ext cx="1201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Camera3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10271909" y="4122444"/>
            <a:ext cx="1629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End-effector3</a:t>
            </a: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도면해석자동화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용접로봇자동화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2674193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금주 진행상황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향후계획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874" y="3948812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용접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Calibration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010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1713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Hand  to Eye Calibration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7" name="Picture 2" descr="C:\Users\user\Desktop\handtoeye.JPG"/>
          <p:cNvPicPr>
            <a:picLocks noChangeAspect="1" noChangeArrowheads="1"/>
          </p:cNvPicPr>
          <p:nvPr/>
        </p:nvPicPr>
        <p:blipFill>
          <a:blip r:embed="rId2" cstate="print"/>
          <a:srcRect t="11757"/>
          <a:stretch>
            <a:fillRect/>
          </a:stretch>
        </p:blipFill>
        <p:spPr bwMode="auto">
          <a:xfrm flipH="1">
            <a:off x="562060" y="1705003"/>
            <a:ext cx="5175062" cy="2294451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8" name="Picture 3" descr="C:\Users\user\Desktop\hdas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0209" flipH="1">
            <a:off x="621538" y="4096946"/>
            <a:ext cx="4414762" cy="1388449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1011403" y="3863961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</a:t>
            </a:r>
            <a:r>
              <a:rPr lang="en-US" altLang="ko-KR" dirty="0" err="1" smtClean="0"/>
              <a:t>effector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 flipH="1">
            <a:off x="3507243" y="3886184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Calibration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26149" y="5391539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763728" y="5308556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Robot_Base</a:t>
            </a:r>
            <a:endParaRPr lang="en-US" altLang="ko-KR" dirty="0" smtClean="0"/>
          </a:p>
        </p:txBody>
      </p:sp>
      <p:pic>
        <p:nvPicPr>
          <p:cNvPr id="23" name="Picture 4" descr="C:\Users\user\Desktop\hsfas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208" y="5826946"/>
            <a:ext cx="4696691" cy="454518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168298" y="6460959"/>
            <a:ext cx="56526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b="1" dirty="0" smtClean="0">
                <a:solidFill>
                  <a:schemeClr val="accent4"/>
                </a:solidFill>
              </a:rPr>
              <a:t>카메라로부터 </a:t>
            </a:r>
            <a:r>
              <a:rPr lang="en-US" altLang="ko-KR" b="1" dirty="0" smtClean="0">
                <a:solidFill>
                  <a:schemeClr val="accent4"/>
                </a:solidFill>
              </a:rPr>
              <a:t>Robot Base</a:t>
            </a:r>
            <a:r>
              <a:rPr lang="ko-KR" altLang="en-US" b="1" dirty="0" smtClean="0">
                <a:solidFill>
                  <a:schemeClr val="accent4"/>
                </a:solidFill>
              </a:rPr>
              <a:t>로의 변환을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찾아야한다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36555" y="1623041"/>
            <a:ext cx="5755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A : </a:t>
            </a:r>
            <a:r>
              <a:rPr lang="ko-KR" altLang="en-US" b="1" dirty="0" smtClean="0">
                <a:solidFill>
                  <a:schemeClr val="accent4"/>
                </a:solidFill>
              </a:rPr>
              <a:t>두 포지션 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Camera Position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변화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B : </a:t>
            </a:r>
            <a:r>
              <a:rPr lang="ko-KR" altLang="en-US" b="1" dirty="0" smtClean="0">
                <a:solidFill>
                  <a:schemeClr val="accent4"/>
                </a:solidFill>
              </a:rPr>
              <a:t>두 포지션 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Robot Base</a:t>
            </a:r>
            <a:r>
              <a:rPr lang="ko-KR" altLang="en-US" b="1" dirty="0" smtClean="0">
                <a:solidFill>
                  <a:schemeClr val="accent4"/>
                </a:solidFill>
              </a:rPr>
              <a:t>의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변화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X : Camera</a:t>
            </a:r>
            <a:r>
              <a:rPr lang="ko-KR" altLang="en-US" b="1" dirty="0" smtClean="0">
                <a:solidFill>
                  <a:schemeClr val="accent4"/>
                </a:solidFill>
              </a:rPr>
              <a:t>와 </a:t>
            </a:r>
            <a:r>
              <a:rPr lang="en-US" altLang="ko-KR" b="1" dirty="0" smtClean="0">
                <a:solidFill>
                  <a:schemeClr val="accent4"/>
                </a:solidFill>
              </a:rPr>
              <a:t>Robot Base </a:t>
            </a:r>
            <a:r>
              <a:rPr lang="ko-KR" altLang="en-US" b="1" dirty="0" smtClean="0">
                <a:solidFill>
                  <a:schemeClr val="accent4"/>
                </a:solidFill>
              </a:rPr>
              <a:t>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Transform  Matrix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57" name="Picture 2" descr="C:\Users\user\Desktop\T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2368" y="4839448"/>
            <a:ext cx="3707903" cy="1757103"/>
          </a:xfrm>
          <a:prstGeom prst="rect">
            <a:avLst/>
          </a:prstGeom>
          <a:noFill/>
        </p:spPr>
      </p:pic>
      <p:pic>
        <p:nvPicPr>
          <p:cNvPr id="58" name="Picture 4" descr="C:\Users\user\Desktop\poasfsx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45989" y="2867843"/>
            <a:ext cx="5746011" cy="20775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2787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Hand  to  Eye Calibration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1593272" y="4456491"/>
            <a:ext cx="1468581" cy="13855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089564" y="4502727"/>
            <a:ext cx="7813963" cy="1399309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74948" y="4072472"/>
            <a:ext cx="1201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Camera1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372345" y="4233281"/>
            <a:ext cx="1629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Robot Base1</a:t>
            </a:r>
          </a:p>
        </p:txBody>
      </p:sp>
      <p:sp>
        <p:nvSpPr>
          <p:cNvPr id="42" name="직사각형 41"/>
          <p:cNvSpPr/>
          <p:nvPr/>
        </p:nvSpPr>
        <p:spPr>
          <a:xfrm flipH="1">
            <a:off x="0" y="6098238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Calibration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0291881" y="6183868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</a:t>
            </a:r>
            <a:r>
              <a:rPr lang="en-US" altLang="ko-KR" dirty="0" err="1" smtClean="0"/>
              <a:t>effector</a:t>
            </a:r>
            <a:endParaRPr lang="en-US" altLang="ko-KR" dirty="0" smtClean="0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858981" y="5929745"/>
            <a:ext cx="10127674" cy="36891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8575963" y="4502730"/>
            <a:ext cx="1504101" cy="41561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886691" y="4516582"/>
            <a:ext cx="7772400" cy="1496291"/>
          </a:xfrm>
          <a:prstGeom prst="straightConnector1">
            <a:avLst/>
          </a:prstGeom>
          <a:ln w="1016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10113818" y="4405745"/>
            <a:ext cx="734291" cy="1593273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922258" y="3629126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086040" y="2548472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</a:t>
            </a:r>
          </a:p>
        </p:txBody>
      </p:sp>
      <p:sp>
        <p:nvSpPr>
          <p:cNvPr id="89" name="왼쪽으로 구부러진 화살표 88"/>
          <p:cNvSpPr/>
          <p:nvPr/>
        </p:nvSpPr>
        <p:spPr>
          <a:xfrm rot="16200000">
            <a:off x="4866408" y="453735"/>
            <a:ext cx="734291" cy="7128163"/>
          </a:xfrm>
          <a:prstGeom prst="curved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왼쪽으로 구부러진 화살표 89"/>
          <p:cNvSpPr/>
          <p:nvPr/>
        </p:nvSpPr>
        <p:spPr>
          <a:xfrm rot="16200000">
            <a:off x="5999018" y="131617"/>
            <a:ext cx="1433944" cy="7183582"/>
          </a:xfrm>
          <a:prstGeom prst="curved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248330" y="4515818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x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9231022" y="4626654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x</a:t>
            </a:r>
          </a:p>
        </p:txBody>
      </p:sp>
      <p:pic>
        <p:nvPicPr>
          <p:cNvPr id="94" name="Picture 4" descr="C:\Users\user\Desktop\poasfsx.JPG"/>
          <p:cNvPicPr>
            <a:picLocks noChangeAspect="1" noChangeArrowheads="1"/>
          </p:cNvPicPr>
          <p:nvPr/>
        </p:nvPicPr>
        <p:blipFill>
          <a:blip r:embed="rId2" cstate="print"/>
          <a:srcRect l="37569" r="45634" b="73903"/>
          <a:stretch>
            <a:fillRect/>
          </a:stretch>
        </p:blipFill>
        <p:spPr bwMode="auto">
          <a:xfrm>
            <a:off x="180109" y="1688419"/>
            <a:ext cx="1335184" cy="749981"/>
          </a:xfrm>
          <a:prstGeom prst="rect">
            <a:avLst/>
          </a:prstGeom>
          <a:noFill/>
        </p:spPr>
      </p:pic>
      <p:cxnSp>
        <p:nvCxnSpPr>
          <p:cNvPr id="98" name="직선 화살표 연결선 97"/>
          <p:cNvCxnSpPr/>
          <p:nvPr/>
        </p:nvCxnSpPr>
        <p:spPr>
          <a:xfrm flipV="1">
            <a:off x="900547" y="4461165"/>
            <a:ext cx="845127" cy="1510145"/>
          </a:xfrm>
          <a:prstGeom prst="straightConnector1">
            <a:avLst/>
          </a:prstGeom>
          <a:ln w="1016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779748" y="5028435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A1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3827748" y="4986872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A2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7152840" y="5263963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B1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10519495" y="4737490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B2</a:t>
            </a:r>
          </a:p>
        </p:txBody>
      </p:sp>
      <p:pic>
        <p:nvPicPr>
          <p:cNvPr id="127" name="Picture 4" descr="C:\Users\user\Desktop\poasfsx.JPG"/>
          <p:cNvPicPr>
            <a:picLocks noChangeAspect="1" noChangeArrowheads="1"/>
          </p:cNvPicPr>
          <p:nvPr/>
        </p:nvPicPr>
        <p:blipFill>
          <a:blip r:embed="rId2" cstate="print"/>
          <a:srcRect t="32020"/>
          <a:stretch>
            <a:fillRect/>
          </a:stretch>
        </p:blipFill>
        <p:spPr bwMode="auto">
          <a:xfrm>
            <a:off x="1524000" y="1620981"/>
            <a:ext cx="4443684" cy="1092187"/>
          </a:xfrm>
          <a:prstGeom prst="rect">
            <a:avLst/>
          </a:prstGeom>
          <a:noFill/>
        </p:spPr>
      </p:pic>
      <p:sp>
        <p:nvSpPr>
          <p:cNvPr id="128" name="타원 127"/>
          <p:cNvSpPr/>
          <p:nvPr/>
        </p:nvSpPr>
        <p:spPr>
          <a:xfrm>
            <a:off x="1537855" y="3768437"/>
            <a:ext cx="1717963" cy="134389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8520546" y="3810000"/>
            <a:ext cx="1717963" cy="134389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7208258" y="4141745"/>
            <a:ext cx="1201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Camera2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10271909" y="4122444"/>
            <a:ext cx="1629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Robot Base2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77432" y="1623041"/>
            <a:ext cx="4714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A : </a:t>
            </a:r>
            <a:r>
              <a:rPr lang="ko-KR" altLang="en-US" b="1" dirty="0" smtClean="0">
                <a:solidFill>
                  <a:schemeClr val="accent4"/>
                </a:solidFill>
              </a:rPr>
              <a:t>두 포지션 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Camera Position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변화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B : </a:t>
            </a:r>
            <a:r>
              <a:rPr lang="ko-KR" altLang="en-US" b="1" dirty="0" smtClean="0">
                <a:solidFill>
                  <a:schemeClr val="accent4"/>
                </a:solidFill>
              </a:rPr>
              <a:t>두 포지션 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Robot Base</a:t>
            </a:r>
            <a:r>
              <a:rPr lang="ko-KR" altLang="en-US" b="1" dirty="0" smtClean="0">
                <a:solidFill>
                  <a:schemeClr val="accent4"/>
                </a:solidFill>
              </a:rPr>
              <a:t>의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변화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X : Eye </a:t>
            </a:r>
            <a:r>
              <a:rPr lang="ko-KR" altLang="en-US" b="1" dirty="0" smtClean="0">
                <a:solidFill>
                  <a:schemeClr val="accent4"/>
                </a:solidFill>
              </a:rPr>
              <a:t>와 </a:t>
            </a:r>
            <a:r>
              <a:rPr lang="en-US" altLang="ko-KR" b="1" dirty="0" smtClean="0">
                <a:solidFill>
                  <a:schemeClr val="accent4"/>
                </a:solidFill>
              </a:rPr>
              <a:t>Base </a:t>
            </a:r>
            <a:r>
              <a:rPr lang="ko-KR" altLang="en-US" b="1" dirty="0" smtClean="0">
                <a:solidFill>
                  <a:schemeClr val="accent4"/>
                </a:solidFill>
              </a:rPr>
              <a:t>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Transform  Matrix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3861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Hand  to  Eye  Calibration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1593272" y="4456491"/>
            <a:ext cx="1468581" cy="13855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089564" y="4502727"/>
            <a:ext cx="7813963" cy="1399309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74948" y="4072472"/>
            <a:ext cx="1201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Camera2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372345" y="4233281"/>
            <a:ext cx="1629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Robot Base2</a:t>
            </a:r>
          </a:p>
        </p:txBody>
      </p:sp>
      <p:sp>
        <p:nvSpPr>
          <p:cNvPr id="42" name="직사각형 41"/>
          <p:cNvSpPr/>
          <p:nvPr/>
        </p:nvSpPr>
        <p:spPr>
          <a:xfrm flipH="1">
            <a:off x="0" y="6098238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Calibration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0291881" y="6183868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</a:t>
            </a:r>
            <a:r>
              <a:rPr lang="en-US" altLang="ko-KR" dirty="0" err="1" smtClean="0"/>
              <a:t>effector</a:t>
            </a:r>
            <a:endParaRPr lang="en-US" altLang="ko-KR" dirty="0" smtClean="0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858981" y="5929745"/>
            <a:ext cx="10127674" cy="36891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8575963" y="4502730"/>
            <a:ext cx="1504101" cy="41561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886691" y="4516582"/>
            <a:ext cx="7772400" cy="1496291"/>
          </a:xfrm>
          <a:prstGeom prst="straightConnector1">
            <a:avLst/>
          </a:prstGeom>
          <a:ln w="1016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10113818" y="4405745"/>
            <a:ext cx="734291" cy="1593273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922258" y="3629126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086040" y="2548472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</a:t>
            </a:r>
          </a:p>
        </p:txBody>
      </p:sp>
      <p:sp>
        <p:nvSpPr>
          <p:cNvPr id="89" name="왼쪽으로 구부러진 화살표 88"/>
          <p:cNvSpPr/>
          <p:nvPr/>
        </p:nvSpPr>
        <p:spPr>
          <a:xfrm rot="16200000">
            <a:off x="4866408" y="453735"/>
            <a:ext cx="734291" cy="7128163"/>
          </a:xfrm>
          <a:prstGeom prst="curved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왼쪽으로 구부러진 화살표 89"/>
          <p:cNvSpPr/>
          <p:nvPr/>
        </p:nvSpPr>
        <p:spPr>
          <a:xfrm rot="16200000">
            <a:off x="5999018" y="131617"/>
            <a:ext cx="1433944" cy="7183582"/>
          </a:xfrm>
          <a:prstGeom prst="curved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248330" y="4515818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x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9231022" y="4626654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x</a:t>
            </a:r>
          </a:p>
        </p:txBody>
      </p:sp>
      <p:pic>
        <p:nvPicPr>
          <p:cNvPr id="94" name="Picture 4" descr="C:\Users\user\Desktop\poasfsx.JPG"/>
          <p:cNvPicPr>
            <a:picLocks noChangeAspect="1" noChangeArrowheads="1"/>
          </p:cNvPicPr>
          <p:nvPr/>
        </p:nvPicPr>
        <p:blipFill>
          <a:blip r:embed="rId2" cstate="print"/>
          <a:srcRect l="37569" r="45634" b="73903"/>
          <a:stretch>
            <a:fillRect/>
          </a:stretch>
        </p:blipFill>
        <p:spPr bwMode="auto">
          <a:xfrm>
            <a:off x="180109" y="1688419"/>
            <a:ext cx="1335184" cy="749981"/>
          </a:xfrm>
          <a:prstGeom prst="rect">
            <a:avLst/>
          </a:prstGeom>
          <a:noFill/>
        </p:spPr>
      </p:pic>
      <p:cxnSp>
        <p:nvCxnSpPr>
          <p:cNvPr id="98" name="직선 화살표 연결선 97"/>
          <p:cNvCxnSpPr/>
          <p:nvPr/>
        </p:nvCxnSpPr>
        <p:spPr>
          <a:xfrm flipV="1">
            <a:off x="900547" y="4461165"/>
            <a:ext cx="845127" cy="1510145"/>
          </a:xfrm>
          <a:prstGeom prst="straightConnector1">
            <a:avLst/>
          </a:prstGeom>
          <a:ln w="1016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779748" y="5028435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A2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3827748" y="4986872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A3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7152840" y="5263963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B2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10519495" y="4737490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B3</a:t>
            </a:r>
          </a:p>
        </p:txBody>
      </p:sp>
      <p:pic>
        <p:nvPicPr>
          <p:cNvPr id="127" name="Picture 4" descr="C:\Users\user\Desktop\poasfsx.JPG"/>
          <p:cNvPicPr>
            <a:picLocks noChangeAspect="1" noChangeArrowheads="1"/>
          </p:cNvPicPr>
          <p:nvPr/>
        </p:nvPicPr>
        <p:blipFill>
          <a:blip r:embed="rId2" cstate="print"/>
          <a:srcRect t="32020"/>
          <a:stretch>
            <a:fillRect/>
          </a:stretch>
        </p:blipFill>
        <p:spPr bwMode="auto">
          <a:xfrm>
            <a:off x="1524000" y="1620981"/>
            <a:ext cx="4443684" cy="1092187"/>
          </a:xfrm>
          <a:prstGeom prst="rect">
            <a:avLst/>
          </a:prstGeom>
          <a:noFill/>
        </p:spPr>
      </p:pic>
      <p:sp>
        <p:nvSpPr>
          <p:cNvPr id="128" name="타원 127"/>
          <p:cNvSpPr/>
          <p:nvPr/>
        </p:nvSpPr>
        <p:spPr>
          <a:xfrm>
            <a:off x="1537855" y="3768437"/>
            <a:ext cx="1717963" cy="134389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8520546" y="3810000"/>
            <a:ext cx="1717963" cy="134389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7208258" y="4141745"/>
            <a:ext cx="1201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Camera3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10271909" y="4122444"/>
            <a:ext cx="1629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Robot Base3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77432" y="1623041"/>
            <a:ext cx="4714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A : </a:t>
            </a:r>
            <a:r>
              <a:rPr lang="ko-KR" altLang="en-US" b="1" dirty="0" smtClean="0">
                <a:solidFill>
                  <a:schemeClr val="accent4"/>
                </a:solidFill>
              </a:rPr>
              <a:t>두 포지션 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Camera Position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변화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B : </a:t>
            </a:r>
            <a:r>
              <a:rPr lang="ko-KR" altLang="en-US" b="1" dirty="0" smtClean="0">
                <a:solidFill>
                  <a:schemeClr val="accent4"/>
                </a:solidFill>
              </a:rPr>
              <a:t>두 포지션 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Robot Base</a:t>
            </a:r>
            <a:r>
              <a:rPr lang="ko-KR" altLang="en-US" b="1" dirty="0" smtClean="0">
                <a:solidFill>
                  <a:schemeClr val="accent4"/>
                </a:solidFill>
              </a:rPr>
              <a:t>의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변화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X : Eye </a:t>
            </a:r>
            <a:r>
              <a:rPr lang="ko-KR" altLang="en-US" b="1" dirty="0" smtClean="0">
                <a:solidFill>
                  <a:schemeClr val="accent4"/>
                </a:solidFill>
              </a:rPr>
              <a:t>와 </a:t>
            </a:r>
            <a:r>
              <a:rPr lang="en-US" altLang="ko-KR" b="1" dirty="0" smtClean="0">
                <a:solidFill>
                  <a:schemeClr val="accent4"/>
                </a:solidFill>
              </a:rPr>
              <a:t>Base </a:t>
            </a:r>
            <a:r>
              <a:rPr lang="ko-KR" altLang="en-US" b="1" dirty="0" smtClean="0">
                <a:solidFill>
                  <a:schemeClr val="accent4"/>
                </a:solidFill>
              </a:rPr>
              <a:t>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Transform  Matrix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1713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Hand  to Eye Calibration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7" name="Picture 4" descr="C:\Users\user\Desktop\poasfs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85400"/>
            <a:ext cx="6289432" cy="2273982"/>
          </a:xfrm>
          <a:prstGeom prst="rect">
            <a:avLst/>
          </a:prstGeom>
          <a:noFill/>
        </p:spPr>
      </p:pic>
      <p:pic>
        <p:nvPicPr>
          <p:cNvPr id="16" name="Picture 3" descr="C:\Users\user\Desktop\2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69756"/>
            <a:ext cx="7661564" cy="1237638"/>
          </a:xfrm>
          <a:prstGeom prst="rect">
            <a:avLst/>
          </a:prstGeom>
          <a:noFill/>
        </p:spPr>
      </p:pic>
      <p:pic>
        <p:nvPicPr>
          <p:cNvPr id="17" name="Picture 2" descr="C:\Users\user\Desktop\T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2806" y="2080608"/>
            <a:ext cx="4117210" cy="195106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 flipH="1">
            <a:off x="-2" y="5571765"/>
            <a:ext cx="11859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연립방정식으로</a:t>
            </a:r>
            <a:r>
              <a:rPr lang="en-US" altLang="ko-KR" dirty="0" smtClean="0"/>
              <a:t>, X</a:t>
            </a:r>
            <a:r>
              <a:rPr lang="ko-KR" altLang="en-US" dirty="0" err="1" smtClean="0"/>
              <a:t>행렬내에</a:t>
            </a:r>
            <a:r>
              <a:rPr lang="ko-KR" altLang="en-US" dirty="0" smtClean="0"/>
              <a:t> 있는 모든 </a:t>
            </a:r>
            <a:r>
              <a:rPr lang="en-US" altLang="ko-KR" dirty="0" err="1" smtClean="0"/>
              <a:t>x</a:t>
            </a:r>
            <a:r>
              <a:rPr lang="en-US" altLang="ko-KR" sz="1200" dirty="0" err="1" smtClean="0"/>
              <a:t>ij</a:t>
            </a:r>
            <a:r>
              <a:rPr lang="ko-KR" altLang="en-US" dirty="0" smtClean="0"/>
              <a:t>값을 구하고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Pz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</a:t>
            </a:r>
            <a:r>
              <a:rPr lang="en-US" altLang="ko-KR" dirty="0" smtClean="0"/>
              <a:t>, roll, Pitch, Yaw 3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각도값을</a:t>
            </a:r>
            <a:r>
              <a:rPr lang="ko-KR" altLang="en-US" dirty="0" smtClean="0"/>
              <a:t> 구한다</a:t>
            </a:r>
            <a:r>
              <a:rPr lang="en-US" altLang="ko-KR" dirty="0" smtClean="0"/>
              <a:t>. 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6311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현재상황 및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  <a:ea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37883" y="1801514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논문 탐색 및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458109" y="2739761"/>
            <a:ext cx="7479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Google Scholar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통해 찾은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‘Welding Detection’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관련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편 분석 예정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402125" y="3822112"/>
            <a:ext cx="5309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우성 하이테크의 용접 전문가와 미팅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사전에 작성한 질문 내용들을 토요일까지 전달할 예정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6311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현재상황 및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  <a:ea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7170" name="Picture 2" descr="C:\Users\user\Desktop\w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33948"/>
            <a:ext cx="6818159" cy="2712859"/>
          </a:xfrm>
          <a:prstGeom prst="rect">
            <a:avLst/>
          </a:prstGeom>
          <a:noFill/>
        </p:spPr>
      </p:pic>
      <p:pic>
        <p:nvPicPr>
          <p:cNvPr id="7171" name="Picture 3" descr="C:\Users\user\Desktop\ad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7577" y="1686284"/>
            <a:ext cx="5282694" cy="2723484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0" y="4378036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ko-KR" altLang="en-US" b="1" dirty="0" smtClean="0">
                <a:solidFill>
                  <a:schemeClr val="accent4"/>
                </a:solidFill>
              </a:rPr>
              <a:t>지금 입력된 상수와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어느정도</a:t>
            </a:r>
            <a:r>
              <a:rPr lang="ko-KR" altLang="en-US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유사한값이</a:t>
            </a:r>
            <a:r>
              <a:rPr lang="ko-KR" altLang="en-US" b="1" dirty="0" smtClean="0">
                <a:solidFill>
                  <a:schemeClr val="accent4"/>
                </a:solidFill>
              </a:rPr>
              <a:t> 나오면</a:t>
            </a:r>
            <a:r>
              <a:rPr lang="en-US" altLang="ko-KR" b="1" dirty="0" smtClean="0">
                <a:solidFill>
                  <a:schemeClr val="accent4"/>
                </a:solidFill>
              </a:rPr>
              <a:t>,  </a:t>
            </a:r>
            <a:r>
              <a:rPr lang="ko-KR" altLang="en-US" b="1" dirty="0" smtClean="0">
                <a:solidFill>
                  <a:schemeClr val="accent4"/>
                </a:solidFill>
              </a:rPr>
              <a:t>내가 </a:t>
            </a:r>
            <a:r>
              <a:rPr lang="en-US" altLang="ko-KR" b="1" dirty="0" smtClean="0">
                <a:solidFill>
                  <a:schemeClr val="accent4"/>
                </a:solidFill>
              </a:rPr>
              <a:t>Hand Eye Calibration</a:t>
            </a:r>
            <a:r>
              <a:rPr lang="ko-KR" altLang="en-US" b="1" dirty="0" smtClean="0">
                <a:solidFill>
                  <a:schemeClr val="accent4"/>
                </a:solidFill>
              </a:rPr>
              <a:t>에 대해 잘 이해했구나라고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판단하고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오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ko-KR" altLang="en-US" b="1" dirty="0" err="1" smtClean="0">
                <a:solidFill>
                  <a:schemeClr val="accent4"/>
                </a:solidFill>
              </a:rPr>
              <a:t>차보정에</a:t>
            </a:r>
            <a:r>
              <a:rPr lang="ko-KR" altLang="en-US" b="1" dirty="0" smtClean="0">
                <a:solidFill>
                  <a:schemeClr val="accent4"/>
                </a:solidFill>
              </a:rPr>
              <a:t> 노력할 예정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ko-KR" altLang="en-US" b="1" dirty="0" smtClean="0">
                <a:solidFill>
                  <a:schemeClr val="accent4"/>
                </a:solidFill>
              </a:rPr>
              <a:t>오차 원인</a:t>
            </a:r>
            <a:r>
              <a:rPr lang="en-US" altLang="ko-KR" b="1" dirty="0" smtClean="0">
                <a:solidFill>
                  <a:schemeClr val="accent4"/>
                </a:solidFill>
              </a:rPr>
              <a:t> : </a:t>
            </a:r>
            <a:r>
              <a:rPr lang="ko-KR" altLang="en-US" b="1" dirty="0" smtClean="0">
                <a:solidFill>
                  <a:schemeClr val="accent4"/>
                </a:solidFill>
              </a:rPr>
              <a:t>로봇의 고유진동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주변 빛에 의한 </a:t>
            </a:r>
            <a:r>
              <a:rPr lang="en-US" altLang="ko-KR" b="1" dirty="0" smtClean="0">
                <a:solidFill>
                  <a:schemeClr val="accent4"/>
                </a:solidFill>
              </a:rPr>
              <a:t>Camera Calibration</a:t>
            </a:r>
            <a:r>
              <a:rPr lang="ko-KR" altLang="en-US" b="1" dirty="0" smtClean="0">
                <a:solidFill>
                  <a:schemeClr val="accent4"/>
                </a:solidFill>
              </a:rPr>
              <a:t>값 변화</a:t>
            </a: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4059125" cy="769441"/>
              <a:chOff x="471977" y="2691080"/>
              <a:chExt cx="4059125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405912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도면해석 자동화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39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금주진행상황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1268" y="1630017"/>
            <a:ext cx="69315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r>
              <a:rPr lang="ko-KR" altLang="en-US" b="1" dirty="0" err="1" smtClean="0">
                <a:solidFill>
                  <a:schemeClr val="accent4"/>
                </a:solidFill>
              </a:rPr>
              <a:t>특허시</a:t>
            </a:r>
            <a:r>
              <a:rPr lang="ko-KR" altLang="en-US" b="1" dirty="0" smtClean="0">
                <a:solidFill>
                  <a:schemeClr val="accent4"/>
                </a:solidFill>
              </a:rPr>
              <a:t> 필요한  자료 제작  및 정리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accent4"/>
                </a:solidFill>
              </a:rPr>
              <a:t> 1</a:t>
            </a:r>
            <a:r>
              <a:rPr lang="ko-KR" altLang="en-US" b="1" dirty="0" smtClean="0">
                <a:solidFill>
                  <a:schemeClr val="accent4"/>
                </a:solidFill>
              </a:rPr>
              <a:t>차 피드백 후 보완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    </a:t>
            </a: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      </a:t>
            </a:r>
            <a:r>
              <a:rPr lang="ko-KR" altLang="en-US" b="1" dirty="0" smtClean="0">
                <a:solidFill>
                  <a:schemeClr val="accent4"/>
                </a:solidFill>
              </a:rPr>
              <a:t>기술소개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  </a:t>
            </a: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      Program Flow Chart</a:t>
            </a:r>
            <a:r>
              <a:rPr lang="ko-KR" altLang="en-US" b="1" dirty="0" smtClean="0">
                <a:solidFill>
                  <a:schemeClr val="accent4"/>
                </a:solidFill>
              </a:rPr>
              <a:t>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- 2020</a:t>
            </a:r>
            <a:r>
              <a:rPr lang="ko-KR" altLang="en-US" b="1" dirty="0" smtClean="0">
                <a:solidFill>
                  <a:schemeClr val="accent4"/>
                </a:solidFill>
              </a:rPr>
              <a:t>년 </a:t>
            </a:r>
            <a:r>
              <a:rPr lang="en-US" altLang="ko-KR" b="1" dirty="0" smtClean="0">
                <a:solidFill>
                  <a:schemeClr val="accent4"/>
                </a:solidFill>
              </a:rPr>
              <a:t>6</a:t>
            </a:r>
            <a:r>
              <a:rPr lang="ko-KR" altLang="en-US" b="1" dirty="0" smtClean="0">
                <a:solidFill>
                  <a:schemeClr val="accent4"/>
                </a:solidFill>
              </a:rPr>
              <a:t>월 </a:t>
            </a:r>
            <a:r>
              <a:rPr lang="en-US" altLang="ko-KR" b="1" dirty="0" smtClean="0">
                <a:solidFill>
                  <a:schemeClr val="accent4"/>
                </a:solidFill>
              </a:rPr>
              <a:t>4</a:t>
            </a:r>
            <a:r>
              <a:rPr lang="ko-KR" altLang="en-US" b="1" dirty="0" smtClean="0">
                <a:solidFill>
                  <a:schemeClr val="accent4"/>
                </a:solidFill>
              </a:rPr>
              <a:t>일 </a:t>
            </a:r>
            <a:r>
              <a:rPr lang="en-US" altLang="ko-KR" b="1" dirty="0" smtClean="0">
                <a:solidFill>
                  <a:schemeClr val="accent4"/>
                </a:solidFill>
              </a:rPr>
              <a:t>~ 2020</a:t>
            </a:r>
            <a:r>
              <a:rPr lang="ko-KR" altLang="en-US" b="1" dirty="0" smtClean="0">
                <a:solidFill>
                  <a:schemeClr val="accent4"/>
                </a:solidFill>
              </a:rPr>
              <a:t>년 </a:t>
            </a:r>
            <a:r>
              <a:rPr lang="en-US" altLang="ko-KR" b="1" dirty="0" smtClean="0">
                <a:solidFill>
                  <a:schemeClr val="accent4"/>
                </a:solidFill>
              </a:rPr>
              <a:t>7</a:t>
            </a:r>
            <a:r>
              <a:rPr lang="ko-KR" altLang="en-US" b="1" dirty="0" smtClean="0">
                <a:solidFill>
                  <a:schemeClr val="accent4"/>
                </a:solidFill>
              </a:rPr>
              <a:t>월 </a:t>
            </a:r>
            <a:r>
              <a:rPr lang="en-US" altLang="ko-KR" b="1" dirty="0" smtClean="0">
                <a:solidFill>
                  <a:schemeClr val="accent4"/>
                </a:solidFill>
              </a:rPr>
              <a:t>15</a:t>
            </a:r>
            <a:r>
              <a:rPr lang="ko-KR" altLang="en-US" b="1" dirty="0" smtClean="0">
                <a:solidFill>
                  <a:schemeClr val="accent4"/>
                </a:solidFill>
              </a:rPr>
              <a:t>일 </a:t>
            </a:r>
            <a:r>
              <a:rPr lang="en-US" altLang="ko-KR" b="1" dirty="0" smtClean="0">
                <a:solidFill>
                  <a:schemeClr val="accent4"/>
                </a:solidFill>
              </a:rPr>
              <a:t>PPT </a:t>
            </a:r>
            <a:r>
              <a:rPr lang="ko-KR" altLang="en-US" b="1" dirty="0" smtClean="0">
                <a:solidFill>
                  <a:schemeClr val="accent4"/>
                </a:solidFill>
              </a:rPr>
              <a:t>분석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228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4"/>
                </a:solidFill>
              </a:rPr>
              <a:t>산업현황 및 문제</a:t>
            </a:r>
            <a:endParaRPr lang="en-US" altLang="ko-KR" sz="3200" b="1" dirty="0" smtClean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23315" y="1950234"/>
            <a:ext cx="75055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endParaRPr lang="en-US" altLang="ko-K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1">
                    <a:lumMod val="75000"/>
                  </a:schemeClr>
                </a:solidFill>
              </a:rPr>
              <a:t>늑근의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 용도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부재리스트 설명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3.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 구조평면도  설명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4. 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두 도면을  매칭해서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공사에  필요한  </a:t>
            </a:r>
            <a:r>
              <a:rPr lang="ko-KR" altLang="en-US" b="1" dirty="0" err="1" smtClean="0">
                <a:solidFill>
                  <a:schemeClr val="bg1">
                    <a:lumMod val="75000"/>
                  </a:schemeClr>
                </a:solidFill>
              </a:rPr>
              <a:t>늑근을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  어떻게  산출하는지  설명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5. 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산업현황 및 문제점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4"/>
                </a:solidFill>
              </a:rPr>
              <a:t>기술소개</a:t>
            </a:r>
            <a:endParaRPr lang="en-US" altLang="ko-KR" sz="3200" b="1" dirty="0" smtClean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2375" y="1820261"/>
            <a:ext cx="9472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accent4"/>
                </a:solidFill>
              </a:rPr>
              <a:t>도면해석 기술 소개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1093588" y="3147590"/>
            <a:ext cx="3939075" cy="261302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영상처리를 활용한 </a:t>
            </a:r>
            <a:r>
              <a:rPr lang="ko-KR" altLang="en-US" b="1" dirty="0" err="1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전처리</a:t>
            </a:r>
            <a:endParaRPr lang="en-US" altLang="ko-KR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클러스터링 기법을 활용한 </a:t>
            </a:r>
            <a:r>
              <a:rPr lang="ko-KR" altLang="en-US" b="1" dirty="0" err="1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셀검출</a:t>
            </a:r>
            <a:endParaRPr lang="en-US" altLang="ko-KR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YOLO</a:t>
            </a:r>
            <a:r>
              <a:rPr lang="ko-KR" altLang="en-US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활용한 셀 내부 글자 검출</a:t>
            </a:r>
            <a:endParaRPr lang="en-US" altLang="ko-KR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OCR</a:t>
            </a:r>
            <a:r>
              <a:rPr lang="ko-KR" altLang="en-US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활용한 글자 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인식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정보통합</a:t>
            </a:r>
            <a:endParaRPr lang="en-US" altLang="ko-KR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6150931" y="3131128"/>
            <a:ext cx="4239978" cy="225292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 내부 선 및 교점 검출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YOLO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활용한 도면 내부 글자 검출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OCR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활용한 글자 인식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글자와 선 </a:t>
            </a:r>
            <a:r>
              <a:rPr lang="ko-KR" altLang="en-US" b="1" dirty="0" err="1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매칭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부재리스트와 정보통합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630" y="2701637"/>
            <a:ext cx="4223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b="1" dirty="0" smtClean="0">
                <a:solidFill>
                  <a:schemeClr val="accent4"/>
                </a:solidFill>
              </a:rPr>
              <a:t>   </a:t>
            </a:r>
            <a:r>
              <a:rPr lang="ko-KR" altLang="en-US" b="1" dirty="0" smtClean="0">
                <a:solidFill>
                  <a:schemeClr val="accent4"/>
                </a:solidFill>
              </a:rPr>
              <a:t>부재리스트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7212" y="2715492"/>
            <a:ext cx="4223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ko-KR" altLang="en-US" b="1" dirty="0" smtClean="0">
                <a:solidFill>
                  <a:schemeClr val="accent4"/>
                </a:solidFill>
              </a:rPr>
              <a:t>구조평면도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879875" y="0"/>
            <a:ext cx="33121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System Flow Chart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E:\트인로보틱스\1.늑근자동화\특허\시스템 플로우차트\시스템플로우차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80655"/>
            <a:ext cx="12143973" cy="55279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684308" y="0"/>
            <a:ext cx="3507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Program Flow Chart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050" name="Picture 2" descr="E:\트인로보틱스\1.늑근자동화\특허\프로그램 플로우차트\프로그램 플로우 차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12244829" cy="685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user\Desktop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73462"/>
            <a:ext cx="5838825" cy="5057775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249002" y="4437065"/>
            <a:ext cx="2558272" cy="39817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 descr="C:\Users\user\Desktop\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6878" y="1200347"/>
            <a:ext cx="6001632" cy="507576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70579" y="187871"/>
            <a:ext cx="4580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4"/>
                </a:solidFill>
              </a:rPr>
              <a:t>결과 및 시연 동영상</a:t>
            </a:r>
            <a:endParaRPr lang="en-US" altLang="ko-KR" sz="3200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801</Words>
  <Application>Microsoft Office PowerPoint</Application>
  <PresentationFormat>사용자 지정</PresentationFormat>
  <Paragraphs>254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181</cp:revision>
  <dcterms:created xsi:type="dcterms:W3CDTF">2015-07-07T04:48:58Z</dcterms:created>
  <dcterms:modified xsi:type="dcterms:W3CDTF">2021-05-22T02:17:51Z</dcterms:modified>
</cp:coreProperties>
</file>