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49" r:id="rId4"/>
    <p:sldId id="393" r:id="rId5"/>
    <p:sldId id="374" r:id="rId6"/>
    <p:sldId id="394" r:id="rId7"/>
    <p:sldId id="347" r:id="rId8"/>
    <p:sldId id="372" r:id="rId9"/>
    <p:sldId id="373" r:id="rId10"/>
    <p:sldId id="368" r:id="rId11"/>
    <p:sldId id="369" r:id="rId12"/>
    <p:sldId id="370" r:id="rId13"/>
    <p:sldId id="371" r:id="rId14"/>
    <p:sldId id="342" r:id="rId15"/>
    <p:sldId id="350" r:id="rId16"/>
    <p:sldId id="389" r:id="rId17"/>
    <p:sldId id="376" r:id="rId18"/>
    <p:sldId id="377" r:id="rId19"/>
    <p:sldId id="378" r:id="rId20"/>
    <p:sldId id="379" r:id="rId21"/>
    <p:sldId id="380" r:id="rId22"/>
    <p:sldId id="390" r:id="rId23"/>
    <p:sldId id="382" r:id="rId24"/>
    <p:sldId id="383" r:id="rId25"/>
    <p:sldId id="384" r:id="rId26"/>
    <p:sldId id="387" r:id="rId27"/>
    <p:sldId id="381" r:id="rId28"/>
    <p:sldId id="391" r:id="rId29"/>
    <p:sldId id="388" r:id="rId30"/>
    <p:sldId id="386" r:id="rId31"/>
    <p:sldId id="39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8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172" y="2974310"/>
            <a:ext cx="10969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자동화 </a:t>
            </a:r>
            <a:r>
              <a:rPr lang="en-US" altLang="ko-KR" sz="5400" b="1" dirty="0">
                <a:solidFill>
                  <a:schemeClr val="bg1"/>
                </a:solidFill>
              </a:rPr>
              <a:t>&amp; </a:t>
            </a:r>
            <a:r>
              <a:rPr lang="ko-KR" altLang="en-US" sz="5400" b="1">
                <a:solidFill>
                  <a:schemeClr val="bg1"/>
                </a:solidFill>
              </a:rPr>
              <a:t>용접로봇 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 r="30421" b="73311"/>
          <a:stretch>
            <a:fillRect/>
          </a:stretch>
        </p:blipFill>
        <p:spPr bwMode="auto">
          <a:xfrm>
            <a:off x="0" y="1191490"/>
            <a:ext cx="12192000" cy="4350327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0131793" y="609601"/>
            <a:ext cx="678873" cy="5541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4537" y="609601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- 1 -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 l="1251" t="26835" r="30139" b="2056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0131793" y="609601"/>
            <a:ext cx="678873" cy="55418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4537" y="609601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- 2 -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 l="57247" t="27154" r="10684" b="30024"/>
          <a:stretch>
            <a:fillRect/>
          </a:stretch>
        </p:blipFill>
        <p:spPr bwMode="auto">
          <a:xfrm>
            <a:off x="2244438" y="0"/>
            <a:ext cx="6662610" cy="662247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0131793" y="609601"/>
            <a:ext cx="678873" cy="55418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4537" y="609601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- 3 -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 l="56446" t="69796" r="-259" b="-5453"/>
          <a:stretch>
            <a:fillRect/>
          </a:stretch>
        </p:blipFill>
        <p:spPr bwMode="auto">
          <a:xfrm>
            <a:off x="1316181" y="928255"/>
            <a:ext cx="9102436" cy="5514109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0131793" y="609601"/>
            <a:ext cx="678873" cy="55418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4537" y="609601"/>
            <a:ext cx="103746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- 4 -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chemeClr val="accent4"/>
                </a:solidFill>
                <a:latin typeface="+mj-ea"/>
                <a:ea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1025" y="1899058"/>
            <a:ext cx="53186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b="1" dirty="0">
                <a:solidFill>
                  <a:schemeClr val="accent4"/>
                </a:solidFill>
              </a:rPr>
              <a:t>- On You </a:t>
            </a:r>
            <a:r>
              <a:rPr lang="ko-KR" altLang="en-US" b="1" dirty="0">
                <a:solidFill>
                  <a:schemeClr val="accent4"/>
                </a:solidFill>
              </a:rPr>
              <a:t>특허 법률사무소  방문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ko-KR" altLang="en-US" b="1" dirty="0">
                <a:solidFill>
                  <a:schemeClr val="accent4"/>
                </a:solidFill>
              </a:rPr>
              <a:t>자료제출 및 설명 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>
                <a:solidFill>
                  <a:schemeClr val="accent4"/>
                </a:solidFill>
              </a:rPr>
              <a:t>2020</a:t>
            </a:r>
            <a:r>
              <a:rPr lang="ko-KR" altLang="en-US" b="1" dirty="0">
                <a:solidFill>
                  <a:schemeClr val="accent4"/>
                </a:solidFill>
              </a:rPr>
              <a:t>년 </a:t>
            </a:r>
            <a:r>
              <a:rPr lang="en-US" altLang="ko-KR" b="1" dirty="0">
                <a:solidFill>
                  <a:schemeClr val="accent4"/>
                </a:solidFill>
              </a:rPr>
              <a:t>8</a:t>
            </a:r>
            <a:r>
              <a:rPr lang="ko-KR" altLang="en-US" b="1" dirty="0">
                <a:solidFill>
                  <a:schemeClr val="accent4"/>
                </a:solidFill>
              </a:rPr>
              <a:t>월 </a:t>
            </a:r>
            <a:r>
              <a:rPr lang="en-US" altLang="ko-KR" b="1" dirty="0">
                <a:solidFill>
                  <a:schemeClr val="accent4"/>
                </a:solidFill>
              </a:rPr>
              <a:t>26</a:t>
            </a:r>
            <a:r>
              <a:rPr lang="ko-KR" altLang="en-US" b="1" dirty="0">
                <a:solidFill>
                  <a:schemeClr val="accent4"/>
                </a:solidFill>
              </a:rPr>
              <a:t>일 이후  </a:t>
            </a:r>
            <a:r>
              <a:rPr lang="en-US" altLang="ko-KR" b="1" dirty="0">
                <a:solidFill>
                  <a:schemeClr val="accent4"/>
                </a:solidFill>
              </a:rPr>
              <a:t>PPT </a:t>
            </a:r>
            <a:r>
              <a:rPr lang="ko-KR" altLang="en-US" b="1" dirty="0">
                <a:solidFill>
                  <a:schemeClr val="accent4"/>
                </a:solidFill>
              </a:rPr>
              <a:t>및  코드 분석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921266" cy="769441"/>
              <a:chOff x="471977" y="2691080"/>
              <a:chExt cx="39212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9212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용접자동화로봇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6139660" cy="2099938"/>
            <a:chOff x="527769" y="1728426"/>
            <a:chExt cx="6139660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6109365" cy="769441"/>
              <a:chOff x="471977" y="2691080"/>
              <a:chExt cx="610936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61093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Hand to Eye Calibration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PyQt5 -&gt; PySide2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75577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err="1">
                <a:solidFill>
                  <a:schemeClr val="accent4"/>
                </a:solidFill>
              </a:rPr>
              <a:t>PyQt</a:t>
            </a:r>
            <a:r>
              <a:rPr lang="en-US" altLang="ko-KR" b="1" dirty="0">
                <a:solidFill>
                  <a:schemeClr val="accent4"/>
                </a:solidFill>
              </a:rPr>
              <a:t> : </a:t>
            </a:r>
            <a:r>
              <a:rPr lang="ko-KR" altLang="en-US" b="1" dirty="0">
                <a:solidFill>
                  <a:schemeClr val="accent4"/>
                </a:solidFill>
              </a:rPr>
              <a:t>상업적으로 이용 불가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>
                <a:solidFill>
                  <a:schemeClr val="accent4"/>
                </a:solidFill>
              </a:rPr>
              <a:t>Pyside2 : </a:t>
            </a:r>
            <a:r>
              <a:rPr lang="ko-KR" altLang="en-US" b="1" dirty="0">
                <a:solidFill>
                  <a:schemeClr val="accent4"/>
                </a:solidFill>
              </a:rPr>
              <a:t>상업적인 목적으로도 사용 가능</a:t>
            </a:r>
          </a:p>
        </p:txBody>
      </p:sp>
      <p:pic>
        <p:nvPicPr>
          <p:cNvPr id="1026" name="Picture 2" descr="C:\Users\user\Desktop\a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38168"/>
            <a:ext cx="6369017" cy="3819832"/>
          </a:xfrm>
          <a:prstGeom prst="rect">
            <a:avLst/>
          </a:prstGeom>
          <a:noFill/>
        </p:spPr>
      </p:pic>
      <p:pic>
        <p:nvPicPr>
          <p:cNvPr id="1027" name="Picture 3" descr="C:\Users\user\Desktop\asdf.JPG"/>
          <p:cNvPicPr>
            <a:picLocks noChangeAspect="1" noChangeArrowheads="1"/>
          </p:cNvPicPr>
          <p:nvPr/>
        </p:nvPicPr>
        <p:blipFill>
          <a:blip r:embed="rId3" cstate="print"/>
          <a:srcRect l="4482"/>
          <a:stretch>
            <a:fillRect/>
          </a:stretch>
        </p:blipFill>
        <p:spPr bwMode="auto">
          <a:xfrm>
            <a:off x="7683911" y="3569519"/>
            <a:ext cx="4085302" cy="2535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72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각도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1" name="Picture 3" descr="C:\Users\user\Desktop\fasef.JPG"/>
          <p:cNvPicPr>
            <a:picLocks noChangeAspect="1" noChangeArrowheads="1"/>
          </p:cNvPicPr>
          <p:nvPr/>
        </p:nvPicPr>
        <p:blipFill>
          <a:blip r:embed="rId2" cstate="print"/>
          <a:srcRect l="170"/>
          <a:stretch>
            <a:fillRect/>
          </a:stretch>
        </p:blipFill>
        <p:spPr bwMode="auto">
          <a:xfrm>
            <a:off x="1046242" y="2686819"/>
            <a:ext cx="9806859" cy="417118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175577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>
                <a:solidFill>
                  <a:schemeClr val="accent4"/>
                </a:solidFill>
              </a:rPr>
              <a:t>로봇의 </a:t>
            </a:r>
            <a:r>
              <a:rPr lang="en-US" altLang="ko-KR" b="1" dirty="0">
                <a:solidFill>
                  <a:schemeClr val="accent4"/>
                </a:solidFill>
              </a:rPr>
              <a:t>Base to TCP </a:t>
            </a:r>
            <a:r>
              <a:rPr lang="ko-KR" altLang="en-US" b="1" dirty="0">
                <a:solidFill>
                  <a:schemeClr val="accent4"/>
                </a:solidFill>
              </a:rPr>
              <a:t>값을 </a:t>
            </a:r>
            <a:r>
              <a:rPr lang="ko-KR" altLang="en-US" b="1" dirty="0" err="1">
                <a:solidFill>
                  <a:schemeClr val="accent4"/>
                </a:solidFill>
              </a:rPr>
              <a:t>이용한것이</a:t>
            </a:r>
            <a:r>
              <a:rPr lang="ko-KR" altLang="en-US" b="1" dirty="0">
                <a:solidFill>
                  <a:schemeClr val="accent4"/>
                </a:solidFill>
              </a:rPr>
              <a:t> 아닌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ko-KR" altLang="en-US" b="1" dirty="0">
                <a:solidFill>
                  <a:schemeClr val="accent4"/>
                </a:solidFill>
              </a:rPr>
              <a:t>그냥 공간상의 어떤 지점을 </a:t>
            </a:r>
            <a:r>
              <a:rPr lang="ko-KR" altLang="en-US" b="1" dirty="0" err="1">
                <a:solidFill>
                  <a:schemeClr val="accent4"/>
                </a:solidFill>
              </a:rPr>
              <a:t>기준삼아</a:t>
            </a:r>
            <a:r>
              <a:rPr lang="ko-KR" altLang="en-US" b="1" dirty="0">
                <a:solidFill>
                  <a:schemeClr val="accent4"/>
                </a:solidFill>
              </a:rPr>
              <a:t> 상수를 </a:t>
            </a:r>
            <a:r>
              <a:rPr lang="ko-KR" altLang="en-US" b="1" dirty="0" err="1">
                <a:solidFill>
                  <a:schemeClr val="accent4"/>
                </a:solidFill>
              </a:rPr>
              <a:t>넣은것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chemeClr val="accent4"/>
                </a:solidFill>
              </a:rPr>
              <a:t>각도에 대한 정보</a:t>
            </a:r>
            <a:r>
              <a:rPr lang="en-US" altLang="ko-KR" b="1" dirty="0">
                <a:solidFill>
                  <a:schemeClr val="accent4"/>
                </a:solidFill>
              </a:rPr>
              <a:t>(X)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00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Calibration Tool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" name="Picture 3" descr="C:\Users\user\Desktop\2021년 1월 15일\calsdf.JPG"/>
          <p:cNvPicPr>
            <a:picLocks noChangeAspect="1" noChangeArrowheads="1"/>
          </p:cNvPicPr>
          <p:nvPr/>
        </p:nvPicPr>
        <p:blipFill>
          <a:blip r:embed="rId2" cstate="print"/>
          <a:srcRect r="44185" b="44014"/>
          <a:stretch>
            <a:fillRect/>
          </a:stretch>
        </p:blipFill>
        <p:spPr bwMode="auto">
          <a:xfrm>
            <a:off x="1297858" y="1877567"/>
            <a:ext cx="6660233" cy="3798624"/>
          </a:xfrm>
          <a:prstGeom prst="rect">
            <a:avLst/>
          </a:prstGeom>
          <a:noFill/>
        </p:spPr>
      </p:pic>
      <p:pic>
        <p:nvPicPr>
          <p:cNvPr id="12" name="Picture 2" descr="C:\Users\user\Desktop\xyz.JPG"/>
          <p:cNvPicPr>
            <a:picLocks noChangeAspect="1" noChangeArrowheads="1"/>
          </p:cNvPicPr>
          <p:nvPr/>
        </p:nvPicPr>
        <p:blipFill>
          <a:blip r:embed="rId3" cstate="print"/>
          <a:srcRect l="76473" t="10725"/>
          <a:stretch>
            <a:fillRect/>
          </a:stretch>
        </p:blipFill>
        <p:spPr bwMode="auto">
          <a:xfrm>
            <a:off x="8380592" y="1767772"/>
            <a:ext cx="1872208" cy="4647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도면해석자동화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용접로봇자동화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금주 진행상황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향후계획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874" y="3948812"/>
            <a:ext cx="35413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Hand – Eye Calibration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용접자동화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용접불량검사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향후계획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esktop\2021년 1월 15일\camerains.JPG"/>
          <p:cNvPicPr>
            <a:picLocks noChangeAspect="1" noChangeArrowheads="1"/>
          </p:cNvPicPr>
          <p:nvPr/>
        </p:nvPicPr>
        <p:blipFill>
          <a:blip r:embed="rId2" cstate="print"/>
          <a:srcRect r="57601" b="26448"/>
          <a:stretch>
            <a:fillRect/>
          </a:stretch>
        </p:blipFill>
        <p:spPr bwMode="auto">
          <a:xfrm>
            <a:off x="368710" y="1616256"/>
            <a:ext cx="5722374" cy="524174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00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Calibration Tool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" name="Picture 2" descr="C:\Users\user\Desktop\fresut.JPG"/>
          <p:cNvPicPr>
            <a:picLocks noChangeAspect="1" noChangeArrowheads="1"/>
          </p:cNvPicPr>
          <p:nvPr/>
        </p:nvPicPr>
        <p:blipFill>
          <a:blip r:embed="rId3" cstate="print"/>
          <a:srcRect l="8936" r="37926"/>
          <a:stretch>
            <a:fillRect/>
          </a:stretch>
        </p:blipFill>
        <p:spPr bwMode="auto">
          <a:xfrm>
            <a:off x="6150077" y="5227075"/>
            <a:ext cx="491121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user\Desktop\hach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1614" y="1675480"/>
            <a:ext cx="6260386" cy="28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34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Sylvester Matrix Equation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8" name="Picture 2" descr="C:\Users\user\Desktop\s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44" y="1799150"/>
            <a:ext cx="1949602" cy="423827"/>
          </a:xfrm>
          <a:prstGeom prst="rect">
            <a:avLst/>
          </a:prstGeom>
          <a:noFill/>
        </p:spPr>
      </p:pic>
      <p:pic>
        <p:nvPicPr>
          <p:cNvPr id="14" name="Picture 4" descr="C:\Users\user\Desktop\poasfs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8290"/>
            <a:ext cx="6289432" cy="22739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504038" y="1755776"/>
            <a:ext cx="5687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>
                <a:solidFill>
                  <a:schemeClr val="accent4"/>
                </a:solidFill>
              </a:rPr>
              <a:t>관련 </a:t>
            </a:r>
            <a:r>
              <a:rPr lang="en-US" altLang="ko-KR" b="1" dirty="0">
                <a:solidFill>
                  <a:schemeClr val="accent4"/>
                </a:solidFill>
              </a:rPr>
              <a:t>Method</a:t>
            </a:r>
            <a:r>
              <a:rPr lang="ko-KR" altLang="en-US" b="1" dirty="0">
                <a:solidFill>
                  <a:schemeClr val="accent4"/>
                </a:solidFill>
              </a:rPr>
              <a:t>가 존재하지 않아</a:t>
            </a:r>
            <a:r>
              <a:rPr lang="en-US" altLang="ko-KR" b="1" dirty="0">
                <a:solidFill>
                  <a:schemeClr val="accent4"/>
                </a:solidFill>
              </a:rPr>
              <a:t>, 4x4 Matrix</a:t>
            </a:r>
            <a:r>
              <a:rPr lang="ko-KR" altLang="en-US" b="1" dirty="0">
                <a:solidFill>
                  <a:schemeClr val="accent4"/>
                </a:solidFill>
              </a:rPr>
              <a:t>를 계산한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chemeClr val="accent4"/>
                </a:solidFill>
              </a:rPr>
              <a:t>후 </a:t>
            </a:r>
            <a:r>
              <a:rPr lang="en-US" altLang="ko-KR" b="1" dirty="0">
                <a:solidFill>
                  <a:schemeClr val="accent4"/>
                </a:solidFill>
              </a:rPr>
              <a:t>x</a:t>
            </a:r>
            <a:r>
              <a:rPr lang="ko-KR" altLang="en-US" b="1" dirty="0">
                <a:solidFill>
                  <a:schemeClr val="accent4"/>
                </a:solidFill>
              </a:rPr>
              <a:t>항을 좌변에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ko-KR" altLang="en-US" b="1" dirty="0" err="1">
                <a:solidFill>
                  <a:schemeClr val="accent4"/>
                </a:solidFill>
              </a:rPr>
              <a:t>상수항을</a:t>
            </a:r>
            <a:r>
              <a:rPr lang="ko-KR" altLang="en-US" b="1" dirty="0">
                <a:solidFill>
                  <a:schemeClr val="accent4"/>
                </a:solidFill>
              </a:rPr>
              <a:t> 우변에</a:t>
            </a:r>
            <a:r>
              <a:rPr lang="en-US" altLang="ko-KR" b="1" dirty="0">
                <a:solidFill>
                  <a:schemeClr val="accent4"/>
                </a:solidFill>
              </a:rPr>
              <a:t>….</a:t>
            </a:r>
          </a:p>
          <a:p>
            <a:pPr marL="342900" indent="-342900"/>
            <a:r>
              <a:rPr lang="ko-KR" altLang="en-US" b="1" dirty="0">
                <a:solidFill>
                  <a:schemeClr val="accent4"/>
                </a:solidFill>
              </a:rPr>
              <a:t>그 후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ko-KR" altLang="en-US" b="1" dirty="0" err="1">
                <a:solidFill>
                  <a:schemeClr val="accent4"/>
                </a:solidFill>
              </a:rPr>
              <a:t>역행렬을</a:t>
            </a:r>
            <a:r>
              <a:rPr lang="ko-KR" altLang="en-US" b="1" dirty="0">
                <a:solidFill>
                  <a:schemeClr val="accent4"/>
                </a:solidFill>
              </a:rPr>
              <a:t> 구하는 </a:t>
            </a:r>
            <a:r>
              <a:rPr lang="en-US" altLang="ko-KR" b="1" dirty="0">
                <a:solidFill>
                  <a:schemeClr val="accent4"/>
                </a:solidFill>
              </a:rPr>
              <a:t>Method</a:t>
            </a:r>
            <a:r>
              <a:rPr lang="ko-KR" altLang="en-US" b="1" dirty="0">
                <a:solidFill>
                  <a:schemeClr val="accent4"/>
                </a:solidFill>
              </a:rPr>
              <a:t>를 사용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4100" name="Picture 4" descr="C:\Users\user\Desktop\wf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464" y="5448300"/>
            <a:ext cx="5200650" cy="1409700"/>
          </a:xfrm>
          <a:prstGeom prst="rect">
            <a:avLst/>
          </a:prstGeom>
          <a:noFill/>
        </p:spPr>
      </p:pic>
      <p:pic>
        <p:nvPicPr>
          <p:cNvPr id="4101" name="Picture 5" descr="C:\Users\user\Desktop\ae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5548" y="2595716"/>
            <a:ext cx="5776452" cy="4262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991525" cy="769441"/>
              <a:chOff x="471977" y="2691080"/>
              <a:chExt cx="299152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9915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용접 자동화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3122" y="624685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396" y="603507"/>
            <a:ext cx="1040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n-ea"/>
              </a:rPr>
              <a:t>용접방식 분석</a:t>
            </a:r>
            <a:r>
              <a:rPr lang="en-US" altLang="ko-KR" sz="3000" b="1" spc="-150" dirty="0">
                <a:solidFill>
                  <a:schemeClr val="accent4"/>
                </a:solidFill>
                <a:latin typeface="+mn-ea"/>
              </a:rPr>
              <a:t>(MI</a:t>
            </a:r>
            <a:r>
              <a:rPr lang="en-US" altLang="ko-KR" sz="3200" b="1" dirty="0">
                <a:solidFill>
                  <a:srgbClr val="3D3C3E"/>
                </a:solidFill>
                <a:latin typeface="+mn-ea"/>
              </a:rPr>
              <a:t>G </a:t>
            </a:r>
            <a:r>
              <a:rPr lang="ko-KR" altLang="en-US" sz="3200" b="1" dirty="0">
                <a:solidFill>
                  <a:srgbClr val="3D3C3E"/>
                </a:solidFill>
                <a:latin typeface="+mn-ea"/>
              </a:rPr>
              <a:t>용접 </a:t>
            </a:r>
            <a:r>
              <a:rPr lang="en-US" altLang="ko-KR" sz="3200" b="1" dirty="0">
                <a:solidFill>
                  <a:srgbClr val="3D3C3E"/>
                </a:solidFill>
                <a:latin typeface="+mn-ea"/>
              </a:rPr>
              <a:t>= Metal Inert Gas Arc Weldin</a:t>
            </a:r>
            <a:r>
              <a:rPr lang="en-US" altLang="ko-KR" sz="3200" b="1" dirty="0">
                <a:latin typeface="+mn-ea"/>
              </a:rPr>
              <a:t>g</a:t>
            </a:r>
            <a:r>
              <a:rPr lang="en-US" altLang="ko-KR" sz="3200" b="1" dirty="0">
                <a:solidFill>
                  <a:srgbClr val="3D3C3E"/>
                </a:solidFill>
                <a:latin typeface="+mn-ea"/>
              </a:rPr>
              <a:t>) </a:t>
            </a:r>
            <a:endParaRPr lang="ko-KR" altLang="en-US" sz="3000" b="1" spc="-15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738874" y="2707245"/>
            <a:ext cx="569739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chemeClr val="tx2"/>
                </a:solidFill>
              </a:rPr>
              <a:t>Metal Inert Gas Arc Welding</a:t>
            </a:r>
          </a:p>
          <a:p>
            <a:pPr>
              <a:buFontTx/>
              <a:buChar char="-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solidFill>
                  <a:schemeClr val="tx2"/>
                </a:solidFill>
              </a:rPr>
              <a:t>불활성가스인 아르곤</a:t>
            </a:r>
            <a:r>
              <a:rPr lang="en-US" altLang="ko-KR" sz="1600" b="1" dirty="0">
                <a:solidFill>
                  <a:schemeClr val="tx2"/>
                </a:solidFill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</a:rPr>
              <a:t>Ar</a:t>
            </a:r>
            <a:r>
              <a:rPr lang="en-US" altLang="ko-KR" sz="1600" b="1" dirty="0">
                <a:solidFill>
                  <a:schemeClr val="tx2"/>
                </a:solidFill>
              </a:rPr>
              <a:t>)</a:t>
            </a:r>
            <a:r>
              <a:rPr lang="ko-KR" altLang="en-US" sz="1600" b="1" dirty="0">
                <a:solidFill>
                  <a:schemeClr val="tx2"/>
                </a:solidFill>
              </a:rPr>
              <a:t>과 알루미늄 용접봉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</a:rPr>
              <a:t>사용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속도가 빠르고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</a:rPr>
              <a:t>효율이 좋다는 장점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자체 </a:t>
            </a:r>
            <a:r>
              <a:rPr lang="ko-KR" altLang="en-US" sz="1600" b="1" dirty="0" err="1">
                <a:solidFill>
                  <a:schemeClr val="tx2"/>
                </a:solidFill>
              </a:rPr>
              <a:t>토치와</a:t>
            </a:r>
            <a:r>
              <a:rPr lang="ko-KR" altLang="en-US" sz="1600" b="1" dirty="0">
                <a:solidFill>
                  <a:schemeClr val="tx2"/>
                </a:solidFill>
              </a:rPr>
              <a:t> 용접기로 인해 준비된 공간에서만 사용이 가능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4"/>
                </a:solidFill>
                <a:latin typeface="+mn-ea"/>
              </a:rPr>
              <a:t>용접방식 분석</a:t>
            </a:r>
            <a:r>
              <a:rPr lang="en-US" altLang="ko-KR" sz="2800" b="1" spc="-150" dirty="0">
                <a:solidFill>
                  <a:schemeClr val="accent4"/>
                </a:solidFill>
                <a:latin typeface="+mn-ea"/>
              </a:rPr>
              <a:t>(MI</a:t>
            </a:r>
            <a:r>
              <a:rPr lang="en-US" altLang="ko-KR" sz="2800" b="1" dirty="0">
                <a:solidFill>
                  <a:srgbClr val="3D3C3E"/>
                </a:solidFill>
                <a:latin typeface="+mn-ea"/>
              </a:rPr>
              <a:t>G </a:t>
            </a:r>
            <a:r>
              <a:rPr lang="ko-KR" altLang="en-US" sz="2800" b="1" dirty="0">
                <a:solidFill>
                  <a:srgbClr val="3D3C3E"/>
                </a:solidFill>
                <a:latin typeface="+mn-ea"/>
              </a:rPr>
              <a:t>용접 </a:t>
            </a:r>
            <a:r>
              <a:rPr lang="en-US" altLang="ko-KR" sz="2800" b="1" dirty="0">
                <a:solidFill>
                  <a:srgbClr val="3D3C3E"/>
                </a:solidFill>
                <a:latin typeface="+mn-ea"/>
              </a:rPr>
              <a:t>= Metal Inert Gas Arc Weldin</a:t>
            </a:r>
            <a:r>
              <a:rPr lang="en-US" altLang="ko-KR" sz="2800" b="1" dirty="0">
                <a:latin typeface="+mn-ea"/>
              </a:rPr>
              <a:t>g</a:t>
            </a:r>
            <a:r>
              <a:rPr lang="en-US" altLang="ko-KR" sz="2800" b="1" dirty="0">
                <a:solidFill>
                  <a:srgbClr val="3D3C3E"/>
                </a:solidFill>
                <a:latin typeface="+mn-ea"/>
              </a:rPr>
              <a:t>) </a:t>
            </a:r>
            <a:endParaRPr lang="ko-KR" altLang="en-US" sz="2800" b="1" spc="-15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1348476" y="2166918"/>
            <a:ext cx="5150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여러 요인에 따른 </a:t>
            </a:r>
            <a:r>
              <a:rPr lang="ko-KR" altLang="en-US" sz="1600" b="1" dirty="0" err="1">
                <a:solidFill>
                  <a:schemeClr val="tx2"/>
                </a:solidFill>
              </a:rPr>
              <a:t>용접부</a:t>
            </a:r>
            <a:r>
              <a:rPr lang="ko-KR" altLang="en-US" sz="1600" b="1" dirty="0">
                <a:solidFill>
                  <a:schemeClr val="tx2"/>
                </a:solidFill>
              </a:rPr>
              <a:t> 변화 조사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전압 변화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 err="1">
                <a:solidFill>
                  <a:schemeClr val="tx2"/>
                </a:solidFill>
              </a:rPr>
              <a:t>토치의</a:t>
            </a:r>
            <a:r>
              <a:rPr lang="ko-KR" altLang="en-US" sz="1600" b="1" dirty="0">
                <a:solidFill>
                  <a:schemeClr val="tx2"/>
                </a:solidFill>
              </a:rPr>
              <a:t> 속도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</a:rPr>
              <a:t>및 각도 등에 따른 변화 조사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FF5097E-936B-4D80-933A-9F3C68089F3D}"/>
              </a:ext>
            </a:extLst>
          </p:cNvPr>
          <p:cNvGrpSpPr/>
          <p:nvPr/>
        </p:nvGrpSpPr>
        <p:grpSpPr>
          <a:xfrm>
            <a:off x="1351053" y="3687989"/>
            <a:ext cx="3963764" cy="1951344"/>
            <a:chOff x="256544" y="4530843"/>
            <a:chExt cx="4870938" cy="1227943"/>
          </a:xfrm>
        </p:grpSpPr>
        <p:grpSp>
          <p:nvGrpSpPr>
            <p:cNvPr id="13" name="그룹 5">
              <a:extLst>
                <a:ext uri="{FF2B5EF4-FFF2-40B4-BE49-F238E27FC236}">
                  <a16:creationId xmlns:a16="http://schemas.microsoft.com/office/drawing/2014/main" xmlns="" id="{FBD1B2FE-F743-44E8-9DC0-DD48790AEDD4}"/>
                </a:ext>
              </a:extLst>
            </p:cNvPr>
            <p:cNvGrpSpPr/>
            <p:nvPr/>
          </p:nvGrpSpPr>
          <p:grpSpPr>
            <a:xfrm>
              <a:off x="256544" y="4530843"/>
              <a:ext cx="4870938" cy="1227943"/>
              <a:chOff x="256544" y="4530843"/>
              <a:chExt cx="4870938" cy="122794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E8D6502-00B0-4764-8CC6-24BBD4A2B341}"/>
                  </a:ext>
                </a:extLst>
              </p:cNvPr>
              <p:cNvSpPr txBox="1"/>
              <p:nvPr/>
            </p:nvSpPr>
            <p:spPr>
              <a:xfrm>
                <a:off x="1046163" y="5451009"/>
                <a:ext cx="3291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[</a:t>
                </a:r>
                <a:r>
                  <a:rPr lang="ko-KR" altLang="en-US" sz="1400" b="1" dirty="0" err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저전류</a:t>
                </a:r>
                <a:r>
                  <a:rPr lang="ko-KR" altLang="en-US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r>
                  <a:rPr lang="ko-KR" altLang="en-US" sz="1400" b="1" dirty="0" err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용접부</a:t>
                </a:r>
                <a:r>
                  <a:rPr lang="ko-KR" altLang="en-US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사진</a:t>
                </a:r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]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xmlns="" id="{6CCA8837-6E7D-4D12-958E-73D12A9A4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6544" y="4530843"/>
                <a:ext cx="4870938" cy="856220"/>
              </a:xfrm>
              <a:prstGeom prst="rect">
                <a:avLst/>
              </a:prstGeom>
            </p:spPr>
          </p:pic>
        </p:grpSp>
        <p:sp>
          <p:nvSpPr>
            <p:cNvPr id="16" name="직사각형 4">
              <a:extLst>
                <a:ext uri="{FF2B5EF4-FFF2-40B4-BE49-F238E27FC236}">
                  <a16:creationId xmlns:a16="http://schemas.microsoft.com/office/drawing/2014/main" xmlns="" id="{B7114F20-A2F6-4BC1-BE34-38E9CFDEFF37}"/>
                </a:ext>
              </a:extLst>
            </p:cNvPr>
            <p:cNvSpPr/>
            <p:nvPr/>
          </p:nvSpPr>
          <p:spPr>
            <a:xfrm>
              <a:off x="364803" y="5040923"/>
              <a:ext cx="4762679" cy="263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23154D0-3DCE-4D06-BC4E-03175F4E9291}"/>
              </a:ext>
            </a:extLst>
          </p:cNvPr>
          <p:cNvGrpSpPr/>
          <p:nvPr/>
        </p:nvGrpSpPr>
        <p:grpSpPr>
          <a:xfrm>
            <a:off x="5595069" y="3687989"/>
            <a:ext cx="4186240" cy="1796878"/>
            <a:chOff x="4500560" y="3189225"/>
            <a:chExt cx="4186240" cy="179687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04426F71-9B83-425A-BBBA-FEC23EC6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0560" y="3189225"/>
              <a:ext cx="4186240" cy="1399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30E9C2C-21D9-42B4-9424-C9553E58D8AD}"/>
                </a:ext>
              </a:extLst>
            </p:cNvPr>
            <p:cNvSpPr txBox="1"/>
            <p:nvPr/>
          </p:nvSpPr>
          <p:spPr>
            <a:xfrm>
              <a:off x="5213876" y="4678326"/>
              <a:ext cx="2678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요인에 따른 </a:t>
              </a:r>
              <a:r>
                <a:rPr lang="ko-KR" altLang="en-US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용접부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변화 사진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48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우성 하이테크 방문 및 전문가 미팅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22680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C698D3-6C18-45F1-BCC3-FB1DDB8FFB7C}"/>
              </a:ext>
            </a:extLst>
          </p:cNvPr>
          <p:cNvSpPr txBox="1"/>
          <p:nvPr/>
        </p:nvSpPr>
        <p:spPr>
          <a:xfrm>
            <a:off x="960549" y="2222337"/>
            <a:ext cx="652133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  </a:t>
            </a:r>
            <a:r>
              <a:rPr lang="en-US" altLang="ko-KR" sz="1600" b="1" dirty="0">
                <a:solidFill>
                  <a:schemeClr val="tx2"/>
                </a:solidFill>
              </a:rPr>
              <a:t>MIG Pipe </a:t>
            </a:r>
            <a:r>
              <a:rPr lang="ko-KR" altLang="en-US" sz="1600" b="1" dirty="0">
                <a:solidFill>
                  <a:schemeClr val="tx2"/>
                </a:solidFill>
              </a:rPr>
              <a:t>용접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용접면의 종류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</a:rPr>
              <a:t>두께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</a:rPr>
              <a:t>및 주변환경</a:t>
            </a:r>
            <a:r>
              <a:rPr lang="en-US" altLang="ko-KR" sz="1600" b="1" dirty="0">
                <a:solidFill>
                  <a:schemeClr val="tx2"/>
                </a:solidFill>
              </a:rPr>
              <a:t>(</a:t>
            </a:r>
            <a:r>
              <a:rPr lang="ko-KR" altLang="en-US" sz="1600" b="1" dirty="0">
                <a:solidFill>
                  <a:schemeClr val="tx2"/>
                </a:solidFill>
              </a:rPr>
              <a:t>온도</a:t>
            </a:r>
            <a:r>
              <a:rPr lang="en-US" altLang="ko-KR" sz="1600" b="1" dirty="0">
                <a:solidFill>
                  <a:schemeClr val="tx2"/>
                </a:solidFill>
              </a:rPr>
              <a:t>)</a:t>
            </a:r>
            <a:r>
              <a:rPr lang="ko-KR" altLang="en-US" sz="1600" b="1" dirty="0">
                <a:solidFill>
                  <a:schemeClr val="tx2"/>
                </a:solidFill>
              </a:rPr>
              <a:t>등에 따른 조건 설정이 필요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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시중에서 많이 사용되는 종류 및 두께의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Pipe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조사 필요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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조건을 변화시키며 불량 검사 데이터 수집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부분 용접과 전용접에 따른 구분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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용접과 불량 검사를 같이 수행하고자 할 시 구분이 필요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48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우성 하이테크 방문 및 전문가 미팅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22680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C698D3-6C18-45F1-BCC3-FB1DDB8FFB7C}"/>
              </a:ext>
            </a:extLst>
          </p:cNvPr>
          <p:cNvSpPr txBox="1"/>
          <p:nvPr/>
        </p:nvSpPr>
        <p:spPr>
          <a:xfrm>
            <a:off x="1043676" y="2056082"/>
            <a:ext cx="81051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 </a:t>
            </a:r>
            <a:r>
              <a:rPr lang="en-US" altLang="ko-KR" sz="1600" b="1" dirty="0">
                <a:solidFill>
                  <a:schemeClr val="tx2"/>
                </a:solidFill>
              </a:rPr>
              <a:t>MIG Pipe </a:t>
            </a:r>
            <a:r>
              <a:rPr lang="ko-KR" altLang="en-US" sz="1600" b="1" dirty="0">
                <a:solidFill>
                  <a:schemeClr val="tx2"/>
                </a:solidFill>
              </a:rPr>
              <a:t>용접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- Pipe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들이 압력을 많이 받기에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Crack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발생시 매우 위험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 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불량 없이 최적의 용접을 하는 것이 중요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-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가장 중요한 것은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세팅한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대로 용접을 바르게 수행하는 것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-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실제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용접시엔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용접면을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비드로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채워야 함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</a:t>
            </a: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  JIG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를 이용한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V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홈 용접 수행 시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용접면을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비드로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채우고 확인하는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Process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가 필요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8363" y="2365375"/>
            <a:ext cx="7467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>
                <a:solidFill>
                  <a:schemeClr val="accent4"/>
                </a:solidFill>
              </a:rPr>
              <a:t>- PySide2</a:t>
            </a:r>
            <a:r>
              <a:rPr lang="ko-KR" altLang="en-US" b="1" dirty="0">
                <a:solidFill>
                  <a:schemeClr val="accent4"/>
                </a:solidFill>
              </a:rPr>
              <a:t>로 변환작업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- </a:t>
            </a:r>
            <a:r>
              <a:rPr lang="ko-KR" altLang="en-US" b="1" dirty="0">
                <a:solidFill>
                  <a:schemeClr val="tx2"/>
                </a:solidFill>
              </a:rPr>
              <a:t>이전에 찾았던 논문은 </a:t>
            </a:r>
            <a:r>
              <a:rPr lang="en-US" altLang="ko-KR" b="1" dirty="0">
                <a:solidFill>
                  <a:schemeClr val="tx2"/>
                </a:solidFill>
              </a:rPr>
              <a:t>Arc Welding </a:t>
            </a:r>
            <a:r>
              <a:rPr lang="ko-KR" altLang="en-US" b="1" dirty="0">
                <a:solidFill>
                  <a:schemeClr val="tx2"/>
                </a:solidFill>
              </a:rPr>
              <a:t>중 </a:t>
            </a:r>
            <a:r>
              <a:rPr lang="en-US" altLang="ko-KR" b="1" dirty="0">
                <a:solidFill>
                  <a:schemeClr val="tx2"/>
                </a:solidFill>
              </a:rPr>
              <a:t>SMAW </a:t>
            </a:r>
            <a:r>
              <a:rPr lang="ko-KR" altLang="en-US" b="1" dirty="0">
                <a:solidFill>
                  <a:schemeClr val="tx2"/>
                </a:solidFill>
              </a:rPr>
              <a:t>방식에 관한 논문</a:t>
            </a:r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- MIG </a:t>
            </a:r>
            <a:r>
              <a:rPr lang="ko-KR" altLang="en-US" b="1" dirty="0">
                <a:solidFill>
                  <a:schemeClr val="tx2"/>
                </a:solidFill>
              </a:rPr>
              <a:t>용접을 다루는 논문 탐색 </a:t>
            </a:r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- </a:t>
            </a:r>
            <a:r>
              <a:rPr lang="ko-KR" altLang="en-US" b="1" dirty="0">
                <a:solidFill>
                  <a:schemeClr val="tx2"/>
                </a:solidFill>
              </a:rPr>
              <a:t>전류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토치 속도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각도 등의 조건 변화 실습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525324" cy="769441"/>
              <a:chOff x="471977" y="2691080"/>
              <a:chExt cx="3525324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525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용접 불량검사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48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우성 하이테크 방문 및 전문가 미팅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64F18B30-4764-4579-854E-6423AEF23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4950774"/>
              </p:ext>
            </p:extLst>
          </p:nvPr>
        </p:nvGraphicFramePr>
        <p:xfrm>
          <a:off x="616761" y="3083141"/>
          <a:ext cx="10522293" cy="347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377">
                  <a:extLst>
                    <a:ext uri="{9D8B030D-6E8A-4147-A177-3AD203B41FA5}">
                      <a16:colId xmlns:a16="http://schemas.microsoft.com/office/drawing/2014/main" xmlns="" val="3241618370"/>
                    </a:ext>
                  </a:extLst>
                </a:gridCol>
                <a:gridCol w="1328092">
                  <a:extLst>
                    <a:ext uri="{9D8B030D-6E8A-4147-A177-3AD203B41FA5}">
                      <a16:colId xmlns:a16="http://schemas.microsoft.com/office/drawing/2014/main" xmlns="" val="1901580077"/>
                    </a:ext>
                  </a:extLst>
                </a:gridCol>
                <a:gridCol w="5990824">
                  <a:extLst>
                    <a:ext uri="{9D8B030D-6E8A-4147-A177-3AD203B41FA5}">
                      <a16:colId xmlns:a16="http://schemas.microsoft.com/office/drawing/2014/main" xmlns="" val="3559604109"/>
                    </a:ext>
                  </a:extLst>
                </a:gridCol>
              </a:tblGrid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불량 종류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가능 여부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불가 원인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9571732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Porosity 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기공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X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비드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내에 기포가 생겨서 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비파괴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검사로 알아내야 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609736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Slag </a:t>
                      </a:r>
                      <a:r>
                        <a:rPr lang="en-US" altLang="ko-KR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incusion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슬래그 혼입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용접 후 망치 작업을 진행 후 확인 가능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3126006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Crack 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균열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494669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Lack of</a:t>
                      </a:r>
                      <a:r>
                        <a:rPr lang="en-US" altLang="ko-KR" sz="1200" baseline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Fusion (</a:t>
                      </a:r>
                      <a:r>
                        <a:rPr lang="ko-KR" altLang="en-US" sz="1200" baseline="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융합불량</a:t>
                      </a:r>
                      <a:r>
                        <a:rPr lang="en-US" altLang="ko-KR" sz="1200" baseline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X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모재의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용융이 덜 된 것이 원인이어서 겉보기로 판단할 수 없음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8973662"/>
                  </a:ext>
                </a:extLst>
              </a:tr>
              <a:tr h="51964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Incomplete Penetration (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용입부족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6293831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Root Concavity 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루트 요면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8003691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Under-Cut (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언더컷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5473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93871" y="2579317"/>
            <a:ext cx="5011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7</a:t>
            </a:r>
            <a:r>
              <a:rPr lang="ko-KR" altLang="en-US" sz="1600" b="1" dirty="0">
                <a:solidFill>
                  <a:schemeClr val="tx2"/>
                </a:solidFill>
              </a:rPr>
              <a:t>가지 용접 불량에 대한 </a:t>
            </a:r>
            <a:r>
              <a:rPr lang="en-US" altLang="ko-KR" sz="1600" b="1" dirty="0">
                <a:solidFill>
                  <a:schemeClr val="tx2"/>
                </a:solidFill>
              </a:rPr>
              <a:t>Object Detection </a:t>
            </a:r>
            <a:r>
              <a:rPr lang="ko-KR" altLang="en-US" sz="1600" b="1" dirty="0">
                <a:solidFill>
                  <a:schemeClr val="tx2"/>
                </a:solidFill>
              </a:rPr>
              <a:t>가능 여부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78657" y="165430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우성 하이테크 연구소장과 미팅 진행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용접 불량의 종류에 따른 </a:t>
            </a:r>
            <a:r>
              <a:rPr lang="en-US" altLang="ko-KR" sz="1600" b="1" dirty="0">
                <a:solidFill>
                  <a:schemeClr val="tx2"/>
                </a:solidFill>
              </a:rPr>
              <a:t>Object Detection </a:t>
            </a:r>
            <a:r>
              <a:rPr lang="ko-KR" altLang="en-US" sz="1600" b="1" dirty="0">
                <a:solidFill>
                  <a:schemeClr val="tx2"/>
                </a:solidFill>
              </a:rPr>
              <a:t>가능 여부 및 데이터 수집 가능 여부 질문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4059125" cy="769441"/>
              <a:chOff x="471977" y="2691080"/>
              <a:chExt cx="405912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059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도면해석 자동화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48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우성 하이테크 방문 및 전문가 미팅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725021" y="2166918"/>
            <a:ext cx="708559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데이터 수집 가능 여부 파악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- </a:t>
            </a:r>
            <a:r>
              <a:rPr lang="ko-KR" altLang="en-US" sz="1600" b="1" dirty="0">
                <a:solidFill>
                  <a:schemeClr val="tx2"/>
                </a:solidFill>
              </a:rPr>
              <a:t>실제 용접 양산 과정에서 나오는 불량은 </a:t>
            </a:r>
            <a:r>
              <a:rPr lang="en-US" altLang="ko-KR" sz="1600" b="1" dirty="0">
                <a:solidFill>
                  <a:schemeClr val="tx2"/>
                </a:solidFill>
              </a:rPr>
              <a:t>2% </a:t>
            </a:r>
            <a:r>
              <a:rPr lang="ko-KR" altLang="en-US" sz="1600" b="1" dirty="0">
                <a:solidFill>
                  <a:schemeClr val="tx2"/>
                </a:solidFill>
              </a:rPr>
              <a:t>내외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100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대의 용접기로 양산을 하는 회사 기준 월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120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개 이하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현실적 불가능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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프리랜서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용접사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섭외 후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1-2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일 불량품 제조 방안 검토 요구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>
                <a:solidFill>
                  <a:schemeClr val="accent4"/>
                </a:solidFill>
              </a:rPr>
              <a:t>2-7.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8363" y="2365375"/>
            <a:ext cx="746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>
                <a:solidFill>
                  <a:schemeClr val="accent4"/>
                </a:solidFill>
              </a:rPr>
              <a:t>- </a:t>
            </a:r>
            <a:r>
              <a:rPr lang="ko-KR" altLang="en-US" b="1">
                <a:solidFill>
                  <a:schemeClr val="accent4"/>
                </a:solidFill>
              </a:rPr>
              <a:t>데이터 수집 방안 관련 피드백 후 수집 예정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378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금주진행상황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1268" y="1630017"/>
            <a:ext cx="6931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err="1" smtClean="0">
                <a:solidFill>
                  <a:schemeClr val="accent4"/>
                </a:solidFill>
              </a:rPr>
              <a:t>특허시</a:t>
            </a:r>
            <a:r>
              <a:rPr lang="ko-KR" altLang="en-US" b="1" dirty="0" smtClean="0">
                <a:solidFill>
                  <a:schemeClr val="accent4"/>
                </a:solidFill>
              </a:rPr>
              <a:t> 필요한  자료 제작  및 정리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4"/>
                </a:solidFill>
              </a:rPr>
              <a:t> 1</a:t>
            </a:r>
            <a:r>
              <a:rPr lang="ko-KR" altLang="en-US" b="1" dirty="0" smtClean="0">
                <a:solidFill>
                  <a:schemeClr val="accent4"/>
                </a:solidFill>
              </a:rPr>
              <a:t>차 피드백 후 보완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  System Flow Chart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  Program Flow Chart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- 2020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7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15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~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8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26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PPT </a:t>
            </a:r>
            <a:r>
              <a:rPr lang="ko-KR" altLang="en-US" b="1" dirty="0" smtClean="0">
                <a:solidFill>
                  <a:schemeClr val="accent4"/>
                </a:solidFill>
              </a:rPr>
              <a:t>분석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79875" y="0"/>
            <a:ext cx="3312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System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E:\트인로보틱스\1.늑근자동화\특허\시스템 플로우차트\시스템플로우차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0655"/>
            <a:ext cx="12143973" cy="5527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79875" y="0"/>
            <a:ext cx="3312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System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7" name="Picture 3" descr="E:\트인로보틱스\1.늑근자동화\특허\시스템 플로우차트\시스템플로우차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0" cy="6504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E:\트인로보틱스\1.늑근자동화\특허\프로그램 플로우차트\프로그램 플로우 차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12244829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3" y="0"/>
            <a:ext cx="9501905" cy="6897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566" y="0"/>
            <a:ext cx="9501905" cy="689705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7127" y="0"/>
            <a:ext cx="6373091" cy="18980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7127" y="1981201"/>
            <a:ext cx="6747164" cy="342207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59783" y="1953491"/>
            <a:ext cx="3089562" cy="279861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07382" y="4779818"/>
            <a:ext cx="4142508" cy="207818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79265" y="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1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556" y="202276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2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6392" y="199505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3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65374" y="4807527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4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758</Words>
  <Application>Microsoft Office PowerPoint</Application>
  <PresentationFormat>사용자 지정</PresentationFormat>
  <Paragraphs>205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228</cp:revision>
  <dcterms:created xsi:type="dcterms:W3CDTF">2015-07-07T04:48:58Z</dcterms:created>
  <dcterms:modified xsi:type="dcterms:W3CDTF">2021-05-27T14:57:28Z</dcterms:modified>
</cp:coreProperties>
</file>