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292" r:id="rId3"/>
    <p:sldId id="258" r:id="rId4"/>
    <p:sldId id="335" r:id="rId5"/>
    <p:sldId id="336" r:id="rId6"/>
    <p:sldId id="337" r:id="rId7"/>
    <p:sldId id="282" r:id="rId8"/>
    <p:sldId id="338" r:id="rId9"/>
    <p:sldId id="344" r:id="rId10"/>
    <p:sldId id="308" r:id="rId11"/>
    <p:sldId id="317" r:id="rId12"/>
    <p:sldId id="346" r:id="rId13"/>
    <p:sldId id="318" r:id="rId14"/>
    <p:sldId id="323" r:id="rId15"/>
    <p:sldId id="328" r:id="rId16"/>
    <p:sldId id="329" r:id="rId17"/>
    <p:sldId id="339" r:id="rId18"/>
    <p:sldId id="340" r:id="rId19"/>
    <p:sldId id="341" r:id="rId20"/>
    <p:sldId id="342" r:id="rId21"/>
    <p:sldId id="343" r:id="rId22"/>
    <p:sldId id="330" r:id="rId23"/>
    <p:sldId id="331" r:id="rId24"/>
    <p:sldId id="332" r:id="rId25"/>
    <p:sldId id="333" r:id="rId26"/>
    <p:sldId id="334" r:id="rId27"/>
    <p:sldId id="278" r:id="rId28"/>
  </p:sldIdLst>
  <p:sldSz cx="9144000" cy="6858000" type="screen4x3"/>
  <p:notesSz cx="6805613" cy="9939338"/>
  <p:embeddedFontLst>
    <p:embeddedFont>
      <p:font typeface="210 옴니고딕 030" panose="02020603020101020101" pitchFamily="18" charset="-127"/>
      <p:regular r:id="rId31"/>
    </p:embeddedFont>
    <p:embeddedFont>
      <p:font typeface="나눔고딕" panose="020D0604000000000000" pitchFamily="50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11" autoAdjust="0"/>
    <p:restoredTop sz="86364" autoAdjust="0"/>
  </p:normalViewPr>
  <p:slideViewPr>
    <p:cSldViewPr snapToGrid="0">
      <p:cViewPr varScale="1">
        <p:scale>
          <a:sx n="66" d="100"/>
          <a:sy n="66" d="100"/>
        </p:scale>
        <p:origin x="1488" y="4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819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0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53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057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268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54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54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54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54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5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93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5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54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830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830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830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755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04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393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13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84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197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00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3-1. FCN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논문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292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단락별 요약을 마친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회까지 반복하여 읽으면서 내용 분석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BC0B9-5923-4B27-AE3E-DE6CD19313D9}"/>
              </a:ext>
            </a:extLst>
          </p:cNvPr>
          <p:cNvSpPr txBox="1"/>
          <p:nvPr/>
        </p:nvSpPr>
        <p:spPr>
          <a:xfrm>
            <a:off x="364803" y="2955946"/>
            <a:ext cx="532389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1~5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 분석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모르는 단어 체크 후 정리 및 문맥 파악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전체적으로 읽으며 각 단락별 파악한 내용 간략 요약</a:t>
            </a:r>
            <a:endParaRPr lang="en-US" altLang="ko-KR" sz="1600" u="sng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자세히 읽으면서 논문의 방식 사용의 이유 등을 파악</a:t>
            </a:r>
            <a:endParaRPr lang="en-US" altLang="ko-KR" sz="1600" u="sng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사용한 수식을 이해하기 위한 연관 내용 조사 및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전체적으로 읽으며 파악한 내용 정리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92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5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불량 검사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개요 및 목표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5774338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개요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- Object Detection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기반으로 용접 정상품과 불량품의 분류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정상품과 불량품 데이터 수집 방안 구축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불량 검사를 위한 인공지능 모델 개발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9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학원 조사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57374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학원명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안산중앙용접학원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상담 내용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불량 데이터 수집 가능 여부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X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원내에서 한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모재들은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보안상 사진 촬영 불가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1-2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개월 수강을 해서 불량품을 만들어낼 수 있는지 여부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O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개인의 역량에 따라 다르지만 가능함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자세한 내용은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6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월 말 학원 방문 후 원장과 상담 예정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수강비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타임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25000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한달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85-95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만원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1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2087072"/>
            <a:ext cx="8470547" cy="152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2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기말고사 후 안산중앙용접학원 방문 예정</a:t>
            </a:r>
            <a:endParaRPr lang="en-US" altLang="ko-KR" sz="2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33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12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Hand Eye Calibration?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Calibration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교정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보정의 의미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Hand Eye Calibration : Robot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비전 부분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(Eye)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End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                     - Effector(Hand)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좌표를 보정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1" name="Picture 2" descr="C:\Users\user\Desktop\sda.JPG"/>
          <p:cNvPicPr>
            <a:picLocks noChangeAspect="1" noChangeArrowheads="1"/>
          </p:cNvPicPr>
          <p:nvPr/>
        </p:nvPicPr>
        <p:blipFill>
          <a:blip r:embed="rId3" cstate="print"/>
          <a:srcRect b="49397"/>
          <a:stretch>
            <a:fillRect/>
          </a:stretch>
        </p:blipFill>
        <p:spPr bwMode="auto">
          <a:xfrm>
            <a:off x="193964" y="3430799"/>
            <a:ext cx="4294909" cy="218029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</p:pic>
      <p:pic>
        <p:nvPicPr>
          <p:cNvPr id="22" name="Picture 2" descr="C:\Users\user\Desktop\handtoeye.JPG"/>
          <p:cNvPicPr>
            <a:picLocks noChangeAspect="1" noChangeArrowheads="1"/>
          </p:cNvPicPr>
          <p:nvPr/>
        </p:nvPicPr>
        <p:blipFill>
          <a:blip r:embed="rId4" cstate="print"/>
          <a:srcRect t="11757" r="8694" b="13113"/>
          <a:stretch>
            <a:fillRect/>
          </a:stretch>
        </p:blipFill>
        <p:spPr bwMode="auto">
          <a:xfrm flipH="1">
            <a:off x="4724399" y="3399282"/>
            <a:ext cx="4194353" cy="2252001"/>
          </a:xfrm>
          <a:prstGeom prst="rect">
            <a:avLst/>
          </a:prstGeom>
          <a:noFill/>
          <a:ln w="508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8241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 rot="20072730">
            <a:off x="6306800" y="3806366"/>
            <a:ext cx="1337345" cy="4174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191490" y="4530437"/>
            <a:ext cx="1551709" cy="9836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Hand Eye Calibration?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607127" y="4668981"/>
            <a:ext cx="706581" cy="692728"/>
          </a:xfrm>
          <a:prstGeom prst="ellipse">
            <a:avLst/>
          </a:prstGeom>
          <a:solidFill>
            <a:srgbClr val="569C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06290" y="4599709"/>
            <a:ext cx="789709" cy="78970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26873" y="3380509"/>
            <a:ext cx="817418" cy="817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726" y="5618488"/>
            <a:ext cx="3692001" cy="62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226364" y="5660055"/>
            <a:ext cx="1378292" cy="574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Camera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188764" y="5715471"/>
            <a:ext cx="1378292" cy="574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Robot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981200" y="5029200"/>
            <a:ext cx="2175164" cy="138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제목 1"/>
          <p:cNvSpPr txBox="1">
            <a:spLocks/>
          </p:cNvSpPr>
          <p:nvPr/>
        </p:nvSpPr>
        <p:spPr>
          <a:xfrm>
            <a:off x="4551454" y="3443326"/>
            <a:ext cx="1378292" cy="574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(5m, 3m)</a:t>
            </a:r>
            <a:endParaRPr kumimoji="0" lang="ko-KR" altLang="en-US" sz="20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34" name="타원형 설명선 33"/>
          <p:cNvSpPr/>
          <p:nvPr/>
        </p:nvSpPr>
        <p:spPr>
          <a:xfrm flipH="1">
            <a:off x="0" y="2770909"/>
            <a:ext cx="2189018" cy="1413164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저 물체는  </a:t>
            </a:r>
            <a:r>
              <a:rPr lang="en-US" altLang="ko-KR" b="1" dirty="0">
                <a:solidFill>
                  <a:schemeClr val="tx1"/>
                </a:solidFill>
              </a:rPr>
              <a:t>(5m, 3m)</a:t>
            </a:r>
            <a:r>
              <a:rPr lang="ko-KR" altLang="en-US" b="1" dirty="0">
                <a:solidFill>
                  <a:schemeClr val="tx1"/>
                </a:solidFill>
              </a:rPr>
              <a:t>에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위치해 있어</a:t>
            </a:r>
          </a:p>
          <a:p>
            <a:pPr algn="ctr"/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4156364" y="3796145"/>
            <a:ext cx="0" cy="12607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94218" y="5015346"/>
            <a:ext cx="2175164" cy="138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883236" y="3810000"/>
            <a:ext cx="0" cy="12607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 rot="19176481">
            <a:off x="5475527" y="4415965"/>
            <a:ext cx="1337345" cy="4174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3852700">
            <a:off x="7281490" y="3583208"/>
            <a:ext cx="651352" cy="2061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20216229">
            <a:off x="7406182" y="3292263"/>
            <a:ext cx="651352" cy="2061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rot="20216229">
            <a:off x="7586291" y="3694045"/>
            <a:ext cx="651352" cy="2061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형 설명선 59"/>
          <p:cNvSpPr/>
          <p:nvPr/>
        </p:nvSpPr>
        <p:spPr>
          <a:xfrm>
            <a:off x="7148944" y="2105891"/>
            <a:ext cx="1828800" cy="969818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아무것도 없는데</a:t>
            </a:r>
            <a:r>
              <a:rPr lang="en-US" altLang="ko-KR" b="1" dirty="0">
                <a:solidFill>
                  <a:schemeClr val="tx1"/>
                </a:solidFill>
              </a:rPr>
              <a:t>????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4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카메라로 인식한 정보를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Robot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기준으로 알려줘야 한다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52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Hand Eye Calibration?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4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6" name="Picture 2" descr="C:\Users\user\Desktop\handtoeye.JPG"/>
          <p:cNvPicPr>
            <a:picLocks noChangeAspect="1" noChangeArrowheads="1"/>
          </p:cNvPicPr>
          <p:nvPr/>
        </p:nvPicPr>
        <p:blipFill>
          <a:blip r:embed="rId3" cstate="print"/>
          <a:srcRect t="11757" r="8694" b="13113"/>
          <a:stretch>
            <a:fillRect/>
          </a:stretch>
        </p:blipFill>
        <p:spPr bwMode="auto">
          <a:xfrm flipH="1">
            <a:off x="540325" y="2138519"/>
            <a:ext cx="7065820" cy="3793728"/>
          </a:xfrm>
          <a:prstGeom prst="rect">
            <a:avLst/>
          </a:prstGeom>
          <a:noFill/>
          <a:ln w="508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8" name="직선 화살표 연결선 27"/>
          <p:cNvCxnSpPr/>
          <p:nvPr/>
        </p:nvCxnSpPr>
        <p:spPr>
          <a:xfrm flipH="1" flipV="1">
            <a:off x="1468582" y="2216727"/>
            <a:ext cx="96985" cy="192578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7065818" y="3020291"/>
            <a:ext cx="13855" cy="196734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065819" y="5001491"/>
            <a:ext cx="1870363" cy="27709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1510146" y="3768436"/>
            <a:ext cx="2161309" cy="360219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065819" y="4987637"/>
            <a:ext cx="457199" cy="1385454"/>
          </a:xfrm>
          <a:prstGeom prst="straightConnector1">
            <a:avLst/>
          </a:prstGeom>
          <a:ln w="50800">
            <a:solidFill>
              <a:srgbClr val="569C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1537856" y="4059383"/>
            <a:ext cx="457199" cy="1385454"/>
          </a:xfrm>
          <a:prstGeom prst="straightConnector1">
            <a:avLst/>
          </a:prstGeom>
          <a:ln w="50800">
            <a:solidFill>
              <a:srgbClr val="569C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1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Robot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사이의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Frame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변환관계를 나타내는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Matrix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구하는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것이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Hand Eye Calibration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목적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374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Hand Eye Calibration?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14980" y="1325936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4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1" y="1298227"/>
            <a:ext cx="8470547" cy="328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고정된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상수값으로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보정해주면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….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Robot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간의 포지션관계가 바뀌면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사용할 수가 없다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user\Deskto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309" y="3911888"/>
            <a:ext cx="2838017" cy="2565131"/>
          </a:xfrm>
          <a:prstGeom prst="rect">
            <a:avLst/>
          </a:prstGeom>
          <a:noFill/>
        </p:spPr>
      </p:pic>
      <p:pic>
        <p:nvPicPr>
          <p:cNvPr id="1027" name="Picture 3" descr="C:\Users\user\Desktop\2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9196" y="3909724"/>
            <a:ext cx="2650403" cy="2470279"/>
          </a:xfrm>
          <a:prstGeom prst="rect">
            <a:avLst/>
          </a:prstGeom>
          <a:noFill/>
        </p:spPr>
      </p:pic>
      <p:sp>
        <p:nvSpPr>
          <p:cNvPr id="67" name="타원형 설명선 66"/>
          <p:cNvSpPr/>
          <p:nvPr/>
        </p:nvSpPr>
        <p:spPr>
          <a:xfrm>
            <a:off x="7051961" y="3962401"/>
            <a:ext cx="1828800" cy="969818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????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8" name="타원형 설명선 67"/>
          <p:cNvSpPr/>
          <p:nvPr/>
        </p:nvSpPr>
        <p:spPr>
          <a:xfrm>
            <a:off x="845125" y="2909455"/>
            <a:ext cx="1828800" cy="1177637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(-1m, -3m)</a:t>
            </a:r>
            <a:r>
              <a:rPr lang="ko-KR" altLang="en-US" b="1" dirty="0">
                <a:solidFill>
                  <a:schemeClr val="tx1"/>
                </a:solidFill>
              </a:rPr>
              <a:t>에 위치해있어</a:t>
            </a:r>
          </a:p>
        </p:txBody>
      </p:sp>
      <p:sp>
        <p:nvSpPr>
          <p:cNvPr id="69" name="타원형 설명선 68"/>
          <p:cNvSpPr/>
          <p:nvPr/>
        </p:nvSpPr>
        <p:spPr>
          <a:xfrm>
            <a:off x="5514105" y="2687783"/>
            <a:ext cx="1828800" cy="1177637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-5m</a:t>
            </a:r>
            <a:r>
              <a:rPr lang="ko-KR" altLang="en-US" b="1" dirty="0">
                <a:solidFill>
                  <a:schemeClr val="tx1"/>
                </a:solidFill>
              </a:rPr>
              <a:t>에 위치해있어</a:t>
            </a:r>
          </a:p>
        </p:txBody>
      </p:sp>
    </p:spTree>
    <p:extLst>
      <p:ext uri="{BB962C8B-B14F-4D97-AF65-F5344CB8AC3E}">
        <p14:creationId xmlns:p14="http://schemas.microsoft.com/office/powerpoint/2010/main" val="218990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28035"/>
            <a:chOff x="2362014" y="1484405"/>
            <a:chExt cx="7225457" cy="19040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0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6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Hand Eye Calibration?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-186802" y="3999863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4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1" y="1298227"/>
            <a:ext cx="8470547" cy="328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Robot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간의  포지션관계가 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바뀔때마다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자나  각도기 등을 이용해서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측량하고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보정 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Matrix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계산을 하여 업데이트를 매번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해줘야하기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때문에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번거롭고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정확하게  교정까지 시간이 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오래걸린다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user\Deskto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309" y="3911888"/>
            <a:ext cx="2838017" cy="2565131"/>
          </a:xfrm>
          <a:prstGeom prst="rect">
            <a:avLst/>
          </a:prstGeom>
          <a:noFill/>
        </p:spPr>
      </p:pic>
      <p:pic>
        <p:nvPicPr>
          <p:cNvPr id="1027" name="Picture 3" descr="C:\Users\user\Desktop\2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9196" y="3909724"/>
            <a:ext cx="2650403" cy="2470279"/>
          </a:xfrm>
          <a:prstGeom prst="rect">
            <a:avLst/>
          </a:prstGeom>
          <a:noFill/>
        </p:spPr>
      </p:pic>
      <p:pic>
        <p:nvPicPr>
          <p:cNvPr id="12" name="Picture 2" descr="C:\Users\user\Desktop\wer.JPG"/>
          <p:cNvPicPr>
            <a:picLocks noChangeAspect="1" noChangeArrowheads="1"/>
          </p:cNvPicPr>
          <p:nvPr/>
        </p:nvPicPr>
        <p:blipFill>
          <a:blip r:embed="rId5" cstate="print"/>
          <a:srcRect l="19659" t="21935" r="38868" b="35701"/>
          <a:stretch>
            <a:fillRect/>
          </a:stretch>
        </p:blipFill>
        <p:spPr bwMode="auto">
          <a:xfrm>
            <a:off x="720435" y="2452255"/>
            <a:ext cx="3715562" cy="1510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6835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Hand Eye Calibration?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-186802" y="3999863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4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1" y="1298227"/>
            <a:ext cx="8470547" cy="328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(Hand to Eye Calibration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기준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Marker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이용해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Camera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Position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추출하여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구성된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Extrinsic Matrix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Robot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Base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로부터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TCP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변환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Matrix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둘을 이용해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Robot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Base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사이의 변환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Matrix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자동으로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계산하는것이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Hand Eye Calibration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이다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Picture 2" descr="C:\Users\user\Desktop\handtoeye.JPG"/>
          <p:cNvPicPr>
            <a:picLocks noChangeAspect="1" noChangeArrowheads="1"/>
          </p:cNvPicPr>
          <p:nvPr/>
        </p:nvPicPr>
        <p:blipFill>
          <a:blip r:embed="rId3" cstate="print"/>
          <a:srcRect t="11757" r="8694" b="13113"/>
          <a:stretch>
            <a:fillRect/>
          </a:stretch>
        </p:blipFill>
        <p:spPr bwMode="auto">
          <a:xfrm flipH="1">
            <a:off x="2064326" y="3634810"/>
            <a:ext cx="5361710" cy="2878770"/>
          </a:xfrm>
          <a:prstGeom prst="rect">
            <a:avLst/>
          </a:prstGeom>
          <a:noFill/>
          <a:ln w="508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8892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현재상황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2" name="그룹 9">
            <a:extLst>
              <a:ext uri="{FF2B5EF4-FFF2-40B4-BE49-F238E27FC236}">
                <a16:creationId xmlns:a16="http://schemas.microsoft.com/office/drawing/2014/main" id="{4CE5C933-91E7-4233-BE92-BEAB2C88302B}"/>
              </a:ext>
            </a:extLst>
          </p:cNvPr>
          <p:cNvGrpSpPr/>
          <p:nvPr/>
        </p:nvGrpSpPr>
        <p:grpSpPr>
          <a:xfrm>
            <a:off x="859391" y="1637477"/>
            <a:ext cx="7416824" cy="3672408"/>
            <a:chOff x="827584" y="2204864"/>
            <a:chExt cx="7416824" cy="367240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C882CE-AF42-4E1C-8546-704317D0C0CB}"/>
                </a:ext>
              </a:extLst>
            </p:cNvPr>
            <p:cNvSpPr/>
            <p:nvPr/>
          </p:nvSpPr>
          <p:spPr>
            <a:xfrm>
              <a:off x="827584" y="2204864"/>
              <a:ext cx="2016224" cy="158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Python2</a:t>
              </a:r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EF6180A-B947-43D9-A6B9-C31182CC24C7}"/>
                </a:ext>
              </a:extLst>
            </p:cNvPr>
            <p:cNvSpPr/>
            <p:nvPr/>
          </p:nvSpPr>
          <p:spPr>
            <a:xfrm>
              <a:off x="827584" y="4293096"/>
              <a:ext cx="2016224" cy="158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Python3</a:t>
              </a:r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C06F8D-16B8-44FD-85E9-8387F734D049}"/>
                </a:ext>
              </a:extLst>
            </p:cNvPr>
            <p:cNvSpPr/>
            <p:nvPr/>
          </p:nvSpPr>
          <p:spPr>
            <a:xfrm>
              <a:off x="2915816" y="2204864"/>
              <a:ext cx="532859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 </a:t>
              </a:r>
              <a:r>
                <a:rPr lang="ko-KR" altLang="en-US" b="1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프로그램 </a:t>
              </a:r>
              <a:r>
                <a:rPr lang="ko-KR" altLang="en-US" b="1" dirty="0" err="1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재작성</a:t>
              </a:r>
              <a:endParaRPr lang="ko-KR" altLang="en-US" b="1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D1271A-0A7C-400B-B5DD-B71368D2AE4C}"/>
                </a:ext>
              </a:extLst>
            </p:cNvPr>
            <p:cNvSpPr/>
            <p:nvPr/>
          </p:nvSpPr>
          <p:spPr>
            <a:xfrm>
              <a:off x="2915816" y="4293096"/>
              <a:ext cx="532859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610522A-9FB9-4CC8-ABBF-A1AA647E99E0}"/>
                </a:ext>
              </a:extLst>
            </p:cNvPr>
            <p:cNvSpPr/>
            <p:nvPr/>
          </p:nvSpPr>
          <p:spPr>
            <a:xfrm>
              <a:off x="3203848" y="4725144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Ros</a:t>
              </a:r>
              <a:r>
                <a:rPr lang="en-US" altLang="ko-KR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호환</a:t>
              </a:r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문제</a:t>
              </a:r>
              <a:endPara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261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user\Desktop\Screenshot from 2021-06-09 17-38-41.png"/>
          <p:cNvPicPr>
            <a:picLocks noChangeAspect="1" noChangeArrowheads="1"/>
          </p:cNvPicPr>
          <p:nvPr/>
        </p:nvPicPr>
        <p:blipFill>
          <a:blip r:embed="rId3" cstate="print"/>
          <a:srcRect l="22677" t="22527" r="29019" b="25260"/>
          <a:stretch>
            <a:fillRect/>
          </a:stretch>
        </p:blipFill>
        <p:spPr bwMode="auto">
          <a:xfrm>
            <a:off x="942108" y="1828801"/>
            <a:ext cx="6705600" cy="4530118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금주진행상황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3-1.  Hand Eye Calibration Widget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추가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427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Screenshot from 2021-06-09 17-36-02.png"/>
          <p:cNvPicPr>
            <a:picLocks noChangeAspect="1" noChangeArrowheads="1"/>
          </p:cNvPicPr>
          <p:nvPr/>
        </p:nvPicPr>
        <p:blipFill>
          <a:blip r:embed="rId3" cstate="print"/>
          <a:srcRect l="9048" t="10727" r="43119" b="36714"/>
          <a:stretch>
            <a:fillRect/>
          </a:stretch>
        </p:blipFill>
        <p:spPr bwMode="auto">
          <a:xfrm>
            <a:off x="1300164" y="1944700"/>
            <a:ext cx="6582641" cy="4520609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금주진행상황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3-2. 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화면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Display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55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Screenshot from 2021-06-09 17-36-02.png"/>
          <p:cNvPicPr>
            <a:picLocks noChangeAspect="1" noChangeArrowheads="1"/>
          </p:cNvPicPr>
          <p:nvPr/>
        </p:nvPicPr>
        <p:blipFill>
          <a:blip r:embed="rId3" cstate="print"/>
          <a:srcRect l="9048" t="10727" r="43119" b="36714"/>
          <a:stretch>
            <a:fillRect/>
          </a:stretch>
        </p:blipFill>
        <p:spPr bwMode="auto">
          <a:xfrm>
            <a:off x="1757796" y="1930676"/>
            <a:ext cx="6582641" cy="4520609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금주진행상황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54437" y="6162218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3-3.  Base to TCP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Read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074" name="Picture 2" descr="C:\Users\user\Desktop\KakaoTalk_20210609_190548372.jpg"/>
          <p:cNvPicPr>
            <a:picLocks noChangeAspect="1" noChangeArrowheads="1"/>
          </p:cNvPicPr>
          <p:nvPr/>
        </p:nvPicPr>
        <p:blipFill>
          <a:blip r:embed="rId4" cstate="print"/>
          <a:srcRect l="31637" t="4130"/>
          <a:stretch>
            <a:fillRect/>
          </a:stretch>
        </p:blipFill>
        <p:spPr bwMode="auto">
          <a:xfrm>
            <a:off x="1066801" y="1925613"/>
            <a:ext cx="4228362" cy="4447308"/>
          </a:xfrm>
          <a:prstGeom prst="rect">
            <a:avLst/>
          </a:prstGeom>
          <a:noFill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DA7C89-8C01-4D10-97FE-96856F5E0B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27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Main Window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Calibration Window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둘 중 하나만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접근 가능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즉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한쪽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GUI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사용하고 있을 시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다른 쪽에서는 사용 못하기 때문에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사용을 코드상에서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종료시켜야하나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부분이 아직 구현되지 않았음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Calibration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(Camera Position)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가져오기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Camera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Calibration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Robot Base to TCP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저장기능 구현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A2DA3-1E19-4FE9-B835-98AEDFC77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91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자동화 로봇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자동화 로봇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작업 이유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08D482-7382-42DA-943D-806B3BF554CD}"/>
              </a:ext>
            </a:extLst>
          </p:cNvPr>
          <p:cNvSpPr txBox="1"/>
          <p:nvPr/>
        </p:nvSpPr>
        <p:spPr>
          <a:xfrm>
            <a:off x="364803" y="1806700"/>
            <a:ext cx="597952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용접은 공정에 있어서 기본적인 작업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But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위험성과 사고로 인해 숙련자의 수가 감소하고 수요는 증가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99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자동화 로봇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작업 방식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3D760F-A560-46FA-B7A5-117ADEBC814E}"/>
              </a:ext>
            </a:extLst>
          </p:cNvPr>
          <p:cNvGrpSpPr/>
          <p:nvPr/>
        </p:nvGrpSpPr>
        <p:grpSpPr>
          <a:xfrm>
            <a:off x="256544" y="3429000"/>
            <a:ext cx="7908444" cy="2881141"/>
            <a:chOff x="256544" y="3429000"/>
            <a:chExt cx="7908444" cy="2881141"/>
          </a:xfrm>
        </p:grpSpPr>
        <p:pic>
          <p:nvPicPr>
            <p:cNvPr id="3" name="그림 2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CC2B5944-E391-4E68-8E50-FB278DFD7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44" y="4072579"/>
              <a:ext cx="2456676" cy="119415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7B67523-FB1B-4164-BB84-A993FBB09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880" y="3668141"/>
              <a:ext cx="2362134" cy="196767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AFDD96-E04F-4A40-9459-4A92DEEE7DE9}"/>
                </a:ext>
              </a:extLst>
            </p:cNvPr>
            <p:cNvSpPr txBox="1"/>
            <p:nvPr/>
          </p:nvSpPr>
          <p:spPr>
            <a:xfrm>
              <a:off x="2821479" y="6002364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작업 순서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  <p:pic>
          <p:nvPicPr>
            <p:cNvPr id="9" name="그림 8" descr="자동장치, 옅은이(가) 표시된 사진&#10;&#10;자동 생성된 설명">
              <a:extLst>
                <a:ext uri="{FF2B5EF4-FFF2-40B4-BE49-F238E27FC236}">
                  <a16:creationId xmlns:a16="http://schemas.microsoft.com/office/drawing/2014/main" id="{2D1721F8-99B9-4EBD-9D6D-5F74F972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2097" y="3429000"/>
              <a:ext cx="2022891" cy="2022891"/>
            </a:xfrm>
            <a:prstGeom prst="rect">
              <a:avLst/>
            </a:prstGeom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AC354D59-7F45-4812-90A8-71987C86551F}"/>
                </a:ext>
              </a:extLst>
            </p:cNvPr>
            <p:cNvSpPr/>
            <p:nvPr/>
          </p:nvSpPr>
          <p:spPr>
            <a:xfrm>
              <a:off x="2713220" y="4440445"/>
              <a:ext cx="398914" cy="378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649DCD6F-D10C-41DB-8E1F-8BFE83A14126}"/>
                </a:ext>
              </a:extLst>
            </p:cNvPr>
            <p:cNvSpPr/>
            <p:nvPr/>
          </p:nvSpPr>
          <p:spPr>
            <a:xfrm>
              <a:off x="5758145" y="4440445"/>
              <a:ext cx="398914" cy="378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908D482-7382-42DA-943D-806B3BF554CD}"/>
              </a:ext>
            </a:extLst>
          </p:cNvPr>
          <p:cNvSpPr txBox="1"/>
          <p:nvPr/>
        </p:nvSpPr>
        <p:spPr>
          <a:xfrm>
            <a:off x="364803" y="1806700"/>
            <a:ext cx="719620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Camera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통해 용접 면 촬영 및 깊이 인식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학습 시킨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이용하여 용접 면에서 용접 선 검출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깊이 데이터와 용접 선을 합치고 입력된 수식을 적용하여 용접 경로를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경로를 따라 용접 로봇이 작동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49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자동화 로봇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작업 목표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08D482-7382-42DA-943D-806B3BF554CD}"/>
              </a:ext>
            </a:extLst>
          </p:cNvPr>
          <p:cNvSpPr txBox="1"/>
          <p:nvPr/>
        </p:nvSpPr>
        <p:spPr>
          <a:xfrm>
            <a:off x="364803" y="1806700"/>
            <a:ext cx="61718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Calibration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적용을 통한 외부 지형 변경에 관계없이 용접 정상화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매체에 관계 없이 용접 선 검출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불량 검사와 통합하여 용접과 불량 검사를 동시 실행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82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2-1. FCN(Fully Convolutional Network)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4143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- 1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 읽기 완료 후 모르는 단어 정리 및 문맥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 읽기 진행하며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단락별 내용 요약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총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회까지 반복하여 읽어볼 예정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636CF-E241-4552-AC94-362DFD8F5BBC}"/>
              </a:ext>
            </a:extLst>
          </p:cNvPr>
          <p:cNvSpPr txBox="1"/>
          <p:nvPr/>
        </p:nvSpPr>
        <p:spPr>
          <a:xfrm>
            <a:off x="364803" y="3429000"/>
            <a:ext cx="532389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1~5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 분석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모르는 단어 체크 후 정리 및 문맥 파악</a:t>
            </a:r>
            <a:endParaRPr lang="en-US" altLang="ko-KR" sz="1600" u="sng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u="sng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전체적으로 읽으며 각 단락별 파악한 내용 간략 요약</a:t>
            </a:r>
            <a:endParaRPr lang="en-US" altLang="ko-KR" sz="1600" u="sng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자세히 읽으면서 논문의 방식 사용의 이유 등을 파악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사용한 수식을 이해하기 위한 연관 내용 조사 및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전체적으로 읽으며 파악한 내용 정리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불량 확인 실습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55467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지지대에 올린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이외에도 고정용으로 지지용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 차에 따른 실습 진행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CFDD5-B905-416C-A762-E6D8F473BB92}"/>
              </a:ext>
            </a:extLst>
          </p:cNvPr>
          <p:cNvSpPr txBox="1"/>
          <p:nvPr/>
        </p:nvSpPr>
        <p:spPr>
          <a:xfrm>
            <a:off x="591487" y="6002364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[Pipe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지지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F8F70E-3B73-42FE-8AC2-BBCB8FDF92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49770" y="3733333"/>
            <a:ext cx="2434671" cy="1826004"/>
          </a:xfrm>
          <a:prstGeom prst="rect">
            <a:avLst/>
          </a:prstGeom>
        </p:spPr>
      </p:pic>
      <p:pic>
        <p:nvPicPr>
          <p:cNvPr id="13" name="그림 12" descr="실내, 기기, 더러운이(가) 표시된 사진&#10;&#10;자동 생성된 설명">
            <a:extLst>
              <a:ext uri="{FF2B5EF4-FFF2-40B4-BE49-F238E27FC236}">
                <a16:creationId xmlns:a16="http://schemas.microsoft.com/office/drawing/2014/main" id="{75F7DB0D-D536-4E1C-BACE-35E505BAA5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3429000"/>
            <a:ext cx="3237876" cy="24284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C63709-49A7-42D1-8DEA-C8B863F5B292}"/>
              </a:ext>
            </a:extLst>
          </p:cNvPr>
          <p:cNvSpPr txBox="1"/>
          <p:nvPr/>
        </p:nvSpPr>
        <p:spPr>
          <a:xfrm>
            <a:off x="3262439" y="5999925"/>
            <a:ext cx="2809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 차 실습 진행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:40A,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아래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:70A]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85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불량 확인 실습 추가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 발생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0959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로봇 구조적 문제로 인해 더 깊은 곳 용접 불가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발생한 문제는 이후 용접 자동화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Testbed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리모델링 이후 작업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로봇의 움직이는 방식 수정 방안 탐색 등을 통해 해결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CFDD5-B905-416C-A762-E6D8F473BB92}"/>
              </a:ext>
            </a:extLst>
          </p:cNvPr>
          <p:cNvSpPr txBox="1"/>
          <p:nvPr/>
        </p:nvSpPr>
        <p:spPr>
          <a:xfrm>
            <a:off x="493639" y="6262410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로봇 충돌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3" name="그림 2" descr="실내이(가) 표시된 사진&#10;&#10;자동 생성된 설명">
            <a:extLst>
              <a:ext uri="{FF2B5EF4-FFF2-40B4-BE49-F238E27FC236}">
                <a16:creationId xmlns:a16="http://schemas.microsoft.com/office/drawing/2014/main" id="{839ED167-A6B4-484C-804D-57CEA839EF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6764" y="3598555"/>
            <a:ext cx="2923082" cy="219231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6A15A21-49FB-4780-AE41-8A26C75FF699}"/>
              </a:ext>
            </a:extLst>
          </p:cNvPr>
          <p:cNvSpPr/>
          <p:nvPr/>
        </p:nvSpPr>
        <p:spPr>
          <a:xfrm>
            <a:off x="1087655" y="4042611"/>
            <a:ext cx="779646" cy="83739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4259</TotalTime>
  <Words>981</Words>
  <Application>Microsoft Office PowerPoint</Application>
  <PresentationFormat>화면 슬라이드 쇼(4:3)</PresentationFormat>
  <Paragraphs>216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Wingdings</vt:lpstr>
      <vt:lpstr>나눔고딕</vt:lpstr>
      <vt:lpstr>210 옴니고딕 030</vt:lpstr>
      <vt:lpstr>Arial</vt:lpstr>
      <vt:lpstr>맑은 고딕</vt:lpstr>
      <vt:lpstr>Office 테마</vt:lpstr>
      <vt:lpstr>용접로봇 자동화</vt:lpstr>
      <vt:lpstr>PowerPoint 프레젠테이션</vt:lpstr>
      <vt:lpstr>목차</vt:lpstr>
      <vt:lpstr>1. 용접 자동화 로봇</vt:lpstr>
      <vt:lpstr>1. 용접 자동화 로봇</vt:lpstr>
      <vt:lpstr>1. 용접 자동화 로봇</vt:lpstr>
      <vt:lpstr>2. 이번 주 작업</vt:lpstr>
      <vt:lpstr>2. 이번 주 작업</vt:lpstr>
      <vt:lpstr>2. 이번 주 작업</vt:lpstr>
      <vt:lpstr>3. 다음 주 예정</vt:lpstr>
      <vt:lpstr>PowerPoint 프레젠테이션</vt:lpstr>
      <vt:lpstr>1.  용접 불량 검사</vt:lpstr>
      <vt:lpstr>2. 이번 주 작업</vt:lpstr>
      <vt:lpstr>3. 다음 주 예정</vt:lpstr>
      <vt:lpstr>PowerPoint 프레젠테이션</vt:lpstr>
      <vt:lpstr>1. Hand Eye Calibration?</vt:lpstr>
      <vt:lpstr>1. Hand Eye Calibration?</vt:lpstr>
      <vt:lpstr>1. Hand Eye Calibration?</vt:lpstr>
      <vt:lpstr>1. Hand Eye Calibration?</vt:lpstr>
      <vt:lpstr>1. Hand Eye Calibration?</vt:lpstr>
      <vt:lpstr>1. Hand Eye Calibration?</vt:lpstr>
      <vt:lpstr>2. 현재상황</vt:lpstr>
      <vt:lpstr>3. 금주진행상황</vt:lpstr>
      <vt:lpstr>3. 금주진행상황</vt:lpstr>
      <vt:lpstr>3. 금주진행상황</vt:lpstr>
      <vt:lpstr>4. 향후계획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 태준</cp:lastModifiedBy>
  <cp:revision>292</cp:revision>
  <cp:lastPrinted>2011-08-28T13:13:29Z</cp:lastPrinted>
  <dcterms:created xsi:type="dcterms:W3CDTF">2011-08-24T01:05:33Z</dcterms:created>
  <dcterms:modified xsi:type="dcterms:W3CDTF">2021-06-11T13:18:53Z</dcterms:modified>
</cp:coreProperties>
</file>