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9" r:id="rId2"/>
    <p:sldId id="300" r:id="rId3"/>
    <p:sldId id="349" r:id="rId4"/>
    <p:sldId id="423" r:id="rId5"/>
    <p:sldId id="424" r:id="rId6"/>
    <p:sldId id="425" r:id="rId7"/>
    <p:sldId id="426" r:id="rId8"/>
    <p:sldId id="427" r:id="rId9"/>
    <p:sldId id="428" r:id="rId10"/>
    <p:sldId id="403" r:id="rId11"/>
    <p:sldId id="404" r:id="rId12"/>
    <p:sldId id="405" r:id="rId13"/>
    <p:sldId id="406" r:id="rId14"/>
    <p:sldId id="407" r:id="rId15"/>
    <p:sldId id="408" r:id="rId16"/>
    <p:sldId id="393" r:id="rId17"/>
    <p:sldId id="412" r:id="rId18"/>
    <p:sldId id="409" r:id="rId19"/>
    <p:sldId id="399" r:id="rId20"/>
    <p:sldId id="350" r:id="rId21"/>
    <p:sldId id="342" r:id="rId22"/>
    <p:sldId id="415" r:id="rId23"/>
    <p:sldId id="418" r:id="rId24"/>
    <p:sldId id="419" r:id="rId25"/>
    <p:sldId id="416" r:id="rId26"/>
    <p:sldId id="417" r:id="rId27"/>
    <p:sldId id="420" r:id="rId28"/>
    <p:sldId id="414" r:id="rId29"/>
    <p:sldId id="395" r:id="rId30"/>
    <p:sldId id="422" r:id="rId31"/>
    <p:sldId id="421" r:id="rId32"/>
    <p:sldId id="413" r:id="rId33"/>
    <p:sldId id="39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780" y="-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839021"/>
            <a:ext cx="3392557" cy="3341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3036" y="1814305"/>
            <a:ext cx="3506720" cy="339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158871" y="539100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7894" y="5410882"/>
            <a:ext cx="1692844" cy="37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86689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현재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한 층의 구조평면도에  해당하는  부재에  대한  정보는 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한장</a:t>
            </a:r>
            <a:r>
              <a:rPr lang="ko-KR" altLang="en-US" b="1" dirty="0" smtClean="0">
                <a:solidFill>
                  <a:schemeClr val="accent4"/>
                </a:solidFill>
              </a:rPr>
              <a:t>  이상의 부재리스트에  담겨져 있으며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사람이 부재리스트와  구조평면도를  참조해서</a:t>
            </a:r>
            <a:r>
              <a:rPr lang="en-US" altLang="ko-KR" b="1" dirty="0" smtClean="0">
                <a:solidFill>
                  <a:schemeClr val="accent4"/>
                </a:solidFill>
              </a:rPr>
              <a:t>,  </a:t>
            </a:r>
            <a:r>
              <a:rPr lang="ko-KR" altLang="en-US" b="1" dirty="0" smtClean="0">
                <a:solidFill>
                  <a:schemeClr val="accent4"/>
                </a:solidFill>
              </a:rPr>
              <a:t>공사에  필요한 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 모델과  개수를  계산하고 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7911548" y="3644348"/>
            <a:ext cx="1073426" cy="132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70504" y="1802296"/>
            <a:ext cx="2809461" cy="345881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모델명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개수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339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프로젝트소개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23" name="그림 22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1" y="1839021"/>
            <a:ext cx="3392557" cy="33419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그림 23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3036" y="1814305"/>
            <a:ext cx="3506720" cy="3396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158871" y="5391005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7894" y="5410882"/>
            <a:ext cx="1692844" cy="37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58801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따라서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 프로젝트는  사람의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개입없이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인공지능을 활용해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부재리스트와  구조평면도에서 필요한정 보를 추출하고 해석하여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공사에 필요한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모델과  개수를  자동으로  산출하는데  목적을 두었다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7911548" y="3644348"/>
            <a:ext cx="1073426" cy="1325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70504" y="1802296"/>
            <a:ext cx="2809461" cy="345881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모델명</a:t>
            </a:r>
            <a:r>
              <a:rPr lang="en-US" altLang="ko-KR" b="1" dirty="0" smtClean="0">
                <a:solidFill>
                  <a:schemeClr val="tx1"/>
                </a:solidFill>
              </a:rPr>
              <a:t>, 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</a:t>
            </a:r>
            <a:r>
              <a:rPr lang="ko-KR" altLang="en-US" b="1" dirty="0" smtClean="0">
                <a:solidFill>
                  <a:schemeClr val="tx1"/>
                </a:solidFill>
              </a:rPr>
              <a:t> 개수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부재리스트 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01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영상처리를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 기법을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3" name="그룹 22">
            <a:extLst>
              <a:ext uri="{FF2B5EF4-FFF2-40B4-BE49-F238E27FC236}">
                <a16:creationId xmlns="" xmlns:a16="http://schemas.microsoft.com/office/drawing/2014/main" id="{8974A511-4937-4E3E-BD84-C2001D7C31CE}"/>
              </a:ext>
            </a:extLst>
          </p:cNvPr>
          <p:cNvGrpSpPr/>
          <p:nvPr/>
        </p:nvGrpSpPr>
        <p:grpSpPr>
          <a:xfrm>
            <a:off x="689372" y="4120374"/>
            <a:ext cx="5630124" cy="2278406"/>
            <a:chOff x="-36361" y="2451649"/>
            <a:chExt cx="11260248" cy="3011720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C55686C-57FF-400A-837E-3C180BE4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6361" y="2451649"/>
              <a:ext cx="4350262" cy="3011720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="" xmlns:a16="http://schemas.microsoft.com/office/drawing/2014/main" id="{27E60BCC-87ED-4E73-A156-35764F422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3625" y="2451649"/>
              <a:ext cx="4350262" cy="3011719"/>
            </a:xfrm>
            <a:prstGeom prst="rect">
              <a:avLst/>
            </a:prstGeom>
          </p:spPr>
        </p:pic>
        <p:sp>
          <p:nvSpPr>
            <p:cNvPr id="26" name="오른쪽 화살표 5">
              <a:extLst>
                <a:ext uri="{FF2B5EF4-FFF2-40B4-BE49-F238E27FC236}">
                  <a16:creationId xmlns="" xmlns:a16="http://schemas.microsoft.com/office/drawing/2014/main" id="{500DB65F-6523-4003-BCA9-93AA091428C9}"/>
                </a:ext>
              </a:extLst>
            </p:cNvPr>
            <p:cNvSpPr/>
            <p:nvPr/>
          </p:nvSpPr>
          <p:spPr>
            <a:xfrm>
              <a:off x="5097903" y="3960643"/>
              <a:ext cx="1230184" cy="4793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5F674417-85D9-408E-8E3D-89CE68669187}"/>
                </a:ext>
              </a:extLst>
            </p:cNvPr>
            <p:cNvSpPr txBox="1"/>
            <p:nvPr/>
          </p:nvSpPr>
          <p:spPr>
            <a:xfrm>
              <a:off x="3942205" y="3007222"/>
              <a:ext cx="3303118" cy="943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600" b="1" dirty="0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1. </a:t>
              </a:r>
              <a:r>
                <a:rPr lang="ko-KR" altLang="en-US" sz="1600" b="1" dirty="0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영상처리를 활용한 </a:t>
              </a:r>
              <a:r>
                <a:rPr lang="ko-KR" altLang="en-US" sz="1600" b="1" dirty="0" err="1">
                  <a:solidFill>
                    <a:schemeClr val="accent4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전처리</a:t>
              </a:r>
              <a:endPara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  <p:sp>
        <p:nvSpPr>
          <p:cNvPr id="31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6988063" y="5267948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화면, 건물이(가) 표시된 사진&#10;&#10;자동 생성된 설명">
            <a:extLst>
              <a:ext uri="{FF2B5EF4-FFF2-40B4-BE49-F238E27FC236}">
                <a16:creationId xmlns="" xmlns:a16="http://schemas.microsoft.com/office/drawing/2014/main" id="{B8BABAC5-982B-4222-BC66-6D365FB306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45" y="4396145"/>
            <a:ext cx="2732596" cy="18917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6373091" y="4164797"/>
            <a:ext cx="196035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클러스터링을 활용한 셀 검출 및 셀 이미지 저장</a:t>
            </a: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부재리스트 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부재리스트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영상처리를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전처리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 기법을 활용한 </a:t>
            </a:r>
            <a:r>
              <a:rPr lang="ko-KR" altLang="en-US" b="1" dirty="0" err="1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셀검출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en-US" altLang="ko-KR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E6FE4F5E-8A9F-4562-BFB6-DA10193B6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27" y="5214266"/>
            <a:ext cx="3743847" cy="62111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E2CDE051-42DA-47E9-8CCC-D877F3102056}"/>
              </a:ext>
            </a:extLst>
          </p:cNvPr>
          <p:cNvSpPr txBox="1"/>
          <p:nvPr/>
        </p:nvSpPr>
        <p:spPr>
          <a:xfrm>
            <a:off x="0" y="4122009"/>
            <a:ext cx="1960358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YOLO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셀 내부 글자 검출 및 이미지 저장</a:t>
            </a:r>
          </a:p>
        </p:txBody>
      </p:sp>
      <p:sp>
        <p:nvSpPr>
          <p:cNvPr id="35" name="오른쪽 화살표 5">
            <a:extLst>
              <a:ext uri="{FF2B5EF4-FFF2-40B4-BE49-F238E27FC236}">
                <a16:creationId xmlns="" xmlns:a16="http://schemas.microsoft.com/office/drawing/2014/main" id="{9EA6108B-65FE-40BF-8833-C5E32126B687}"/>
              </a:ext>
            </a:extLst>
          </p:cNvPr>
          <p:cNvSpPr/>
          <p:nvPr/>
        </p:nvSpPr>
        <p:spPr>
          <a:xfrm>
            <a:off x="406622" y="533343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C1F2D5F-A6D1-4F54-A973-A11C9418F315}"/>
              </a:ext>
            </a:extLst>
          </p:cNvPr>
          <p:cNvSpPr txBox="1"/>
          <p:nvPr/>
        </p:nvSpPr>
        <p:spPr>
          <a:xfrm>
            <a:off x="4647446" y="4361442"/>
            <a:ext cx="1960358" cy="7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OCR</a:t>
            </a:r>
            <a:r>
              <a:rPr lang="ko-KR" altLang="en-US" sz="1600" b="1" dirty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060B9C94-D93E-414B-85B8-C915253F15BD}"/>
              </a:ext>
            </a:extLst>
          </p:cNvPr>
          <p:cNvSpPr/>
          <p:nvPr/>
        </p:nvSpPr>
        <p:spPr>
          <a:xfrm>
            <a:off x="6337666" y="5336511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3TG13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DE42546-7B41-4F98-8771-D4F331BCFB96}"/>
              </a:ext>
            </a:extLst>
          </p:cNvPr>
          <p:cNvSpPr/>
          <p:nvPr/>
        </p:nvSpPr>
        <p:spPr>
          <a:xfrm>
            <a:off x="7362903" y="5350365"/>
            <a:ext cx="91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3TG14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D24F41D-54CD-4C14-9BEB-D80915B1143A}"/>
              </a:ext>
            </a:extLst>
          </p:cNvPr>
          <p:cNvSpPr/>
          <p:nvPr/>
        </p:nvSpPr>
        <p:spPr>
          <a:xfrm>
            <a:off x="6315872" y="5268668"/>
            <a:ext cx="1960358" cy="5050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오른쪽 화살표 5">
            <a:extLst>
              <a:ext uri="{FF2B5EF4-FFF2-40B4-BE49-F238E27FC236}">
                <a16:creationId xmlns="" xmlns:a16="http://schemas.microsoft.com/office/drawing/2014/main" id="{9EA6108B-65FE-40BF-8833-C5E32126B687}"/>
              </a:ext>
            </a:extLst>
          </p:cNvPr>
          <p:cNvSpPr/>
          <p:nvPr/>
        </p:nvSpPr>
        <p:spPr>
          <a:xfrm>
            <a:off x="5283422" y="5278011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C:\Users\user\Desktop\ar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90357" y="5065280"/>
            <a:ext cx="1333500" cy="752475"/>
          </a:xfrm>
          <a:prstGeom prst="rect">
            <a:avLst/>
          </a:prstGeom>
          <a:noFill/>
        </p:spPr>
      </p:pic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C1F2D5F-A6D1-4F54-A973-A11C9418F315}"/>
              </a:ext>
            </a:extLst>
          </p:cNvPr>
          <p:cNvSpPr txBox="1"/>
          <p:nvPr/>
        </p:nvSpPr>
        <p:spPr>
          <a:xfrm>
            <a:off x="7930974" y="4375297"/>
            <a:ext cx="1960358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최종정보통합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오른쪽 화살표 5">
            <a:extLst>
              <a:ext uri="{FF2B5EF4-FFF2-40B4-BE49-F238E27FC236}">
                <a16:creationId xmlns="" xmlns:a16="http://schemas.microsoft.com/office/drawing/2014/main" id="{9EA6108B-65FE-40BF-8833-C5E32126B687}"/>
              </a:ext>
            </a:extLst>
          </p:cNvPr>
          <p:cNvSpPr/>
          <p:nvPr/>
        </p:nvSpPr>
        <p:spPr>
          <a:xfrm>
            <a:off x="9038003" y="5291866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구조평면도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구조평면도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선 및 교점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도면 내부 글자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정보통합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1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3247335" y="5295657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2812473" y="4261778"/>
            <a:ext cx="1842655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  <a:buAutoNum type="arabicPeriod"/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</a:t>
            </a:r>
            <a:r>
              <a:rPr lang="ko-KR" altLang="en-US" sz="1600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선검출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="" xmlns:a16="http://schemas.microsoft.com/office/drawing/2014/main" id="{754EF7E9-8765-42A9-8BCC-C06D86936A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4634"/>
            <a:ext cx="2772175" cy="19598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F59E84BC-6B90-4EF8-B622-7F093FD42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5318" y="4404674"/>
            <a:ext cx="2689046" cy="2017737"/>
          </a:xfrm>
          <a:prstGeom prst="rect">
            <a:avLst/>
          </a:prstGeom>
        </p:spPr>
      </p:pic>
      <p:sp>
        <p:nvSpPr>
          <p:cNvPr id="30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7916318" y="5323365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7232073" y="4247923"/>
            <a:ext cx="2147454" cy="68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YOLO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 내부 글자 검출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5" name="그림 3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91DE35F7-5F78-4CC2-BC21-9D1EE802AD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4476" r="26890"/>
          <a:stretch>
            <a:fillRect/>
          </a:stretch>
        </p:blipFill>
        <p:spPr>
          <a:xfrm>
            <a:off x="9466521" y="4405745"/>
            <a:ext cx="2725479" cy="20781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6311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구조평면도 해석 개요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4FA5549A-7A68-46DD-BCFE-8E8ACCF00C14}"/>
              </a:ext>
            </a:extLst>
          </p:cNvPr>
          <p:cNvSpPr/>
          <p:nvPr/>
        </p:nvSpPr>
        <p:spPr>
          <a:xfrm>
            <a:off x="159194" y="1287402"/>
            <a:ext cx="1135903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en-US" altLang="ko-KR" b="1" dirty="0">
              <a:ln>
                <a:solidFill>
                  <a:prstClr val="black">
                    <a:alpha val="30000"/>
                  </a:prstClr>
                </a:solidFill>
              </a:ln>
              <a:solidFill>
                <a:prstClr val="black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8DB7DD3-DFAC-43B3-86FD-51D32000FA0A}"/>
              </a:ext>
            </a:extLst>
          </p:cNvPr>
          <p:cNvSpPr/>
          <p:nvPr/>
        </p:nvSpPr>
        <p:spPr>
          <a:xfrm>
            <a:off x="0" y="1744602"/>
            <a:ext cx="11359039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b="1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구조평면도 해석 흐름도</a:t>
            </a:r>
            <a:endParaRPr lang="en-US" altLang="ko-KR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구조평면도 내부 선 및 교점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YOLO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활용한 도면 내부 글자 검출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OCR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 인식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 정보통합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20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365590" y="526535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0" y="4203761"/>
            <a:ext cx="19812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OCR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을 활용한 글자인식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D24F41D-54CD-4C14-9BEB-D80915B1143A}"/>
              </a:ext>
            </a:extLst>
          </p:cNvPr>
          <p:cNvSpPr/>
          <p:nvPr/>
        </p:nvSpPr>
        <p:spPr>
          <a:xfrm>
            <a:off x="1508344" y="5252215"/>
            <a:ext cx="2190820" cy="5050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CW2  CW3  CW4</a:t>
            </a:r>
            <a:endParaRPr lang="ko-KR" altLang="en-US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954" r="63203" b="28497"/>
          <a:stretch/>
        </p:blipFill>
        <p:spPr>
          <a:xfrm>
            <a:off x="10184199" y="4598327"/>
            <a:ext cx="1737205" cy="1536640"/>
          </a:xfrm>
          <a:prstGeom prst="rect">
            <a:avLst/>
          </a:prstGeom>
        </p:spPr>
      </p:pic>
      <p:grpSp>
        <p:nvGrpSpPr>
          <p:cNvPr id="3" name="그룹 63"/>
          <p:cNvGrpSpPr/>
          <p:nvPr/>
        </p:nvGrpSpPr>
        <p:grpSpPr>
          <a:xfrm>
            <a:off x="9232661" y="4610966"/>
            <a:ext cx="832233" cy="1577963"/>
            <a:chOff x="6434409" y="2068354"/>
            <a:chExt cx="3651983" cy="3460778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3" cstate="print"/>
            <a:srcRect b="2896"/>
            <a:stretch/>
          </p:blipFill>
          <p:spPr>
            <a:xfrm>
              <a:off x="6434409" y="2068354"/>
              <a:ext cx="3651983" cy="3460778"/>
            </a:xfrm>
            <a:prstGeom prst="rect">
              <a:avLst/>
            </a:prstGeom>
          </p:spPr>
        </p:pic>
        <p:cxnSp>
          <p:nvCxnSpPr>
            <p:cNvPr id="66" name="직선 연결선 65"/>
            <p:cNvCxnSpPr/>
            <p:nvPr/>
          </p:nvCxnSpPr>
          <p:spPr>
            <a:xfrm>
              <a:off x="8610600" y="2351314"/>
              <a:ext cx="141514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8778551" y="2360645"/>
              <a:ext cx="2161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8518849" y="4590660"/>
              <a:ext cx="634482" cy="167951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1474836470000000000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8854751" y="5255697"/>
              <a:ext cx="401215" cy="22045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1474836470000000000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0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8255321" y="5293060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7446385" y="4203762"/>
            <a:ext cx="1981200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부재리스트와</a:t>
            </a:r>
            <a:endParaRPr lang="en-US" altLang="ko-KR" sz="1600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 algn="ctr">
              <a:lnSpc>
                <a:spcPct val="130000"/>
              </a:lnSpc>
            </a:pP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정보통합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user\Desktop\sf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6954" y="4766832"/>
            <a:ext cx="1909475" cy="1903508"/>
          </a:xfrm>
          <a:prstGeom prst="rect">
            <a:avLst/>
          </a:prstGeom>
          <a:noFill/>
        </p:spPr>
      </p:pic>
      <p:sp>
        <p:nvSpPr>
          <p:cNvPr id="29" name="오른쪽 화살표 5">
            <a:extLst>
              <a:ext uri="{FF2B5EF4-FFF2-40B4-BE49-F238E27FC236}">
                <a16:creationId xmlns="" xmlns:a16="http://schemas.microsoft.com/office/drawing/2014/main" id="{F8B132FD-068B-4176-A383-08B193583B3C}"/>
              </a:ext>
            </a:extLst>
          </p:cNvPr>
          <p:cNvSpPr/>
          <p:nvPr/>
        </p:nvSpPr>
        <p:spPr>
          <a:xfrm>
            <a:off x="4213691" y="5275309"/>
            <a:ext cx="754930" cy="362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BCD2289B-7BB5-4C65-A587-7438447D5D42}"/>
              </a:ext>
            </a:extLst>
          </p:cNvPr>
          <p:cNvSpPr txBox="1"/>
          <p:nvPr/>
        </p:nvSpPr>
        <p:spPr>
          <a:xfrm>
            <a:off x="3962401" y="4231469"/>
            <a:ext cx="1981200" cy="41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30000"/>
              </a:lnSpc>
            </a:pPr>
            <a:r>
              <a:rPr lang="en-US" altLang="ko-KR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1600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글자와 선 </a:t>
            </a:r>
            <a:r>
              <a:rPr lang="ko-KR" altLang="en-US" sz="1600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매칭</a:t>
            </a:r>
            <a:endParaRPr lang="ko-KR" altLang="en-US" sz="1600" b="1" dirty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해석결과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Picture 3" descr="C:\Users\user\Desktop\4.JPG"/>
          <p:cNvPicPr>
            <a:picLocks noChangeAspect="1" noChangeArrowheads="1"/>
          </p:cNvPicPr>
          <p:nvPr/>
        </p:nvPicPr>
        <p:blipFill>
          <a:blip r:embed="rId2" cstate="print"/>
          <a:srcRect t="9932" b="21410"/>
          <a:stretch>
            <a:fillRect/>
          </a:stretch>
        </p:blipFill>
        <p:spPr bwMode="auto">
          <a:xfrm>
            <a:off x="5085255" y="2182091"/>
            <a:ext cx="6656904" cy="3865419"/>
          </a:xfrm>
          <a:prstGeom prst="rect">
            <a:avLst/>
          </a:prstGeom>
          <a:noFill/>
        </p:spPr>
      </p:pic>
      <p:pic>
        <p:nvPicPr>
          <p:cNvPr id="8" name="그림 7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939" y="1710434"/>
            <a:ext cx="2509837" cy="24724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1463" y="4357688"/>
            <a:ext cx="2501370" cy="23288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>
            <a:off x="4087090" y="4308762"/>
            <a:ext cx="5957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073237" y="2992582"/>
            <a:ext cx="0" cy="26462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55818" y="5611091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41964" y="3006437"/>
            <a:ext cx="8312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xmlns="" id="{BFBAFA7C-B953-46EE-97DC-E097474E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3057048"/>
              </p:ext>
            </p:extLst>
          </p:nvPr>
        </p:nvGraphicFramePr>
        <p:xfrm>
          <a:off x="703385" y="1719059"/>
          <a:ext cx="1078522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38">
                  <a:extLst>
                    <a:ext uri="{9D8B030D-6E8A-4147-A177-3AD203B41FA5}">
                      <a16:colId xmlns:a16="http://schemas.microsoft.com/office/drawing/2014/main" xmlns="" val="4059824798"/>
                    </a:ext>
                  </a:extLst>
                </a:gridCol>
                <a:gridCol w="1811018">
                  <a:extLst>
                    <a:ext uri="{9D8B030D-6E8A-4147-A177-3AD203B41FA5}">
                      <a16:colId xmlns:a16="http://schemas.microsoft.com/office/drawing/2014/main" xmlns="" val="180141176"/>
                    </a:ext>
                  </a:extLst>
                </a:gridCol>
                <a:gridCol w="2628121">
                  <a:extLst>
                    <a:ext uri="{9D8B030D-6E8A-4147-A177-3AD203B41FA5}">
                      <a16:colId xmlns:a16="http://schemas.microsoft.com/office/drawing/2014/main" xmlns="" val="700820823"/>
                    </a:ext>
                  </a:extLst>
                </a:gridCol>
                <a:gridCol w="2103270">
                  <a:extLst>
                    <a:ext uri="{9D8B030D-6E8A-4147-A177-3AD203B41FA5}">
                      <a16:colId xmlns:a16="http://schemas.microsoft.com/office/drawing/2014/main" xmlns="" val="3826169032"/>
                    </a:ext>
                  </a:extLst>
                </a:gridCol>
                <a:gridCol w="2197916">
                  <a:extLst>
                    <a:ext uri="{9D8B030D-6E8A-4147-A177-3AD203B41FA5}">
                      <a16:colId xmlns:a16="http://schemas.microsoft.com/office/drawing/2014/main" xmlns="" val="3998995576"/>
                    </a:ext>
                  </a:extLst>
                </a:gridCol>
                <a:gridCol w="1161766">
                  <a:extLst>
                    <a:ext uri="{9D8B030D-6E8A-4147-A177-3AD203B41FA5}">
                      <a16:colId xmlns:a16="http://schemas.microsoft.com/office/drawing/2014/main" xmlns="" val="367113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전체 길이</a:t>
                      </a:r>
                      <a:endParaRPr lang="en-US" altLang="ko-KR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개수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간격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크기</a:t>
                      </a:r>
                      <a:endParaRPr lang="en-US" altLang="ko-KR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/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예측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4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8030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12 / 27, 14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6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ⓐ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8030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12 / 27, 14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3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ⓑ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G2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8000 / 10070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26, 15 / 34, 21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150, 250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1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ⓒ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6800(?) / 7600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16 / 26, 20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600*700 / 600*700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01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ⓓ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2700(?) / 4670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10, 8 / 19, 16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125, 150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600*700 / 600*700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ⓔ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G5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7000 / 7900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17 / 27, 20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500*700 / 500*700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0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ⓕ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G6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7000 / 7000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22, 11 / 24, 12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150, 300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7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ⓖ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G7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5000 / 2700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16, 12 / 10, 7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ⓖ</a:t>
                      </a: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G7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5000 / 5000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16, 12 / 17, 13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73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ⓗ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G8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2000 / </a:t>
                      </a:r>
                      <a:r>
                        <a:rPr lang="ko-KR" altLang="en-US" sz="1400" b="1" dirty="0" err="1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미검출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834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G9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9500 / 10000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31, 23 / 34, 26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47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ⓙ</a:t>
                      </a: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G10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2800 / 3780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8, 6 / 13, 10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150, 200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4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2807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xmlns="" id="{BFBAFA7C-B953-46EE-97DC-E097474E3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69412636"/>
              </p:ext>
            </p:extLst>
          </p:nvPr>
        </p:nvGraphicFramePr>
        <p:xfrm>
          <a:off x="703385" y="1719059"/>
          <a:ext cx="10785229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65">
                  <a:extLst>
                    <a:ext uri="{9D8B030D-6E8A-4147-A177-3AD203B41FA5}">
                      <a16:colId xmlns:a16="http://schemas.microsoft.com/office/drawing/2014/main" xmlns="" val="4059824798"/>
                    </a:ext>
                  </a:extLst>
                </a:gridCol>
                <a:gridCol w="1427635">
                  <a:extLst>
                    <a:ext uri="{9D8B030D-6E8A-4147-A177-3AD203B41FA5}">
                      <a16:colId xmlns:a16="http://schemas.microsoft.com/office/drawing/2014/main" xmlns="" val="180141176"/>
                    </a:ext>
                  </a:extLst>
                </a:gridCol>
                <a:gridCol w="3188677">
                  <a:extLst>
                    <a:ext uri="{9D8B030D-6E8A-4147-A177-3AD203B41FA5}">
                      <a16:colId xmlns:a16="http://schemas.microsoft.com/office/drawing/2014/main" xmlns="" val="700820823"/>
                    </a:ext>
                  </a:extLst>
                </a:gridCol>
                <a:gridCol w="2532184">
                  <a:extLst>
                    <a:ext uri="{9D8B030D-6E8A-4147-A177-3AD203B41FA5}">
                      <a16:colId xmlns:a16="http://schemas.microsoft.com/office/drawing/2014/main" xmlns="" val="3826169032"/>
                    </a:ext>
                  </a:extLst>
                </a:gridCol>
                <a:gridCol w="1936782">
                  <a:extLst>
                    <a:ext uri="{9D8B030D-6E8A-4147-A177-3AD203B41FA5}">
                      <a16:colId xmlns:a16="http://schemas.microsoft.com/office/drawing/2014/main" xmlns="" val="3998995576"/>
                    </a:ext>
                  </a:extLst>
                </a:gridCol>
                <a:gridCol w="993986">
                  <a:extLst>
                    <a:ext uri="{9D8B030D-6E8A-4147-A177-3AD203B41FA5}">
                      <a16:colId xmlns:a16="http://schemas.microsoft.com/office/drawing/2014/main" xmlns="" val="3671135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부호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전체 길이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개수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내단부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중앙부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외단부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늑근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 간격 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(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내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중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, </a:t>
                      </a:r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외</a:t>
                      </a:r>
                      <a:r>
                        <a:rPr lang="en-US" altLang="ko-KR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)</a:t>
                      </a:r>
                      <a:endParaRPr lang="ko-KR" altLang="en-US" sz="16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040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 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6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⑧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6639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⑨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CB2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1260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7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01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1465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7017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⑩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CG1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1450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1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⑪</a:t>
                      </a: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CG2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1450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8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dirty="0"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정답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105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1300 / 1460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6 / 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167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1500 / 2110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7 / 11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⑫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9500 / 3490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47 / 18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오답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732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⑬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WG2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3000(?) / 1170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23 / 10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125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400*700 / 400*700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210 옴니고딕 030" panose="02020603020101020101" pitchFamily="18" charset="-127"/>
                          <a:ea typeface="210 옴니고딕 030" panose="02020603020101020101" pitchFamily="18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210 옴니고딕 030" panose="02020603020101020101" pitchFamily="18" charset="-127"/>
                        <a:ea typeface="210 옴니고딕 030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83429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EA43D6E-ED6E-4769-BDD0-813ED539A8B7}"/>
              </a:ext>
            </a:extLst>
          </p:cNvPr>
          <p:cNvSpPr/>
          <p:nvPr/>
        </p:nvSpPr>
        <p:spPr>
          <a:xfrm>
            <a:off x="1415178" y="6330228"/>
            <a:ext cx="3969028" cy="636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길이 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(?) :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시작점과 끝점이 애매하여</a:t>
            </a:r>
            <a:r>
              <a:rPr lang="en-US" altLang="ko-KR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4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전체 길이가 부정확할 수도 있는 상황</a:t>
            </a:r>
            <a:endParaRPr lang="en-US" altLang="ko-KR" sz="1200" b="1" dirty="0">
              <a:ln>
                <a:solidFill>
                  <a:schemeClr val="tx1">
                    <a:alpha val="3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A7B6C47-F0DB-46FE-A11B-4E1CCD3CE8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5999" y="5894133"/>
            <a:ext cx="2400255" cy="8273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현재상황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191311" y="2115859"/>
            <a:ext cx="1166462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Tx/>
              <a:buAutoNum type="arabicPeriod"/>
            </a:pP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어떤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모델이 몇 개 </a:t>
            </a:r>
            <a:r>
              <a:rPr lang="ko-KR" altLang="en-US" b="1" dirty="0" err="1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나와야하는지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정답 데이터를 잘 모름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도면의 기하학적인 정보해석의 어려움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설계사마다</a:t>
            </a: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도면작성 스타일이 다름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CAD </a:t>
            </a:r>
            <a:r>
              <a:rPr lang="ko-KR" altLang="en-US" b="1" dirty="0" smtClean="0">
                <a:solidFill>
                  <a:schemeClr val="accent4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파일로 문제접근</a:t>
            </a:r>
            <a:endParaRPr lang="en-US" altLang="ko-KR" b="1" dirty="0" smtClean="0">
              <a:solidFill>
                <a:schemeClr val="accent4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프로젝트 소개 및 현황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59166" y="480564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259166" y="3865686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분석 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Parsing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73021" y="2923575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소개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73021" y="3172956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현재상황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6"/>
            <a:ext cx="3541394" cy="33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산업현황</a:t>
            </a: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48693"/>
            <a:ext cx="12192000" cy="96981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하나의 건물을 짓는데 필요한 </a:t>
            </a:r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파일은 다음과 같이 여러 개로 구성되어있으며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현재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본 프로젝트에서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관심있는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늑근에</a:t>
            </a:r>
            <a:r>
              <a:rPr lang="ko-KR" altLang="en-US" b="1" dirty="0" smtClean="0">
                <a:solidFill>
                  <a:schemeClr val="tx1"/>
                </a:solidFill>
              </a:rPr>
              <a:t> 대한 정보가 들어있는 구조도면임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C:\Users\user\Desktop\23.JPG"/>
          <p:cNvPicPr>
            <a:picLocks noChangeAspect="1" noChangeArrowheads="1"/>
          </p:cNvPicPr>
          <p:nvPr/>
        </p:nvPicPr>
        <p:blipFill>
          <a:blip r:embed="rId2" cstate="print"/>
          <a:srcRect t="2542" b="39936"/>
          <a:stretch>
            <a:fillRect/>
          </a:stretch>
        </p:blipFill>
        <p:spPr bwMode="auto">
          <a:xfrm>
            <a:off x="997525" y="2784763"/>
            <a:ext cx="10637908" cy="38931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856511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하나의 </a:t>
            </a:r>
            <a:r>
              <a:rPr lang="en-US" altLang="ko-KR" b="1" dirty="0" smtClean="0">
                <a:solidFill>
                  <a:schemeClr val="tx1"/>
                </a:solidFill>
              </a:rPr>
              <a:t>CAD</a:t>
            </a:r>
            <a:r>
              <a:rPr lang="ko-KR" altLang="en-US" b="1" dirty="0" smtClean="0">
                <a:solidFill>
                  <a:schemeClr val="tx1"/>
                </a:solidFill>
              </a:rPr>
              <a:t>파일에 건물의 모든 도면 데이터가 담겨져 있음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Desktop\구긺ㄹ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01" y="3076864"/>
            <a:ext cx="12175899" cy="2647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34838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 :</a:t>
            </a:r>
            <a:r>
              <a:rPr lang="ko-KR" altLang="en-US" b="1" dirty="0" smtClean="0">
                <a:solidFill>
                  <a:schemeClr val="tx1"/>
                </a:solidFill>
              </a:rPr>
              <a:t> 도면에 있는 텍스트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도형 등 배치된 모든 요소들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user\Desktop\sfd.JPG"/>
          <p:cNvPicPr>
            <a:picLocks noChangeAspect="1" noChangeArrowheads="1"/>
          </p:cNvPicPr>
          <p:nvPr/>
        </p:nvPicPr>
        <p:blipFill>
          <a:blip r:embed="rId2" cstate="print"/>
          <a:srcRect l="9137" r="41589"/>
          <a:stretch>
            <a:fillRect/>
          </a:stretch>
        </p:blipFill>
        <p:spPr bwMode="auto">
          <a:xfrm>
            <a:off x="6345382" y="2472732"/>
            <a:ext cx="5029200" cy="4205159"/>
          </a:xfrm>
          <a:prstGeom prst="rect">
            <a:avLst/>
          </a:prstGeom>
          <a:noFill/>
        </p:spPr>
      </p:pic>
      <p:pic>
        <p:nvPicPr>
          <p:cNvPr id="3075" name="Picture 3" descr="C:\Users\user\Desktop\agr.JPG"/>
          <p:cNvPicPr>
            <a:picLocks noChangeAspect="1" noChangeArrowheads="1"/>
          </p:cNvPicPr>
          <p:nvPr/>
        </p:nvPicPr>
        <p:blipFill>
          <a:blip r:embed="rId3" cstate="print"/>
          <a:srcRect r="47447"/>
          <a:stretch>
            <a:fillRect/>
          </a:stretch>
        </p:blipFill>
        <p:spPr bwMode="auto">
          <a:xfrm>
            <a:off x="646546" y="2493125"/>
            <a:ext cx="4507345" cy="41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1634838"/>
            <a:ext cx="12192000" cy="969818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 :</a:t>
            </a:r>
            <a:r>
              <a:rPr lang="ko-KR" altLang="en-US" b="1" dirty="0" smtClean="0">
                <a:solidFill>
                  <a:schemeClr val="tx1"/>
                </a:solidFill>
              </a:rPr>
              <a:t> 도면에 있는 텍스트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도형 등 배치된 모든 요소들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user\Desktop\a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179" y="2332128"/>
            <a:ext cx="10103033" cy="4276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027" name="Picture 3" descr="C:\Users\user\Desktop\qef.JPG"/>
          <p:cNvPicPr>
            <a:picLocks noChangeAspect="1" noChangeArrowheads="1"/>
          </p:cNvPicPr>
          <p:nvPr/>
        </p:nvPicPr>
        <p:blipFill>
          <a:blip r:embed="rId2" cstate="print"/>
          <a:srcRect t="33468"/>
          <a:stretch>
            <a:fillRect/>
          </a:stretch>
        </p:blipFill>
        <p:spPr bwMode="auto">
          <a:xfrm>
            <a:off x="1333155" y="2493818"/>
            <a:ext cx="9279427" cy="1565563"/>
          </a:xfrm>
          <a:prstGeom prst="rect">
            <a:avLst/>
          </a:prstGeom>
          <a:noFill/>
        </p:spPr>
      </p:pic>
      <p:pic>
        <p:nvPicPr>
          <p:cNvPr id="15" name="Picture 3" descr="C:\Users\user\Desktop\qef.JPG"/>
          <p:cNvPicPr>
            <a:picLocks noChangeAspect="1" noChangeArrowheads="1"/>
          </p:cNvPicPr>
          <p:nvPr/>
        </p:nvPicPr>
        <p:blipFill>
          <a:blip r:embed="rId2" cstate="print"/>
          <a:srcRect t="35095"/>
          <a:stretch>
            <a:fillRect/>
          </a:stretch>
        </p:blipFill>
        <p:spPr bwMode="auto">
          <a:xfrm>
            <a:off x="1265094" y="4668982"/>
            <a:ext cx="9343577" cy="1537854"/>
          </a:xfrm>
          <a:prstGeom prst="rect">
            <a:avLst/>
          </a:prstGeom>
          <a:noFill/>
        </p:spPr>
      </p:pic>
      <p:cxnSp>
        <p:nvCxnSpPr>
          <p:cNvPr id="17" name="직선 연결선 16"/>
          <p:cNvCxnSpPr/>
          <p:nvPr/>
        </p:nvCxnSpPr>
        <p:spPr>
          <a:xfrm flipV="1">
            <a:off x="1787237" y="5153891"/>
            <a:ext cx="0" cy="304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140037" y="5112327"/>
            <a:ext cx="0" cy="3048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759527" y="5140037"/>
            <a:ext cx="33666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195455" y="5126181"/>
            <a:ext cx="0" cy="3048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054436" y="5140036"/>
            <a:ext cx="0" cy="30480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153891" y="5140037"/>
            <a:ext cx="928255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6068292" y="5140035"/>
            <a:ext cx="0" cy="304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6802582" y="5153889"/>
            <a:ext cx="0" cy="30480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 flipV="1">
            <a:off x="6068292" y="5167745"/>
            <a:ext cx="720435" cy="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6830292" y="5167744"/>
            <a:ext cx="0" cy="3048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9684328" y="5181598"/>
            <a:ext cx="0" cy="3048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6830292" y="5167744"/>
            <a:ext cx="2867890" cy="2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698183" y="5140035"/>
            <a:ext cx="0" cy="30480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10155383" y="5167744"/>
            <a:ext cx="0" cy="30480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9684327" y="5181600"/>
            <a:ext cx="457200" cy="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745673" y="4890655"/>
            <a:ext cx="13854" cy="56803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10183091" y="4876801"/>
            <a:ext cx="13854" cy="568036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1773382" y="4918363"/>
            <a:ext cx="8451273" cy="138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680364" y="4765964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131128" y="4973782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347855" y="4987637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096000" y="5001491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24800" y="4959928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9628910" y="5015346"/>
            <a:ext cx="581891" cy="180108"/>
          </a:xfrm>
          <a:prstGeom prst="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1759527" y="5500255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5140036" y="5500255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6012872" y="5514109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6788727" y="5486400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670473" y="5514110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10183090" y="5514109"/>
            <a:ext cx="0" cy="706581"/>
          </a:xfrm>
          <a:prstGeom prst="line">
            <a:avLst/>
          </a:prstGeom>
          <a:ln w="508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user\Desktop\kjlkj.JPG"/>
          <p:cNvPicPr>
            <a:picLocks noChangeAspect="1" noChangeArrowheads="1"/>
          </p:cNvPicPr>
          <p:nvPr/>
        </p:nvPicPr>
        <p:blipFill>
          <a:blip r:embed="rId2" cstate="print"/>
          <a:srcRect l="8286" r="34927"/>
          <a:stretch>
            <a:fillRect/>
          </a:stretch>
        </p:blipFill>
        <p:spPr bwMode="auto">
          <a:xfrm>
            <a:off x="0" y="1982644"/>
            <a:ext cx="6068291" cy="3711885"/>
          </a:xfrm>
          <a:prstGeom prst="rect">
            <a:avLst/>
          </a:prstGeom>
          <a:noFill/>
        </p:spPr>
      </p:pic>
      <p:pic>
        <p:nvPicPr>
          <p:cNvPr id="29" name="Picture 2" descr="C:\Users\user\Desktop\kjlkj.JPG"/>
          <p:cNvPicPr>
            <a:picLocks noChangeAspect="1" noChangeArrowheads="1"/>
          </p:cNvPicPr>
          <p:nvPr/>
        </p:nvPicPr>
        <p:blipFill>
          <a:blip r:embed="rId2" cstate="print"/>
          <a:srcRect l="8286" r="34927"/>
          <a:stretch>
            <a:fillRect/>
          </a:stretch>
        </p:blipFill>
        <p:spPr bwMode="auto">
          <a:xfrm>
            <a:off x="6123709" y="1996499"/>
            <a:ext cx="6068291" cy="3711885"/>
          </a:xfrm>
          <a:prstGeom prst="rect">
            <a:avLst/>
          </a:prstGeom>
          <a:noFill/>
        </p:spPr>
      </p:pic>
      <p:cxnSp>
        <p:nvCxnSpPr>
          <p:cNvPr id="31" name="직선 연결선 30"/>
          <p:cNvCxnSpPr/>
          <p:nvPr/>
        </p:nvCxnSpPr>
        <p:spPr>
          <a:xfrm>
            <a:off x="6151418" y="3990110"/>
            <a:ext cx="6040582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5122" name="Picture 2" descr="C:\Users\user\Desktop\ny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52254"/>
            <a:ext cx="5789359" cy="3374963"/>
          </a:xfrm>
          <a:prstGeom prst="rect">
            <a:avLst/>
          </a:prstGeom>
          <a:noFill/>
        </p:spPr>
      </p:pic>
      <p:pic>
        <p:nvPicPr>
          <p:cNvPr id="5124" name="Picture 4" descr="C:\Users\user\Desktop\sfs.JPG"/>
          <p:cNvPicPr>
            <a:picLocks noChangeAspect="1" noChangeArrowheads="1"/>
          </p:cNvPicPr>
          <p:nvPr/>
        </p:nvPicPr>
        <p:blipFill>
          <a:blip r:embed="rId3" cstate="print"/>
          <a:srcRect t="4022" r="61652"/>
          <a:stretch>
            <a:fillRect/>
          </a:stretch>
        </p:blipFill>
        <p:spPr bwMode="auto">
          <a:xfrm>
            <a:off x="6026295" y="2452255"/>
            <a:ext cx="6165705" cy="334734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440873" y="5015346"/>
            <a:ext cx="1219200" cy="2078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672944" y="4918364"/>
            <a:ext cx="1953491" cy="20781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endCxn id="12" idx="0"/>
          </p:cNvCxnSpPr>
          <p:nvPr/>
        </p:nvCxnSpPr>
        <p:spPr>
          <a:xfrm flipH="1">
            <a:off x="2050473" y="3422073"/>
            <a:ext cx="221672" cy="159327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9760526" y="3241964"/>
            <a:ext cx="6929" cy="164869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5" name="Picture 5" descr="C:\Users\user\Desktop\rw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5404" y="3741882"/>
            <a:ext cx="914400" cy="10933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7684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29600" y="1787236"/>
            <a:ext cx="3962400" cy="382385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Parsing</a:t>
            </a:r>
            <a:r>
              <a:rPr lang="ko-KR" altLang="en-US" b="1" dirty="0" smtClean="0">
                <a:solidFill>
                  <a:schemeClr val="tx1"/>
                </a:solidFill>
              </a:rPr>
              <a:t>을 시도하기 위해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Dwg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Dxf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파일로 변환하면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다음과 같이 텍스트가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깨지는것을</a:t>
            </a:r>
            <a:r>
              <a:rPr lang="ko-KR" altLang="en-US" b="1" dirty="0" smtClean="0">
                <a:solidFill>
                  <a:schemeClr val="tx1"/>
                </a:solidFill>
              </a:rPr>
              <a:t> 볼 수 있음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데이터를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추출하는데는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지장없음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esktop\s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727" y="1814944"/>
            <a:ext cx="7858125" cy="455295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32509" y="5652655"/>
            <a:ext cx="3809999" cy="7758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C:\Users\user\Desktop\sef.JPG"/>
          <p:cNvPicPr>
            <a:picLocks noChangeAspect="1" noChangeArrowheads="1"/>
          </p:cNvPicPr>
          <p:nvPr/>
        </p:nvPicPr>
        <p:blipFill>
          <a:blip r:embed="rId2" cstate="print"/>
          <a:srcRect t="85204" r="43317" b="-2418"/>
          <a:stretch>
            <a:fillRect/>
          </a:stretch>
        </p:blipFill>
        <p:spPr bwMode="auto">
          <a:xfrm>
            <a:off x="5814341" y="5735781"/>
            <a:ext cx="6377659" cy="112221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2050" name="Picture 2" descr="C:\Users\user\Desktop\d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4086" y="1870236"/>
            <a:ext cx="3825442" cy="4128781"/>
          </a:xfrm>
          <a:prstGeom prst="rect">
            <a:avLst/>
          </a:prstGeom>
          <a:noFill/>
        </p:spPr>
      </p:pic>
      <p:pic>
        <p:nvPicPr>
          <p:cNvPr id="2052" name="Picture 4" descr="C:\Users\user\Desktop\sf.JPG"/>
          <p:cNvPicPr>
            <a:picLocks noChangeAspect="1" noChangeArrowheads="1"/>
          </p:cNvPicPr>
          <p:nvPr/>
        </p:nvPicPr>
        <p:blipFill>
          <a:blip r:embed="rId3" cstate="print"/>
          <a:srcRect l="5781" t="20296" r="59460"/>
          <a:stretch>
            <a:fillRect/>
          </a:stretch>
        </p:blipFill>
        <p:spPr bwMode="auto">
          <a:xfrm>
            <a:off x="0" y="1584618"/>
            <a:ext cx="5403273" cy="5065222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7287491" y="2770910"/>
            <a:ext cx="4904509" cy="14962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</a:rPr>
              <a:t>DxfType</a:t>
            </a:r>
            <a:r>
              <a:rPr lang="en-US" altLang="ko-KR" b="1" dirty="0" smtClean="0">
                <a:solidFill>
                  <a:schemeClr val="tx1"/>
                </a:solidFill>
              </a:rPr>
              <a:t> : Handle</a:t>
            </a:r>
          </a:p>
          <a:p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(Entity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타입 </a:t>
            </a:r>
            <a:r>
              <a:rPr lang="en-US" altLang="ko-KR" b="1" dirty="0" smtClean="0">
                <a:solidFill>
                  <a:schemeClr val="tx1"/>
                </a:solidFill>
              </a:rPr>
              <a:t>: 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432736" cy="2099938"/>
            <a:chOff x="527769" y="1728426"/>
            <a:chExt cx="5432736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5402441" cy="769441"/>
              <a:chOff x="471977" y="2691080"/>
              <a:chExt cx="5402441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540244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프로젝트 소개 및 현황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user\Desktop\sfe.JPG"/>
          <p:cNvPicPr>
            <a:picLocks noChangeAspect="1" noChangeArrowheads="1"/>
          </p:cNvPicPr>
          <p:nvPr/>
        </p:nvPicPr>
        <p:blipFill>
          <a:blip r:embed="rId2" cstate="print"/>
          <a:srcRect t="6806"/>
          <a:stretch>
            <a:fillRect/>
          </a:stretch>
        </p:blipFill>
        <p:spPr bwMode="auto">
          <a:xfrm>
            <a:off x="7157892" y="1700916"/>
            <a:ext cx="4466071" cy="482457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07929" y="2770909"/>
            <a:ext cx="3768436" cy="76200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Entity</a:t>
            </a:r>
            <a:r>
              <a:rPr lang="ko-KR" altLang="en-US" b="1" dirty="0" smtClean="0">
                <a:solidFill>
                  <a:schemeClr val="tx1"/>
                </a:solidFill>
              </a:rPr>
              <a:t>들의 의미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6147" name="Picture 3" descr="C:\Users\user\Desktop\ccd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8162"/>
            <a:ext cx="6317673" cy="4615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947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 File Parsing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6150" name="Picture 6" descr="C:\Users\user\Desktop\fa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05395" y="1617662"/>
            <a:ext cx="7286605" cy="5240337"/>
          </a:xfrm>
          <a:prstGeom prst="rect">
            <a:avLst/>
          </a:prstGeom>
          <a:noFill/>
        </p:spPr>
      </p:pic>
      <p:pic>
        <p:nvPicPr>
          <p:cNvPr id="6151" name="Picture 7" descr="C:\Users\user\Desktop\sg.JPG"/>
          <p:cNvPicPr>
            <a:picLocks noChangeAspect="1" noChangeArrowheads="1"/>
          </p:cNvPicPr>
          <p:nvPr/>
        </p:nvPicPr>
        <p:blipFill>
          <a:blip r:embed="rId3" cstate="print"/>
          <a:srcRect r="46252"/>
          <a:stretch>
            <a:fillRect/>
          </a:stretch>
        </p:blipFill>
        <p:spPr bwMode="auto">
          <a:xfrm>
            <a:off x="-1" y="1628921"/>
            <a:ext cx="4890655" cy="5085791"/>
          </a:xfrm>
          <a:prstGeom prst="rect">
            <a:avLst/>
          </a:prstGeom>
          <a:noFill/>
        </p:spPr>
      </p:pic>
      <p:cxnSp>
        <p:nvCxnSpPr>
          <p:cNvPr id="15" name="직선 연결선 14"/>
          <p:cNvCxnSpPr/>
          <p:nvPr/>
        </p:nvCxnSpPr>
        <p:spPr>
          <a:xfrm flipV="1">
            <a:off x="900545" y="3214255"/>
            <a:ext cx="4017818" cy="1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01491" y="5403272"/>
            <a:ext cx="7190509" cy="1454727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Line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시작점좌표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끝점좌표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Circle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원의 중심좌표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반지름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ARC : </a:t>
            </a:r>
            <a:r>
              <a:rPr lang="ko-KR" altLang="en-US" b="1" dirty="0" smtClean="0">
                <a:solidFill>
                  <a:schemeClr val="tx1"/>
                </a:solidFill>
              </a:rPr>
              <a:t>식별번호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호의 반지름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호의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시작각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끝각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0155382" y="6386945"/>
            <a:ext cx="15517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598727" y="5597236"/>
            <a:ext cx="0" cy="12607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원호 21"/>
          <p:cNvSpPr/>
          <p:nvPr/>
        </p:nvSpPr>
        <p:spPr>
          <a:xfrm>
            <a:off x="10460182" y="5708073"/>
            <a:ext cx="914400" cy="914400"/>
          </a:xfrm>
          <a:prstGeom prst="arc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V="1">
            <a:off x="10584873" y="6192982"/>
            <a:ext cx="762000" cy="1939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0584873" y="5735782"/>
            <a:ext cx="332509" cy="637309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3.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3-1.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err="1">
                <a:solidFill>
                  <a:schemeClr val="accent4"/>
                </a:solidFill>
                <a:latin typeface="+mj-ea"/>
              </a:rPr>
              <a:t>향후계획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4509" y="1741920"/>
            <a:ext cx="100999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b="1" dirty="0" smtClean="0"/>
              <a:t>2021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6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15</a:t>
            </a:r>
            <a:r>
              <a:rPr lang="ko-KR" altLang="en-US" b="1" dirty="0" smtClean="0"/>
              <a:t>일 </a:t>
            </a:r>
            <a:r>
              <a:rPr lang="en-US" altLang="ko-KR" b="1" dirty="0" err="1" smtClean="0"/>
              <a:t>OnYou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변리사 사무소 방문</a:t>
            </a:r>
            <a:endParaRPr lang="en-US" altLang="ko-KR" b="1" dirty="0" smtClean="0"/>
          </a:p>
          <a:p>
            <a:pPr marL="342900" indent="-342900"/>
            <a:r>
              <a:rPr lang="en-US" altLang="ko-KR" b="1" smtClean="0"/>
              <a:t> 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r>
              <a:rPr lang="en-US" altLang="ko-KR" b="1" dirty="0" smtClean="0"/>
              <a:t>2020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18</a:t>
            </a:r>
            <a:r>
              <a:rPr lang="ko-KR" altLang="en-US" b="1" dirty="0" smtClean="0"/>
              <a:t>일 이후 </a:t>
            </a:r>
            <a:r>
              <a:rPr lang="en-US" altLang="ko-KR" b="1" dirty="0" smtClean="0"/>
              <a:t>PPT </a:t>
            </a:r>
            <a:r>
              <a:rPr lang="ko-KR" altLang="en-US" b="1" dirty="0" smtClean="0"/>
              <a:t>분석 및 </a:t>
            </a:r>
            <a:r>
              <a:rPr lang="en-US" altLang="ko-KR" b="1" dirty="0" smtClean="0"/>
              <a:t>Image Scanning </a:t>
            </a:r>
            <a:r>
              <a:rPr lang="ko-KR" altLang="en-US" b="1" dirty="0" smtClean="0"/>
              <a:t>인수인계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endParaRPr lang="en-US" altLang="ko-KR" b="1" dirty="0" smtClean="0"/>
          </a:p>
          <a:p>
            <a:pPr marL="342900" indent="-342900">
              <a:buFontTx/>
              <a:buChar char="-"/>
            </a:pPr>
            <a:r>
              <a:rPr lang="ko-KR" altLang="en-US" b="1" dirty="0" smtClean="0"/>
              <a:t>부재리스트 도면 </a:t>
            </a:r>
            <a:r>
              <a:rPr lang="en-US" altLang="ko-KR" b="1" dirty="0" smtClean="0"/>
              <a:t>Parsing </a:t>
            </a:r>
            <a:r>
              <a:rPr lang="ko-KR" altLang="en-US" b="1" dirty="0" smtClean="0"/>
              <a:t>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같은 부호를 가진 </a:t>
            </a:r>
            <a:r>
              <a:rPr lang="en-US" altLang="ko-KR" b="1" dirty="0" smtClean="0"/>
              <a:t>Data </a:t>
            </a:r>
            <a:r>
              <a:rPr lang="ko-KR" altLang="en-US" b="1" dirty="0" smtClean="0"/>
              <a:t>정렬 시도</a:t>
            </a:r>
            <a:endParaRPr lang="en-US" altLang="ko-KR" b="1" dirty="0" smtClean="0"/>
          </a:p>
        </p:txBody>
      </p:sp>
      <p:pic>
        <p:nvPicPr>
          <p:cNvPr id="7171" name="Picture 3" descr="C:\Users\user\Desktop\as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5962" y="3269673"/>
            <a:ext cx="7813886" cy="35883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437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  <a:ea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13" name="Picture 3" descr="C:\Users\user\Desktop\hf.JPG"/>
          <p:cNvPicPr>
            <a:picLocks noChangeAspect="1" noChangeArrowheads="1"/>
          </p:cNvPicPr>
          <p:nvPr/>
        </p:nvPicPr>
        <p:blipFill>
          <a:blip r:embed="rId2" cstate="print"/>
          <a:srcRect l="3057" t="5494"/>
          <a:stretch>
            <a:fillRect/>
          </a:stretch>
        </p:blipFill>
        <p:spPr bwMode="auto">
          <a:xfrm>
            <a:off x="7195932" y="3564834"/>
            <a:ext cx="2981424" cy="188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351025" y="1899058"/>
            <a:ext cx="995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r>
              <a:rPr lang="ko-KR" altLang="en-US" b="1" dirty="0" smtClean="0">
                <a:solidFill>
                  <a:schemeClr val="accent4"/>
                </a:solidFill>
              </a:rPr>
              <a:t>처럼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건설현장에서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주근간의</a:t>
            </a:r>
            <a:r>
              <a:rPr lang="ko-KR" altLang="en-US" b="1" dirty="0" smtClean="0">
                <a:solidFill>
                  <a:schemeClr val="accent4"/>
                </a:solidFill>
              </a:rPr>
              <a:t> 위치를 고정시켜주고</a:t>
            </a:r>
            <a:r>
              <a:rPr lang="en-US" altLang="ko-KR" b="1" dirty="0" smtClean="0">
                <a:solidFill>
                  <a:schemeClr val="accent4"/>
                </a:solidFill>
              </a:rPr>
              <a:t>,</a:t>
            </a:r>
            <a:r>
              <a:rPr lang="ko-KR" altLang="en-US" b="1" dirty="0" smtClean="0">
                <a:solidFill>
                  <a:schemeClr val="accent4"/>
                </a:solidFill>
              </a:rPr>
              <a:t> 보에 생기는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전단력에</a:t>
            </a:r>
            <a:r>
              <a:rPr lang="ko-KR" altLang="en-US" b="1" dirty="0" smtClean="0">
                <a:solidFill>
                  <a:schemeClr val="accent4"/>
                </a:solidFill>
              </a:rPr>
              <a:t> 의한 균열을 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방지하기 위해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주철근을</a:t>
            </a:r>
            <a:r>
              <a:rPr lang="ko-KR" altLang="en-US" b="1" dirty="0" smtClean="0">
                <a:solidFill>
                  <a:schemeClr val="accent4"/>
                </a:solidFill>
              </a:rPr>
              <a:t> 엮어주는데 사용한 철근을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늑근이라</a:t>
            </a:r>
            <a:r>
              <a:rPr lang="ko-KR" altLang="en-US" b="1" dirty="0" smtClean="0">
                <a:solidFill>
                  <a:schemeClr val="accent4"/>
                </a:solidFill>
              </a:rPr>
              <a:t> 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늑근에는</a:t>
            </a:r>
            <a:r>
              <a:rPr lang="ko-KR" altLang="en-US" b="1" dirty="0" smtClean="0">
                <a:solidFill>
                  <a:schemeClr val="accent4"/>
                </a:solidFill>
              </a:rPr>
              <a:t>  여러 종류가 있지만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본 프로젝트에서는 </a:t>
            </a:r>
            <a:r>
              <a:rPr lang="en-US" altLang="ko-KR" b="1" dirty="0" smtClean="0">
                <a:solidFill>
                  <a:schemeClr val="accent4"/>
                </a:solidFill>
              </a:rPr>
              <a:t> 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r>
              <a:rPr lang="ko-KR" altLang="en-US" b="1" dirty="0" smtClean="0">
                <a:solidFill>
                  <a:schemeClr val="accent4"/>
                </a:solidFill>
              </a:rPr>
              <a:t>의 형태를 가정한다</a:t>
            </a:r>
            <a:r>
              <a:rPr lang="en-US" altLang="ko-KR" dirty="0" smtClean="0">
                <a:solidFill>
                  <a:schemeClr val="accent4"/>
                </a:solidFill>
              </a:rPr>
              <a:t>.</a:t>
            </a:r>
            <a:r>
              <a:rPr lang="ko-KR" altLang="en-US" dirty="0" smtClean="0">
                <a:solidFill>
                  <a:schemeClr val="accent4"/>
                </a:solidFill>
              </a:rPr>
              <a:t> 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21408" y="5788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1&gt;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96382" y="57951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그림 </a:t>
            </a:r>
            <a:r>
              <a:rPr lang="en-US" altLang="ko-KR" b="1" dirty="0" smtClean="0">
                <a:solidFill>
                  <a:schemeClr val="accent4"/>
                </a:solidFill>
              </a:rPr>
              <a:t>2&gt;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21" name="Picture 2" descr="C:\Users\user\Desktop\smrrm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3145" y="3485323"/>
            <a:ext cx="4007455" cy="194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3149" y="5277176"/>
            <a:ext cx="554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부재리스트에는  위와 같이 부재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여기서는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늑근</a:t>
            </a:r>
            <a:r>
              <a:rPr lang="en-US" altLang="ko-KR" b="1" dirty="0" smtClean="0">
                <a:solidFill>
                  <a:schemeClr val="accent4"/>
                </a:solidFill>
              </a:rPr>
              <a:t>)</a:t>
            </a:r>
            <a:r>
              <a:rPr lang="ko-KR" altLang="en-US" b="1" dirty="0" smtClean="0">
                <a:solidFill>
                  <a:schemeClr val="accent4"/>
                </a:solidFill>
              </a:rPr>
              <a:t>의 모델에 대한 정보를 가지고 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8470" y="2037803"/>
            <a:ext cx="3339549" cy="32897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2039" y="2041458"/>
            <a:ext cx="5378726" cy="3049702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590261" y="2319130"/>
            <a:ext cx="1192694" cy="98066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21494" y="2875721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5791" y="556328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부재리스트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88922" y="5568724"/>
            <a:ext cx="5542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구조평면도는 건물을 수평으로 절단한 후 위에서 아래로 내려다본 형상이다</a:t>
            </a:r>
            <a:r>
              <a:rPr lang="en-US" altLang="ko-KR" b="1" dirty="0" smtClean="0">
                <a:solidFill>
                  <a:schemeClr val="accent4"/>
                </a:solidFill>
              </a:rPr>
              <a:t>.  </a:t>
            </a:r>
            <a:r>
              <a:rPr lang="ko-KR" altLang="en-US" b="1" dirty="0" smtClean="0">
                <a:solidFill>
                  <a:schemeClr val="accent4"/>
                </a:solidFill>
              </a:rPr>
              <a:t>길이정보와 각 부재들의 배치에 필요한 정보가 담겨있다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03512" y="2358886"/>
            <a:ext cx="1179443" cy="94090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882886" y="3498573"/>
            <a:ext cx="2226366" cy="2"/>
          </a:xfrm>
          <a:prstGeom prst="straightConnector1">
            <a:avLst/>
          </a:prstGeom>
          <a:ln w="508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1391" y="5483770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</a:rPr>
              <a:t>&lt;</a:t>
            </a:r>
            <a:r>
              <a:rPr lang="ko-KR" altLang="en-US" b="1" dirty="0" smtClean="0">
                <a:solidFill>
                  <a:schemeClr val="accent4"/>
                </a:solidFill>
              </a:rPr>
              <a:t>구조평면도</a:t>
            </a:r>
            <a:r>
              <a:rPr lang="en-US" altLang="ko-KR" b="1" dirty="0" smtClean="0">
                <a:solidFill>
                  <a:schemeClr val="accent4"/>
                </a:solidFill>
              </a:rPr>
              <a:t>&gt;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pic>
        <p:nvPicPr>
          <p:cNvPr id="13" name="그림 12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194" y="2039592"/>
            <a:ext cx="3148909" cy="31489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2279373" y="2756452"/>
            <a:ext cx="1431235" cy="152400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C:\Users\user\Desktop\구조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1908453"/>
            <a:ext cx="3940036" cy="35235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 b="718"/>
          <a:stretch>
            <a:fillRect/>
          </a:stretch>
        </p:blipFill>
        <p:spPr bwMode="auto">
          <a:xfrm>
            <a:off x="0" y="1948693"/>
            <a:ext cx="6025567" cy="3391933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flipV="1">
            <a:off x="3988905" y="2133601"/>
            <a:ext cx="3684105" cy="1325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55654" y="1824984"/>
            <a:ext cx="443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층수 </a:t>
            </a:r>
            <a:r>
              <a:rPr lang="en-US" altLang="ko-KR" b="1" dirty="0" smtClean="0">
                <a:solidFill>
                  <a:schemeClr val="accent4"/>
                </a:solidFill>
              </a:rPr>
              <a:t>+ </a:t>
            </a:r>
            <a:r>
              <a:rPr lang="ko-KR" altLang="en-US" b="1" dirty="0" smtClean="0">
                <a:solidFill>
                  <a:schemeClr val="accent4"/>
                </a:solidFill>
              </a:rPr>
              <a:t>모델명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부호 </a:t>
            </a:r>
            <a:r>
              <a:rPr lang="en-US" altLang="ko-KR" b="1" dirty="0" smtClean="0">
                <a:solidFill>
                  <a:schemeClr val="accent4"/>
                </a:solidFill>
              </a:rPr>
              <a:t>1B1</a:t>
            </a:r>
            <a:r>
              <a:rPr lang="ko-KR" altLang="en-US" b="1" dirty="0" smtClean="0">
                <a:solidFill>
                  <a:schemeClr val="accent4"/>
                </a:solidFill>
              </a:rPr>
              <a:t>의 의미는 </a:t>
            </a:r>
            <a:r>
              <a:rPr lang="en-US" altLang="ko-KR" b="1" dirty="0" smtClean="0">
                <a:solidFill>
                  <a:schemeClr val="accent4"/>
                </a:solidFill>
              </a:rPr>
              <a:t>1</a:t>
            </a:r>
            <a:r>
              <a:rPr lang="ko-KR" altLang="en-US" b="1" dirty="0" smtClean="0">
                <a:solidFill>
                  <a:schemeClr val="accent4"/>
                </a:solidFill>
              </a:rPr>
              <a:t>층 구조평면도에 </a:t>
            </a:r>
            <a:r>
              <a:rPr lang="en-US" altLang="ko-KR" b="1" dirty="0" smtClean="0">
                <a:solidFill>
                  <a:schemeClr val="accent4"/>
                </a:solidFill>
              </a:rPr>
              <a:t>B1</a:t>
            </a:r>
            <a:r>
              <a:rPr lang="ko-KR" altLang="en-US" b="1" dirty="0" smtClean="0">
                <a:solidFill>
                  <a:schemeClr val="accent4"/>
                </a:solidFill>
              </a:rPr>
              <a:t>이라고 적혀있는 부재를 의미한다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b="1" dirty="0" smtClean="0">
              <a:solidFill>
                <a:schemeClr val="accent4"/>
              </a:solidFill>
            </a:endParaRPr>
          </a:p>
        </p:txBody>
      </p:sp>
      <p:cxnSp>
        <p:nvCxnSpPr>
          <p:cNvPr id="20" name="직선 연결선 19"/>
          <p:cNvCxnSpPr>
            <a:endCxn id="27" idx="1"/>
          </p:cNvCxnSpPr>
          <p:nvPr/>
        </p:nvCxnSpPr>
        <p:spPr>
          <a:xfrm flipV="1">
            <a:off x="5112327" y="4055861"/>
            <a:ext cx="2626943" cy="4745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739270" y="3732695"/>
            <a:ext cx="4452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형태를 나타내는 수치로</a:t>
            </a:r>
            <a:r>
              <a:rPr lang="en-US" altLang="ko-KR" b="1" dirty="0" smtClean="0">
                <a:solidFill>
                  <a:schemeClr val="accent4"/>
                </a:solidFill>
              </a:rPr>
              <a:t>, </a:t>
            </a:r>
            <a:r>
              <a:rPr lang="ko-KR" altLang="en-US" b="1" dirty="0" smtClean="0">
                <a:solidFill>
                  <a:schemeClr val="accent4"/>
                </a:solidFill>
              </a:rPr>
              <a:t>아래와 같다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pic>
        <p:nvPicPr>
          <p:cNvPr id="60" name="Picture 3" descr="C:\Users\user\Desktop\hf.JPG"/>
          <p:cNvPicPr>
            <a:picLocks noChangeAspect="1" noChangeArrowheads="1"/>
          </p:cNvPicPr>
          <p:nvPr/>
        </p:nvPicPr>
        <p:blipFill>
          <a:blip r:embed="rId3" cstate="print"/>
          <a:srcRect l="3057" t="5494"/>
          <a:stretch>
            <a:fillRect/>
          </a:stretch>
        </p:blipFill>
        <p:spPr bwMode="auto">
          <a:xfrm>
            <a:off x="9010495" y="4917293"/>
            <a:ext cx="2456250" cy="1551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직선 연결선 60"/>
          <p:cNvCxnSpPr/>
          <p:nvPr/>
        </p:nvCxnSpPr>
        <p:spPr>
          <a:xfrm flipH="1">
            <a:off x="8856067" y="4966554"/>
            <a:ext cx="1134" cy="1404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9068102" y="4781027"/>
            <a:ext cx="2345635" cy="1324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8710295" y="4966553"/>
            <a:ext cx="27829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703668" y="6391162"/>
            <a:ext cx="27829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9048224" y="4621998"/>
            <a:ext cx="0" cy="291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11413736" y="4628623"/>
            <a:ext cx="0" cy="2915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717457" y="4313381"/>
            <a:ext cx="10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</a:rPr>
              <a:t>600mm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95282" y="5578963"/>
            <a:ext cx="10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4"/>
                </a:solidFill>
              </a:rPr>
              <a:t>400mm</a:t>
            </a:r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213114" y="5363166"/>
            <a:ext cx="0" cy="53405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71670" y="599941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accent4"/>
                </a:solidFill>
              </a:rPr>
              <a:t>늑근의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굵기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지름 </a:t>
            </a:r>
            <a:r>
              <a:rPr lang="en-US" altLang="ko-KR" b="1" dirty="0" smtClean="0">
                <a:solidFill>
                  <a:schemeClr val="accent4"/>
                </a:solidFill>
              </a:rPr>
              <a:t>10mm)</a:t>
            </a:r>
            <a:r>
              <a:rPr lang="ko-KR" altLang="en-US" b="1" dirty="0" smtClean="0">
                <a:solidFill>
                  <a:schemeClr val="accent4"/>
                </a:solidFill>
              </a:rPr>
              <a:t>를 의미한다</a:t>
            </a:r>
            <a:r>
              <a:rPr lang="en-US" altLang="ko-KR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113" name="직선 연결선 112"/>
          <p:cNvCxnSpPr/>
          <p:nvPr/>
        </p:nvCxnSpPr>
        <p:spPr>
          <a:xfrm flipH="1">
            <a:off x="2047464" y="5356540"/>
            <a:ext cx="324675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2" cstate="print"/>
          <a:srcRect b="718"/>
          <a:stretch>
            <a:fillRect/>
          </a:stretch>
        </p:blipFill>
        <p:spPr bwMode="auto">
          <a:xfrm>
            <a:off x="0" y="2279997"/>
            <a:ext cx="6025567" cy="3391933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 flipV="1">
            <a:off x="5181601" y="5075583"/>
            <a:ext cx="2451651" cy="1325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174975" y="5314122"/>
            <a:ext cx="2458277" cy="662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3252" y="5088836"/>
            <a:ext cx="0" cy="238538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69357" y="4731026"/>
            <a:ext cx="392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상부와 하부에 배치되는 </a:t>
            </a:r>
            <a:r>
              <a:rPr lang="ko-KR" altLang="en-US" b="1" dirty="0" err="1" smtClean="0">
                <a:solidFill>
                  <a:schemeClr val="accent4"/>
                </a:solidFill>
              </a:rPr>
              <a:t>주철근의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수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err="1" smtClean="0">
                <a:solidFill>
                  <a:schemeClr val="accent4"/>
                </a:solidFill>
              </a:rPr>
              <a:t>주철근의</a:t>
            </a:r>
            <a:r>
              <a:rPr lang="ko-KR" altLang="en-US" b="1" dirty="0" smtClean="0">
                <a:solidFill>
                  <a:schemeClr val="accent4"/>
                </a:solidFill>
              </a:rPr>
              <a:t>  굵기</a:t>
            </a:r>
            <a:r>
              <a:rPr lang="en-US" altLang="ko-KR" b="1" dirty="0" smtClean="0">
                <a:solidFill>
                  <a:schemeClr val="accent4"/>
                </a:solidFill>
              </a:rPr>
              <a:t>(</a:t>
            </a:r>
            <a:r>
              <a:rPr lang="ko-KR" altLang="en-US" b="1" dirty="0" smtClean="0">
                <a:solidFill>
                  <a:schemeClr val="accent4"/>
                </a:solidFill>
              </a:rPr>
              <a:t>지름 </a:t>
            </a:r>
            <a:r>
              <a:rPr lang="en-US" altLang="ko-KR" b="1" dirty="0" smtClean="0">
                <a:solidFill>
                  <a:schemeClr val="accent4"/>
                </a:solidFill>
              </a:rPr>
              <a:t>22mm)</a:t>
            </a:r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7620001" y="5208104"/>
            <a:ext cx="556590" cy="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5320749" y="3419061"/>
            <a:ext cx="2458277" cy="663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5327375" y="3836505"/>
            <a:ext cx="2458277" cy="662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25410" y="3187147"/>
            <a:ext cx="3922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4"/>
                </a:solidFill>
              </a:rPr>
              <a:t>상부</a:t>
            </a:r>
            <a:endParaRPr lang="en-US" altLang="ko-KR" b="1" dirty="0" smtClean="0">
              <a:solidFill>
                <a:schemeClr val="accent4"/>
              </a:solidFill>
            </a:endParaRPr>
          </a:p>
          <a:p>
            <a:endParaRPr lang="en-US" altLang="ko-KR" b="1" dirty="0" smtClean="0">
              <a:solidFill>
                <a:schemeClr val="accent4"/>
              </a:solidFill>
            </a:endParaRPr>
          </a:p>
          <a:p>
            <a:r>
              <a:rPr lang="ko-KR" altLang="en-US" b="1" dirty="0" smtClean="0">
                <a:solidFill>
                  <a:schemeClr val="accent4"/>
                </a:solidFill>
              </a:rPr>
              <a:t>하부</a:t>
            </a:r>
            <a:endParaRPr lang="en-US" altLang="ko-KR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3488" y="1445819"/>
            <a:ext cx="2850217" cy="3494909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3" y="652394"/>
            <a:ext cx="526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</a:t>
            </a:r>
            <a:r>
              <a:rPr lang="en-US" altLang="ko-KR" sz="3200" b="1" dirty="0" smtClean="0">
                <a:solidFill>
                  <a:schemeClr val="accent4"/>
                </a:solidFill>
              </a:rPr>
              <a:t>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6209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산업현황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3074" name="Picture 2" descr="C:\Users\user\Desktop\11.JPG"/>
          <p:cNvPicPr>
            <a:picLocks noChangeAspect="1" noChangeArrowheads="1"/>
          </p:cNvPicPr>
          <p:nvPr/>
        </p:nvPicPr>
        <p:blipFill>
          <a:blip r:embed="rId3" cstate="print"/>
          <a:srcRect b="718"/>
          <a:stretch>
            <a:fillRect/>
          </a:stretch>
        </p:blipFill>
        <p:spPr bwMode="auto">
          <a:xfrm>
            <a:off x="914400" y="1829425"/>
            <a:ext cx="4956313" cy="2790025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0" y="480009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accent4"/>
                </a:solidFill>
              </a:rPr>
              <a:t>구조평면도의 한 변은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중앙부로 구성되어 있다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한 변을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4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등분하여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가운데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분위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구간을 중앙부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양쪽의 구간을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외단부라고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부른다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ko-KR" altLang="en-US" sz="1600" b="1" dirty="0" err="1" smtClean="0">
                <a:solidFill>
                  <a:schemeClr val="accent4"/>
                </a:solidFill>
              </a:rPr>
              <a:t>단부는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내단부와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외단부를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모두  총칭하는  말이며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All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이라고  적혀있는  부분은  내단부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  모두를  포함한다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accent4"/>
              </a:solidFill>
            </a:endParaRPr>
          </a:p>
          <a:p>
            <a:r>
              <a:rPr lang="ko-KR" altLang="en-US" sz="1600" b="1" dirty="0" smtClean="0">
                <a:solidFill>
                  <a:schemeClr val="accent4"/>
                </a:solidFill>
              </a:rPr>
              <a:t>부재리스트상의  파란색으로  밑줄이  쳐진  수치의  의미는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내단부와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외단부에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200mm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간격으로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늑근을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배치하라는것이며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, 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중앙부에는 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300mm 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간격으로 </a:t>
            </a:r>
            <a:r>
              <a:rPr lang="ko-KR" altLang="en-US" sz="1600" b="1" dirty="0" err="1" smtClean="0">
                <a:solidFill>
                  <a:schemeClr val="accent4"/>
                </a:solidFill>
              </a:rPr>
              <a:t>늑근을</a:t>
            </a:r>
            <a:r>
              <a:rPr lang="ko-KR" altLang="en-US" sz="1600" b="1" dirty="0" smtClean="0">
                <a:solidFill>
                  <a:schemeClr val="accent4"/>
                </a:solidFill>
              </a:rPr>
              <a:t>  배치하라는  의미이다</a:t>
            </a:r>
            <a:r>
              <a:rPr lang="en-US" altLang="ko-KR" sz="1600" b="1" dirty="0" smtClean="0">
                <a:solidFill>
                  <a:schemeClr val="accent4"/>
                </a:solidFill>
              </a:rPr>
              <a:t>.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7673008" y="4193247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833652" y="4199873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0111408" y="4206501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448261" y="4186622"/>
            <a:ext cx="0" cy="2517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5653" y="4060726"/>
            <a:ext cx="70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accent4"/>
                </a:solidFill>
              </a:rPr>
              <a:t>내단부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84972" y="4060727"/>
            <a:ext cx="68911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4"/>
                </a:solidFill>
              </a:rPr>
              <a:t>중앙부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164418" y="4063537"/>
            <a:ext cx="62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accent4"/>
                </a:solidFill>
              </a:rPr>
              <a:t>외단부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975117" y="4651513"/>
            <a:ext cx="231909" cy="26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4969570" y="4658139"/>
            <a:ext cx="231909" cy="266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1272</Words>
  <Application>Microsoft Office PowerPoint</Application>
  <PresentationFormat>사용자 지정</PresentationFormat>
  <Paragraphs>339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335</cp:revision>
  <dcterms:created xsi:type="dcterms:W3CDTF">2015-07-07T04:48:58Z</dcterms:created>
  <dcterms:modified xsi:type="dcterms:W3CDTF">2021-06-12T01:18:31Z</dcterms:modified>
</cp:coreProperties>
</file>