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9" r:id="rId2"/>
    <p:sldId id="300" r:id="rId3"/>
    <p:sldId id="349" r:id="rId4"/>
    <p:sldId id="429" r:id="rId5"/>
    <p:sldId id="430" r:id="rId6"/>
    <p:sldId id="431" r:id="rId7"/>
    <p:sldId id="432" r:id="rId8"/>
    <p:sldId id="433" r:id="rId9"/>
    <p:sldId id="399" r:id="rId10"/>
    <p:sldId id="417" r:id="rId11"/>
    <p:sldId id="418" r:id="rId12"/>
    <p:sldId id="419" r:id="rId13"/>
    <p:sldId id="420" r:id="rId14"/>
    <p:sldId id="421" r:id="rId15"/>
    <p:sldId id="422" r:id="rId16"/>
    <p:sldId id="424" r:id="rId17"/>
    <p:sldId id="425" r:id="rId18"/>
    <p:sldId id="426" r:id="rId19"/>
    <p:sldId id="427" r:id="rId20"/>
    <p:sldId id="350" r:id="rId21"/>
    <p:sldId id="416" r:id="rId22"/>
    <p:sldId id="42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1D7"/>
    <a:srgbClr val="FBFB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780" y="-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C:\Users\user\Desktop\RIB_Automation\image\T_in_Robot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8741" y="5343612"/>
            <a:ext cx="1853491" cy="116320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user\Desktop\qeq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1880" y="5056188"/>
            <a:ext cx="3996977" cy="1801812"/>
          </a:xfrm>
          <a:prstGeom prst="rect">
            <a:avLst/>
          </a:prstGeom>
          <a:noFill/>
        </p:spPr>
      </p:pic>
      <p:pic>
        <p:nvPicPr>
          <p:cNvPr id="2052" name="Picture 4" descr="C:\Users\user\Desktop\a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5565" y="5036416"/>
            <a:ext cx="2971800" cy="1057275"/>
          </a:xfrm>
          <a:prstGeom prst="rect">
            <a:avLst/>
          </a:prstGeom>
          <a:noFill/>
        </p:spPr>
      </p:pic>
      <p:pic>
        <p:nvPicPr>
          <p:cNvPr id="2050" name="Picture 2" descr="C:\Users\user\Desktop\불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6937" y="1737062"/>
            <a:ext cx="4038600" cy="3125887"/>
          </a:xfrm>
          <a:prstGeom prst="rect">
            <a:avLst/>
          </a:prstGeom>
          <a:noFill/>
        </p:spPr>
      </p:pic>
      <p:pic>
        <p:nvPicPr>
          <p:cNvPr id="2051" name="Picture 3" descr="C:\Users\user\Desktop\fe.JPG"/>
          <p:cNvPicPr>
            <a:picLocks noChangeAspect="1" noChangeArrowheads="1"/>
          </p:cNvPicPr>
          <p:nvPr/>
        </p:nvPicPr>
        <p:blipFill>
          <a:blip r:embed="rId5" cstate="print"/>
          <a:srcRect b="39409"/>
          <a:stretch>
            <a:fillRect/>
          </a:stretch>
        </p:blipFill>
        <p:spPr bwMode="auto">
          <a:xfrm>
            <a:off x="1565564" y="1699636"/>
            <a:ext cx="4849091" cy="3426678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1809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‘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부호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’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Key -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97383" y="1939637"/>
            <a:ext cx="526473" cy="318654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92038" y="5500256"/>
            <a:ext cx="1163781" cy="193962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95056" y="5056909"/>
            <a:ext cx="1191491" cy="221673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37019" y="5999018"/>
            <a:ext cx="1468582" cy="193963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451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‘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부호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’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Value -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검출</a:t>
            </a:r>
          </a:p>
          <a:p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3075" name="Picture 3" descr="C:\Users\user\Desktop\fd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0131"/>
            <a:ext cx="10173769" cy="3281507"/>
          </a:xfrm>
          <a:prstGeom prst="rect">
            <a:avLst/>
          </a:prstGeom>
          <a:noFill/>
        </p:spPr>
      </p:pic>
      <p:pic>
        <p:nvPicPr>
          <p:cNvPr id="17" name="Picture 2" descr="C:\Users\user\Desktop\fef.JPG"/>
          <p:cNvPicPr>
            <a:picLocks noChangeAspect="1" noChangeArrowheads="1"/>
          </p:cNvPicPr>
          <p:nvPr/>
        </p:nvPicPr>
        <p:blipFill>
          <a:blip r:embed="rId3" cstate="print"/>
          <a:srcRect t="69297"/>
          <a:stretch>
            <a:fillRect/>
          </a:stretch>
        </p:blipFill>
        <p:spPr bwMode="auto">
          <a:xfrm>
            <a:off x="0" y="5400675"/>
            <a:ext cx="12160701" cy="1457325"/>
          </a:xfrm>
          <a:prstGeom prst="rect">
            <a:avLst/>
          </a:prstGeom>
          <a:noFill/>
        </p:spPr>
      </p:pic>
      <p:sp>
        <p:nvSpPr>
          <p:cNvPr id="22" name="직사각형 21"/>
          <p:cNvSpPr/>
          <p:nvPr/>
        </p:nvSpPr>
        <p:spPr>
          <a:xfrm>
            <a:off x="983674" y="2202873"/>
            <a:ext cx="1898071" cy="5541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648692"/>
            <a:ext cx="12192000" cy="401648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원래는 </a:t>
            </a: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CAD 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 내에 존재하는 선을 모두 검출한 후</a:t>
            </a: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선을 기준으로</a:t>
            </a: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영역을 나누려고 생각</a:t>
            </a: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451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‘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부호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’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Value -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검출</a:t>
            </a:r>
          </a:p>
          <a:p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3074" name="Picture 2" descr="C:\Users\user\Desktop\fef.JPG"/>
          <p:cNvPicPr>
            <a:picLocks noChangeAspect="1" noChangeArrowheads="1"/>
          </p:cNvPicPr>
          <p:nvPr/>
        </p:nvPicPr>
        <p:blipFill>
          <a:blip r:embed="rId2" cstate="print"/>
          <a:srcRect t="13457" r="62369" b="77044"/>
          <a:stretch>
            <a:fillRect/>
          </a:stretch>
        </p:blipFill>
        <p:spPr bwMode="auto">
          <a:xfrm>
            <a:off x="0" y="4900614"/>
            <a:ext cx="5400675" cy="532085"/>
          </a:xfrm>
          <a:prstGeom prst="rect">
            <a:avLst/>
          </a:prstGeom>
          <a:noFill/>
        </p:spPr>
      </p:pic>
      <p:pic>
        <p:nvPicPr>
          <p:cNvPr id="3075" name="Picture 3" descr="C:\Users\user\Desktop\fde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291" y="1590531"/>
            <a:ext cx="10173769" cy="3281507"/>
          </a:xfrm>
          <a:prstGeom prst="rect">
            <a:avLst/>
          </a:prstGeom>
          <a:noFill/>
        </p:spPr>
      </p:pic>
      <p:pic>
        <p:nvPicPr>
          <p:cNvPr id="17" name="Picture 2" descr="C:\Users\user\Desktop\fef.JPG"/>
          <p:cNvPicPr>
            <a:picLocks noChangeAspect="1" noChangeArrowheads="1"/>
          </p:cNvPicPr>
          <p:nvPr/>
        </p:nvPicPr>
        <p:blipFill>
          <a:blip r:embed="rId2" cstate="print"/>
          <a:srcRect t="69297"/>
          <a:stretch>
            <a:fillRect/>
          </a:stretch>
        </p:blipFill>
        <p:spPr bwMode="auto">
          <a:xfrm>
            <a:off x="0" y="5400675"/>
            <a:ext cx="12160701" cy="1457325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/>
        </p:nvCxnSpPr>
        <p:spPr>
          <a:xfrm>
            <a:off x="734291" y="1496290"/>
            <a:ext cx="10141527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00547" y="1690255"/>
            <a:ext cx="637308" cy="24938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734291" y="2147455"/>
            <a:ext cx="10141527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fes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527" y="1699123"/>
            <a:ext cx="11783034" cy="416135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451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‘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부호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’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Value -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검출</a:t>
            </a:r>
          </a:p>
          <a:p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63236" y="2438401"/>
            <a:ext cx="11707091" cy="1385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174183" y="2757056"/>
            <a:ext cx="637308" cy="24938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49382" y="3325093"/>
            <a:ext cx="11734800" cy="2770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232874" y="6012874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속성이 달라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문제가 되지 않는다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383" y="2466110"/>
            <a:ext cx="4308762" cy="78970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144001" y="2632363"/>
            <a:ext cx="2618508" cy="665019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5686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‘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단면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’, ‘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크기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’, ‘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상부근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’, ‘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하부근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’, ‘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늑근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’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Value -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검출</a:t>
            </a:r>
          </a:p>
          <a:p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3075" name="Picture 3" descr="C:\Users\user\Desktop\fd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67621"/>
            <a:ext cx="10173769" cy="3281507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/>
        </p:nvCxnSpPr>
        <p:spPr>
          <a:xfrm>
            <a:off x="609600" y="3505199"/>
            <a:ext cx="10141527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75856" y="2798618"/>
            <a:ext cx="637308" cy="24938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609600" y="2424545"/>
            <a:ext cx="10141527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 descr="C:\Users\user\Desktop\fsa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60348"/>
            <a:ext cx="12192000" cy="868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129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셀의 세로선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6146" name="Picture 2" descr="C:\Users\user\Desktop\ard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214" y="1781174"/>
            <a:ext cx="11581439" cy="3095625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1316182" y="1787236"/>
            <a:ext cx="13854" cy="308956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620000" y="1787236"/>
            <a:ext cx="13855" cy="308956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739745" y="1787236"/>
            <a:ext cx="13855" cy="308956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873345" y="1801091"/>
            <a:ext cx="0" cy="3075709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087091" y="1870364"/>
            <a:ext cx="775853" cy="263235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285020" y="1884218"/>
            <a:ext cx="637308" cy="24938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196946" y="1787236"/>
            <a:ext cx="1122217" cy="346364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246728" y="5098473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단면의 구성에 따라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X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범위가 제각각이라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이전과 같은 방법을 적용할 수 없다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fsf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497" y="2140527"/>
            <a:ext cx="11738562" cy="3110345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129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셀의 세로선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68036" y="2549238"/>
            <a:ext cx="0" cy="218901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475018" y="2535384"/>
            <a:ext cx="0" cy="218901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409709" y="2535384"/>
            <a:ext cx="0" cy="218901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 descr="C:\Users\user\Desktop\sfe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127" y="5311775"/>
            <a:ext cx="7309427" cy="1546225"/>
          </a:xfrm>
          <a:prstGeom prst="rect">
            <a:avLst/>
          </a:prstGeom>
          <a:noFill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177455" y="1648692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 셀의 세로선을 검출한 후 부재리스트의 각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Key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값과 가장 가까운 세로선을 검출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부재리스트의 시작을 알림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fsf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673" y="3096491"/>
            <a:ext cx="11738562" cy="3110345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129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셀의 세로선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75855" y="3546764"/>
            <a:ext cx="27708" cy="2105892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710545" y="3532910"/>
            <a:ext cx="13855" cy="214745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645236" y="3546766"/>
            <a:ext cx="13855" cy="213359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177455" y="2008910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부재리스트의 가장 좌측 셀을 기준으로 제일 가까운 세로선 검출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fsf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382" y="2791691"/>
            <a:ext cx="11738562" cy="3110345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129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셀의 세로선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43891" y="3255818"/>
            <a:ext cx="1" cy="213360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50872" y="3214255"/>
            <a:ext cx="13855" cy="214745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157854" y="3255821"/>
            <a:ext cx="13855" cy="213359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177455" y="2008910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계속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같은방식으로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세로선 검출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….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fsf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382" y="2791691"/>
            <a:ext cx="11738562" cy="3110345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1-5.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129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셀의 가로선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9600" y="3255818"/>
            <a:ext cx="2729345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4530436" y="3200400"/>
            <a:ext cx="2729346" cy="2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437418" y="3214255"/>
            <a:ext cx="2729346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177455" y="2008910"/>
            <a:ext cx="1166462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계속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같은방식으로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가로선 검출도 마찬가지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….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프로젝트 소개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9166" y="480564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259166" y="3865686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Entity Key – Value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검추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선 정보 검출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소개</a:t>
            </a:r>
          </a:p>
        </p:txBody>
      </p:sp>
    </p:spTree>
    <p:extLst>
      <p:ext uri="{BB962C8B-B14F-4D97-AF65-F5344CB8AC3E}">
        <p14:creationId xmlns="" xmlns:p14="http://schemas.microsoft.com/office/powerpoint/2010/main" val="224010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3.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964" y="2440565"/>
            <a:ext cx="10936423" cy="4181907"/>
          </a:xfrm>
          <a:prstGeom prst="rect">
            <a:avLst/>
          </a:prstGeom>
          <a:noFill/>
        </p:spPr>
      </p:pic>
      <p:cxnSp>
        <p:nvCxnSpPr>
          <p:cNvPr id="8" name="직선 연결선 7"/>
          <p:cNvCxnSpPr/>
          <p:nvPr/>
        </p:nvCxnSpPr>
        <p:spPr>
          <a:xfrm flipH="1">
            <a:off x="1537855" y="2604654"/>
            <a:ext cx="13856" cy="397625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5527964" y="2632364"/>
            <a:ext cx="13854" cy="3934691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481455" y="2604655"/>
            <a:ext cx="27363" cy="2812472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48800" y="2881745"/>
            <a:ext cx="27709" cy="3172691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37309" y="2535382"/>
            <a:ext cx="10834255" cy="138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5745" y="5375564"/>
            <a:ext cx="10861964" cy="138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508818" y="5721927"/>
            <a:ext cx="346" cy="900546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476509" y="5777345"/>
            <a:ext cx="13510" cy="83127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560272" y="5721927"/>
            <a:ext cx="346" cy="900546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519055" y="2909455"/>
            <a:ext cx="27709" cy="245225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68036" y="5195455"/>
            <a:ext cx="10834255" cy="2770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68036" y="4987637"/>
            <a:ext cx="10834255" cy="2770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51163" y="4821382"/>
            <a:ext cx="10834255" cy="2770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16528" y="4628501"/>
            <a:ext cx="1093642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623453" y="2895600"/>
            <a:ext cx="10834256" cy="138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09600" y="5680364"/>
            <a:ext cx="10820400" cy="138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623455" y="2521527"/>
            <a:ext cx="13856" cy="397625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11443855" y="2576945"/>
            <a:ext cx="13856" cy="397625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205164" y="1814947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현재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다음과 같이 부재리스트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셀내의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모든 선들을 검출하였다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165" y="2417184"/>
            <a:ext cx="10936423" cy="4181907"/>
          </a:xfrm>
          <a:prstGeom prst="rect">
            <a:avLst/>
          </a:prstGeom>
          <a:noFill/>
        </p:spPr>
      </p:pic>
      <p:sp>
        <p:nvSpPr>
          <p:cNvPr id="29" name="직사각형 28"/>
          <p:cNvSpPr/>
          <p:nvPr/>
        </p:nvSpPr>
        <p:spPr>
          <a:xfrm>
            <a:off x="1745673" y="2549235"/>
            <a:ext cx="3948545" cy="2812474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749638" y="2576943"/>
            <a:ext cx="1953490" cy="2840183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703127" y="2549235"/>
            <a:ext cx="3948545" cy="2812474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다음과 같이 같은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부호별로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각각의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Area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묶을 예정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663182" cy="769441"/>
              <a:chOff x="471977" y="2691080"/>
              <a:chExt cx="366318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6631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프로젝트 소개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46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프로젝트 소개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3" name="Picture 3" descr="C:\Users\user\Desktop\hf.JPG"/>
          <p:cNvPicPr>
            <a:picLocks noChangeAspect="1" noChangeArrowheads="1"/>
          </p:cNvPicPr>
          <p:nvPr/>
        </p:nvPicPr>
        <p:blipFill>
          <a:blip r:embed="rId2" cstate="print"/>
          <a:srcRect l="3057" t="5494"/>
          <a:stretch>
            <a:fillRect/>
          </a:stretch>
        </p:blipFill>
        <p:spPr bwMode="auto">
          <a:xfrm>
            <a:off x="7195932" y="3564834"/>
            <a:ext cx="2981424" cy="188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351025" y="1899058"/>
            <a:ext cx="9956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&lt;</a:t>
            </a:r>
            <a:r>
              <a:rPr lang="ko-KR" altLang="en-US" b="1" dirty="0" smtClean="0">
                <a:solidFill>
                  <a:schemeClr val="accent4"/>
                </a:solidFill>
              </a:rPr>
              <a:t>그림 </a:t>
            </a:r>
            <a:r>
              <a:rPr lang="en-US" altLang="ko-KR" b="1" dirty="0" smtClean="0">
                <a:solidFill>
                  <a:schemeClr val="accent4"/>
                </a:solidFill>
              </a:rPr>
              <a:t>1&gt;</a:t>
            </a:r>
            <a:r>
              <a:rPr lang="ko-KR" altLang="en-US" b="1" dirty="0" smtClean="0">
                <a:solidFill>
                  <a:schemeClr val="accent4"/>
                </a:solidFill>
              </a:rPr>
              <a:t>처럼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건설현장에서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주근간의</a:t>
            </a:r>
            <a:r>
              <a:rPr lang="ko-KR" altLang="en-US" b="1" dirty="0" smtClean="0">
                <a:solidFill>
                  <a:schemeClr val="accent4"/>
                </a:solidFill>
              </a:rPr>
              <a:t> 위치를 고정시켜주고</a:t>
            </a:r>
            <a:r>
              <a:rPr lang="en-US" altLang="ko-KR" b="1" dirty="0" smtClean="0">
                <a:solidFill>
                  <a:schemeClr val="accent4"/>
                </a:solidFill>
              </a:rPr>
              <a:t>,</a:t>
            </a:r>
            <a:r>
              <a:rPr lang="ko-KR" altLang="en-US" b="1" dirty="0" smtClean="0">
                <a:solidFill>
                  <a:schemeClr val="accent4"/>
                </a:solidFill>
              </a:rPr>
              <a:t> 보에 생기는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전단력에</a:t>
            </a:r>
            <a:r>
              <a:rPr lang="ko-KR" altLang="en-US" b="1" dirty="0" smtClean="0">
                <a:solidFill>
                  <a:schemeClr val="accent4"/>
                </a:solidFill>
              </a:rPr>
              <a:t> 의한 균열을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ko-KR" altLang="en-US" b="1" dirty="0" smtClean="0">
                <a:solidFill>
                  <a:schemeClr val="accent4"/>
                </a:solidFill>
              </a:rPr>
              <a:t>방지하기 위해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주철근을</a:t>
            </a:r>
            <a:r>
              <a:rPr lang="ko-KR" altLang="en-US" b="1" dirty="0" smtClean="0">
                <a:solidFill>
                  <a:schemeClr val="accent4"/>
                </a:solidFill>
              </a:rPr>
              <a:t> 엮어주는데 사용한 철근을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늑근이라</a:t>
            </a:r>
            <a:r>
              <a:rPr lang="ko-KR" altLang="en-US" b="1" dirty="0" smtClean="0">
                <a:solidFill>
                  <a:schemeClr val="accent4"/>
                </a:solidFill>
              </a:rPr>
              <a:t> 한다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ko-KR" altLang="en-US" b="1" dirty="0" err="1" smtClean="0">
                <a:solidFill>
                  <a:schemeClr val="accent4"/>
                </a:solidFill>
              </a:rPr>
              <a:t>늑근에는</a:t>
            </a:r>
            <a:r>
              <a:rPr lang="ko-KR" altLang="en-US" b="1" dirty="0" smtClean="0">
                <a:solidFill>
                  <a:schemeClr val="accent4"/>
                </a:solidFill>
              </a:rPr>
              <a:t>  여러 종류가 있지만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본 프로젝트에서는 </a:t>
            </a:r>
            <a:r>
              <a:rPr lang="en-US" altLang="ko-KR" b="1" dirty="0" smtClean="0">
                <a:solidFill>
                  <a:schemeClr val="accent4"/>
                </a:solidFill>
              </a:rPr>
              <a:t> &lt;</a:t>
            </a:r>
            <a:r>
              <a:rPr lang="ko-KR" altLang="en-US" b="1" dirty="0" smtClean="0">
                <a:solidFill>
                  <a:schemeClr val="accent4"/>
                </a:solidFill>
              </a:rPr>
              <a:t>그림 </a:t>
            </a:r>
            <a:r>
              <a:rPr lang="en-US" altLang="ko-KR" b="1" dirty="0" smtClean="0">
                <a:solidFill>
                  <a:schemeClr val="accent4"/>
                </a:solidFill>
              </a:rPr>
              <a:t>2&gt;</a:t>
            </a:r>
            <a:r>
              <a:rPr lang="ko-KR" altLang="en-US" b="1" dirty="0" smtClean="0">
                <a:solidFill>
                  <a:schemeClr val="accent4"/>
                </a:solidFill>
              </a:rPr>
              <a:t>의 형태를 가정한다</a:t>
            </a:r>
            <a:r>
              <a:rPr lang="en-US" altLang="ko-KR" dirty="0" smtClean="0">
                <a:solidFill>
                  <a:schemeClr val="accent4"/>
                </a:solidFill>
              </a:rPr>
              <a:t>.</a:t>
            </a:r>
            <a:r>
              <a:rPr lang="ko-KR" altLang="en-US" dirty="0" smtClean="0">
                <a:solidFill>
                  <a:schemeClr val="accent4"/>
                </a:solidFill>
              </a:rPr>
              <a:t> 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1408" y="5788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&lt;</a:t>
            </a:r>
            <a:r>
              <a:rPr lang="ko-KR" altLang="en-US" b="1" dirty="0" smtClean="0">
                <a:solidFill>
                  <a:schemeClr val="accent4"/>
                </a:solidFill>
              </a:rPr>
              <a:t>그림 </a:t>
            </a:r>
            <a:r>
              <a:rPr lang="en-US" altLang="ko-KR" b="1" dirty="0" smtClean="0">
                <a:solidFill>
                  <a:schemeClr val="accent4"/>
                </a:solidFill>
              </a:rPr>
              <a:t>1&gt;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96382" y="57951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&lt;</a:t>
            </a:r>
            <a:r>
              <a:rPr lang="ko-KR" altLang="en-US" b="1" dirty="0" smtClean="0">
                <a:solidFill>
                  <a:schemeClr val="accent4"/>
                </a:solidFill>
              </a:rPr>
              <a:t>그림 </a:t>
            </a:r>
            <a:r>
              <a:rPr lang="en-US" altLang="ko-KR" b="1" dirty="0" smtClean="0">
                <a:solidFill>
                  <a:schemeClr val="accent4"/>
                </a:solidFill>
              </a:rPr>
              <a:t>2&gt;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21" name="Picture 2" descr="C:\Users\user\Desktop\smrrm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3145" y="3485323"/>
            <a:ext cx="4007455" cy="194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46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프로젝트 소개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43149" y="5277176"/>
            <a:ext cx="5542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부재리스트에는  위와 같이 부재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ko-KR" altLang="en-US" b="1" dirty="0" smtClean="0">
                <a:solidFill>
                  <a:schemeClr val="accent4"/>
                </a:solidFill>
              </a:rPr>
              <a:t>여기서는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늑근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  <a:r>
              <a:rPr lang="ko-KR" altLang="en-US" b="1" dirty="0" smtClean="0">
                <a:solidFill>
                  <a:schemeClr val="accent4"/>
                </a:solidFill>
              </a:rPr>
              <a:t>의 모델에 대한 정보를 가지고 있다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8470" y="2037803"/>
            <a:ext cx="3339549" cy="32897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 descr="C:\Users\user\Desktop\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2039" y="2041458"/>
            <a:ext cx="5378726" cy="3049702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1590261" y="2319130"/>
            <a:ext cx="1192694" cy="98066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021494" y="2875721"/>
            <a:ext cx="2226366" cy="2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5791" y="556328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&lt;</a:t>
            </a:r>
            <a:r>
              <a:rPr lang="ko-KR" altLang="en-US" b="1" dirty="0" smtClean="0">
                <a:solidFill>
                  <a:schemeClr val="accent4"/>
                </a:solidFill>
              </a:rPr>
              <a:t>부재리스트</a:t>
            </a:r>
            <a:r>
              <a:rPr lang="en-US" altLang="ko-KR" b="1" dirty="0" smtClean="0">
                <a:solidFill>
                  <a:schemeClr val="accent4"/>
                </a:solidFill>
              </a:rPr>
              <a:t>&gt;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46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프로젝트 소개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8922" y="5568724"/>
            <a:ext cx="5542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구조평면도는 건물을 수평으로 절단한 후 위에서 아래로 내려다본 형상이다</a:t>
            </a:r>
            <a:r>
              <a:rPr lang="en-US" altLang="ko-KR" b="1" dirty="0" smtClean="0">
                <a:solidFill>
                  <a:schemeClr val="accent4"/>
                </a:solidFill>
              </a:rPr>
              <a:t>.  </a:t>
            </a:r>
            <a:r>
              <a:rPr lang="ko-KR" altLang="en-US" b="1" dirty="0" smtClean="0">
                <a:solidFill>
                  <a:schemeClr val="accent4"/>
                </a:solidFill>
              </a:rPr>
              <a:t>길이정보와 각 부재들의 배치에 필요한 정보가 담겨있다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03512" y="2358886"/>
            <a:ext cx="1179443" cy="940905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882886" y="3498573"/>
            <a:ext cx="2226366" cy="2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1391" y="5483770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&lt;</a:t>
            </a:r>
            <a:r>
              <a:rPr lang="ko-KR" altLang="en-US" b="1" dirty="0" smtClean="0">
                <a:solidFill>
                  <a:schemeClr val="accent4"/>
                </a:solidFill>
              </a:rPr>
              <a:t>구조평면도</a:t>
            </a:r>
            <a:r>
              <a:rPr lang="en-US" altLang="ko-KR" b="1" dirty="0" smtClean="0">
                <a:solidFill>
                  <a:schemeClr val="accent4"/>
                </a:solidFill>
              </a:rPr>
              <a:t>&gt;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13" name="그림 12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194" y="2039592"/>
            <a:ext cx="3148909" cy="31489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직사각형 13"/>
          <p:cNvSpPr/>
          <p:nvPr/>
        </p:nvSpPr>
        <p:spPr>
          <a:xfrm>
            <a:off x="2279373" y="2756452"/>
            <a:ext cx="1431235" cy="15240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C:\Users\user\Desktop\구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1" y="1908453"/>
            <a:ext cx="3940036" cy="35235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46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프로젝트 소개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7" name="Picture 3" descr="C:\Users\user\Desktop\4.JPG"/>
          <p:cNvPicPr>
            <a:picLocks noChangeAspect="1" noChangeArrowheads="1"/>
          </p:cNvPicPr>
          <p:nvPr/>
        </p:nvPicPr>
        <p:blipFill>
          <a:blip r:embed="rId2" cstate="print"/>
          <a:srcRect t="9932" b="21410"/>
          <a:stretch>
            <a:fillRect/>
          </a:stretch>
        </p:blipFill>
        <p:spPr bwMode="auto">
          <a:xfrm>
            <a:off x="5085255" y="2182091"/>
            <a:ext cx="6656904" cy="3865419"/>
          </a:xfrm>
          <a:prstGeom prst="rect">
            <a:avLst/>
          </a:prstGeom>
          <a:noFill/>
        </p:spPr>
      </p:pic>
      <p:pic>
        <p:nvPicPr>
          <p:cNvPr id="8" name="그림 7" descr="테이블이(가) 표시된 사진&#10;&#10;자동 생성된 설명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939" y="1710434"/>
            <a:ext cx="2509837" cy="2472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463" y="4357688"/>
            <a:ext cx="2501370" cy="2328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직선 화살표 연결선 11"/>
          <p:cNvCxnSpPr/>
          <p:nvPr/>
        </p:nvCxnSpPr>
        <p:spPr>
          <a:xfrm>
            <a:off x="4087090" y="4308762"/>
            <a:ext cx="5957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073237" y="2992582"/>
            <a:ext cx="0" cy="26462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55818" y="5611091"/>
            <a:ext cx="83127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41964" y="3006437"/>
            <a:ext cx="83127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525324" cy="769441"/>
              <a:chOff x="471977" y="2691080"/>
              <a:chExt cx="3525324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52532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금주 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user\Desktop\ㅜ조.JPG"/>
          <p:cNvPicPr>
            <a:picLocks noChangeAspect="1" noChangeArrowheads="1"/>
          </p:cNvPicPr>
          <p:nvPr/>
        </p:nvPicPr>
        <p:blipFill>
          <a:blip r:embed="rId2" cstate="print"/>
          <a:srcRect t="1877" r="24763"/>
          <a:stretch>
            <a:fillRect/>
          </a:stretch>
        </p:blipFill>
        <p:spPr bwMode="auto">
          <a:xfrm>
            <a:off x="3593523" y="1662545"/>
            <a:ext cx="4202863" cy="5195455"/>
          </a:xfrm>
          <a:prstGeom prst="rect">
            <a:avLst/>
          </a:prstGeom>
          <a:noFill/>
        </p:spPr>
      </p:pic>
      <p:pic>
        <p:nvPicPr>
          <p:cNvPr id="1029" name="Picture 5" descr="C:\Users\user\Desktop\광명.JPG"/>
          <p:cNvPicPr>
            <a:picLocks noChangeAspect="1" noChangeArrowheads="1"/>
          </p:cNvPicPr>
          <p:nvPr/>
        </p:nvPicPr>
        <p:blipFill>
          <a:blip r:embed="rId3" cstate="print"/>
          <a:srcRect r="16059"/>
          <a:stretch>
            <a:fillRect/>
          </a:stretch>
        </p:blipFill>
        <p:spPr bwMode="auto">
          <a:xfrm>
            <a:off x="0" y="1668608"/>
            <a:ext cx="3619477" cy="5189392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594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Entity Parameter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30582" y="4322617"/>
            <a:ext cx="1260764" cy="263237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77891" y="3144982"/>
            <a:ext cx="1122218" cy="290946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31818" y="5749635"/>
            <a:ext cx="817418" cy="207817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72546" y="5015343"/>
            <a:ext cx="831272" cy="23553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17964" y="6234545"/>
            <a:ext cx="914400" cy="16625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41819" y="5763490"/>
            <a:ext cx="1011381" cy="23552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7800109" y="1676400"/>
            <a:ext cx="4391891" cy="477361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&lt;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왼쪽은 </a:t>
            </a:r>
            <a:r>
              <a:rPr lang="ko-KR" altLang="en-US" b="1" dirty="0" err="1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빔건축사무소</a:t>
            </a: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오른쪽은 주호</a:t>
            </a: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&gt;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같은 </a:t>
            </a: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‘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</a:t>
            </a: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대하여</a:t>
            </a: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보유하고 있는 </a:t>
            </a: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Parameter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값이 다르며</a:t>
            </a: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일반화에 어려움을 </a:t>
            </a:r>
            <a:r>
              <a:rPr lang="ko-KR" altLang="en-US" b="1" dirty="0" err="1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겪을것으로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예상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 startAt="2"/>
            </a:pP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주호 설계사의 도면을 </a:t>
            </a:r>
            <a:r>
              <a:rPr lang="ko-KR" altLang="en-US" b="1" dirty="0" err="1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기준으로프로젝트를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진행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 startAt="2"/>
            </a:pP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 startAt="2"/>
            </a:pP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기하학적 정보는 절대값이 아닌</a:t>
            </a: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특정 텍스트 값을 기준으로 하여 상대적인 값을 사용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 startAt="2"/>
            </a:pP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3421</TotalTime>
  <Words>431</Words>
  <Application>Microsoft Office PowerPoint</Application>
  <PresentationFormat>사용자 지정</PresentationFormat>
  <Paragraphs>86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383</cp:revision>
  <dcterms:created xsi:type="dcterms:W3CDTF">2015-07-07T04:48:58Z</dcterms:created>
  <dcterms:modified xsi:type="dcterms:W3CDTF">2021-06-25T07:38:57Z</dcterms:modified>
</cp:coreProperties>
</file>