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7" r:id="rId2"/>
    <p:sldId id="292" r:id="rId3"/>
    <p:sldId id="258" r:id="rId4"/>
    <p:sldId id="354" r:id="rId5"/>
    <p:sldId id="360" r:id="rId6"/>
    <p:sldId id="356" r:id="rId7"/>
    <p:sldId id="361" r:id="rId8"/>
    <p:sldId id="357" r:id="rId9"/>
    <p:sldId id="317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28" r:id="rId20"/>
    <p:sldId id="373" r:id="rId21"/>
    <p:sldId id="383" r:id="rId22"/>
    <p:sldId id="334" r:id="rId23"/>
    <p:sldId id="278" r:id="rId24"/>
  </p:sldIdLst>
  <p:sldSz cx="9144000" cy="6858000" type="screen4x3"/>
  <p:notesSz cx="6805613" cy="9939338"/>
  <p:embeddedFontLst>
    <p:embeddedFont>
      <p:font typeface="나눔고딕" charset="-127"/>
      <p:regular r:id="rId27"/>
      <p:bold r:id="rId28"/>
    </p:embeddedFont>
    <p:embeddedFont>
      <p:font typeface="맑은 고딕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911" autoAdjust="0"/>
    <p:restoredTop sz="86364" autoAdjust="0"/>
  </p:normalViewPr>
  <p:slideViewPr>
    <p:cSldViewPr snapToGrid="0">
      <p:cViewPr varScale="1">
        <p:scale>
          <a:sx n="67" d="100"/>
          <a:sy n="67" d="100"/>
        </p:scale>
        <p:origin x="-1476" y="-7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2021-07-07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2021-07-07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47365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71436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95093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45092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8991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29777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01545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0074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03268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64154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41939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64154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2755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43820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85842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50987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66789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45819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606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2021-07-07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2021-07-07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2021-07-07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용접로봇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용접로봇팀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하현진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2181596"/>
            <a:ext cx="6352910" cy="14344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연구 방향 설정</a:t>
            </a:r>
            <a:endParaRPr lang="en-US" altLang="ko-KR"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1-2.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데이터 수집을 위한 촬영 계획</a:t>
            </a:r>
            <a:endParaRPr lang="en-US" altLang="ko-KR"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1-3.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부록</a:t>
            </a:r>
            <a:endParaRPr lang="en-US" altLang="ko-KR"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A96C97B-B2AC-4D4D-BE5E-DEE5CB19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66613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r>
              <a:rPr lang="en-US" altLang="ko-KR" sz="2100" b="1" dirty="0">
                <a:solidFill>
                  <a:srgbClr val="3D3C3E"/>
                </a:solidFill>
              </a:rPr>
              <a:t>1-1. </a:t>
            </a:r>
            <a:r>
              <a:rPr lang="ko-KR" altLang="en-US" sz="2100" b="1" dirty="0">
                <a:solidFill>
                  <a:srgbClr val="3D3C3E"/>
                </a:solidFill>
              </a:rPr>
              <a:t>연구 방향 설정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455681" y="1955418"/>
            <a:ext cx="5298003" cy="3159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Object Detection </a:t>
            </a:r>
            <a:r>
              <a:rPr lang="ko-KR" altLang="en-US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가능 여부</a:t>
            </a:r>
            <a:endParaRPr lang="ko-KR" altLang="en-US" sz="13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7D9E57F4-21EA-4C1E-94E3-C12E2AC7C8D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2095" y="3666063"/>
            <a:ext cx="2114378" cy="144082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104F797C-D148-4903-9B80-A34F2E44C9A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79235" y="2200282"/>
            <a:ext cx="2160099" cy="1465781"/>
          </a:xfrm>
          <a:prstGeom prst="rect">
            <a:avLst/>
          </a:prstGeom>
        </p:spPr>
      </p:pic>
      <p:sp>
        <p:nvSpPr>
          <p:cNvPr id="27" name="내용 개체 틀 2">
            <a:extLst>
              <a:ext uri="{FF2B5EF4-FFF2-40B4-BE49-F238E27FC236}">
                <a16:creationId xmlns="" xmlns:a16="http://schemas.microsoft.com/office/drawing/2014/main" id="{0290DAD3-57FC-49CE-8720-E3D71173F908}"/>
              </a:ext>
            </a:extLst>
          </p:cNvPr>
          <p:cNvSpPr txBox="1">
            <a:spLocks/>
          </p:cNvSpPr>
          <p:nvPr/>
        </p:nvSpPr>
        <p:spPr>
          <a:xfrm>
            <a:off x="4348508" y="3922321"/>
            <a:ext cx="3362671" cy="9565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350" b="1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불가능</a:t>
            </a:r>
            <a:endParaRPr lang="en-US" altLang="ko-KR" sz="1350" b="1" dirty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Slag Inclusion(</a:t>
            </a: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슬래그 혼입</a:t>
            </a:r>
            <a:r>
              <a:rPr lang="en-US" altLang="ko-KR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pPr>
              <a:buAutoNum type="arabicPeriod"/>
            </a:pPr>
            <a:endParaRPr lang="en-US" altLang="ko-KR" sz="105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Porosity (</a:t>
            </a: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기공</a:t>
            </a:r>
            <a:r>
              <a:rPr lang="en-US" altLang="ko-KR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A6082DE9-DE34-4CF9-9F1E-B0CA2D7E3731}"/>
              </a:ext>
            </a:extLst>
          </p:cNvPr>
          <p:cNvGrpSpPr/>
          <p:nvPr/>
        </p:nvGrpSpPr>
        <p:grpSpPr>
          <a:xfrm>
            <a:off x="4348507" y="2317656"/>
            <a:ext cx="3269894" cy="1466335"/>
            <a:chOff x="5798012" y="1789969"/>
            <a:chExt cx="4359858" cy="1955113"/>
          </a:xfrm>
        </p:grpSpPr>
        <p:sp>
          <p:nvSpPr>
            <p:cNvPr id="25" name="내용 개체 틀 2">
              <a:extLst>
                <a:ext uri="{FF2B5EF4-FFF2-40B4-BE49-F238E27FC236}">
                  <a16:creationId xmlns="" xmlns:a16="http://schemas.microsoft.com/office/drawing/2014/main" id="{5E49B19B-9A46-4975-8EAF-952C83526B9C}"/>
                </a:ext>
              </a:extLst>
            </p:cNvPr>
            <p:cNvSpPr txBox="1">
              <a:spLocks/>
            </p:cNvSpPr>
            <p:nvPr/>
          </p:nvSpPr>
          <p:spPr>
            <a:xfrm>
              <a:off x="5798012" y="1795996"/>
              <a:ext cx="2118080" cy="1949086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350" b="1" dirty="0">
                  <a:solidFill>
                    <a:srgbClr val="00B0F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가능</a:t>
              </a:r>
              <a:endParaRPr lang="en-US" altLang="ko-KR" sz="1350" b="1" dirty="0">
                <a:solidFill>
                  <a:srgbClr val="00B0F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marL="0" indent="0">
                <a:buNone/>
              </a:pPr>
              <a:r>
                <a:rPr lang="en-US" altLang="ko-KR" sz="6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</a:t>
              </a:r>
            </a:p>
            <a:p>
              <a:pPr marL="0" indent="0">
                <a:buNone/>
              </a:pPr>
              <a:r>
                <a:rPr lang="en-US" altLang="ko-KR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1. Undercut (</a:t>
              </a:r>
              <a:r>
                <a:rPr lang="ko-KR" altLang="en-US" sz="1050" b="1" dirty="0" err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언더컷</a:t>
              </a:r>
              <a:r>
                <a:rPr lang="en-US" altLang="ko-KR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)</a:t>
              </a:r>
            </a:p>
            <a:p>
              <a:pPr marL="0" indent="0">
                <a:buNone/>
              </a:pPr>
              <a:endParaRPr lang="en-US" altLang="ko-KR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marL="0" indent="0">
                <a:buNone/>
              </a:pPr>
              <a:r>
                <a:rPr lang="en-US" altLang="ko-KR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2. Overlap (</a:t>
              </a:r>
              <a:r>
                <a:rPr lang="ko-KR" altLang="en-US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오버랩</a:t>
              </a:r>
              <a:r>
                <a:rPr lang="en-US" altLang="ko-KR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)</a:t>
              </a:r>
            </a:p>
            <a:p>
              <a:pPr marL="0" indent="0">
                <a:buNone/>
              </a:pPr>
              <a:endParaRPr lang="en-US" altLang="ko-KR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marL="0" indent="0">
                <a:buNone/>
              </a:pPr>
              <a:r>
                <a:rPr lang="en-US" altLang="ko-KR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3. Crack (</a:t>
              </a:r>
              <a:r>
                <a:rPr lang="ko-KR" altLang="en-US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균열</a:t>
              </a:r>
              <a:r>
                <a:rPr lang="en-US" altLang="ko-KR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)</a:t>
              </a:r>
            </a:p>
          </p:txBody>
        </p:sp>
        <p:sp>
          <p:nvSpPr>
            <p:cNvPr id="28" name="내용 개체 틀 2">
              <a:extLst>
                <a:ext uri="{FF2B5EF4-FFF2-40B4-BE49-F238E27FC236}">
                  <a16:creationId xmlns="" xmlns:a16="http://schemas.microsoft.com/office/drawing/2014/main" id="{BA8932B7-3677-45D3-943D-55673A2A7C88}"/>
                </a:ext>
              </a:extLst>
            </p:cNvPr>
            <p:cNvSpPr txBox="1">
              <a:spLocks/>
            </p:cNvSpPr>
            <p:nvPr/>
          </p:nvSpPr>
          <p:spPr>
            <a:xfrm>
              <a:off x="8039790" y="1789969"/>
              <a:ext cx="2118080" cy="1949086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200" b="1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가능</a:t>
              </a:r>
              <a:endParaRPr lang="en-US" altLang="ko-KR" sz="1200" b="1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marL="0" indent="0">
                <a:buNone/>
              </a:pPr>
              <a:r>
                <a:rPr lang="en-US" altLang="ko-KR" sz="6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</a:t>
              </a:r>
            </a:p>
            <a:p>
              <a:pPr marL="0" indent="0">
                <a:buNone/>
              </a:pPr>
              <a:r>
                <a:rPr lang="en-US" altLang="ko-KR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4. Underfill (</a:t>
              </a:r>
              <a:r>
                <a:rPr lang="ko-KR" altLang="en-US" sz="1050" b="1" dirty="0" err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용입부족</a:t>
              </a:r>
              <a:r>
                <a:rPr lang="en-US" altLang="ko-KR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)</a:t>
              </a:r>
            </a:p>
            <a:p>
              <a:pPr marL="0" indent="0">
                <a:buNone/>
              </a:pPr>
              <a:endParaRPr lang="en-US" altLang="ko-KR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marL="0" indent="0">
                <a:buNone/>
              </a:pPr>
              <a:r>
                <a:rPr lang="en-US" altLang="ko-KR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5. Spatter (</a:t>
              </a:r>
              <a:r>
                <a:rPr lang="ko-KR" altLang="en-US" sz="1050" b="1" dirty="0" err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스패터</a:t>
              </a:r>
              <a:r>
                <a:rPr lang="en-US" altLang="ko-KR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)</a:t>
              </a:r>
            </a:p>
            <a:p>
              <a:pPr marL="0" indent="0">
                <a:buNone/>
              </a:pPr>
              <a:endParaRPr lang="en-US" altLang="ko-KR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marL="0" indent="0">
                <a:buNone/>
              </a:pPr>
              <a:r>
                <a:rPr lang="en-US" altLang="ko-KR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6. Pit</a:t>
              </a:r>
              <a:r>
                <a:rPr lang="ko-KR" altLang="en-US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</a:t>
              </a:r>
              <a:r>
                <a:rPr lang="en-US" altLang="ko-KR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(</a:t>
              </a:r>
              <a:r>
                <a:rPr lang="ko-KR" altLang="en-US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피트</a:t>
              </a:r>
              <a:r>
                <a:rPr lang="en-US" altLang="ko-KR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08283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r>
              <a:rPr lang="en-US" altLang="ko-KR" sz="2100" b="1" dirty="0">
                <a:solidFill>
                  <a:srgbClr val="3D3C3E"/>
                </a:solidFill>
              </a:rPr>
              <a:t>1-1. </a:t>
            </a:r>
            <a:r>
              <a:rPr lang="ko-KR" altLang="en-US" sz="2100" b="1" dirty="0">
                <a:solidFill>
                  <a:srgbClr val="3D3C3E"/>
                </a:solidFill>
              </a:rPr>
              <a:t>연구 방향 설정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455681" y="1955418"/>
            <a:ext cx="5298003" cy="3159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Critical Defect </a:t>
            </a:r>
            <a:endParaRPr lang="ko-KR" altLang="en-US" sz="13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="" xmlns:a16="http://schemas.microsoft.com/office/drawing/2014/main" id="{85982CD3-0BFA-4F2E-8DD0-C665F0676C15}"/>
              </a:ext>
            </a:extLst>
          </p:cNvPr>
          <p:cNvSpPr txBox="1">
            <a:spLocks/>
          </p:cNvSpPr>
          <p:nvPr/>
        </p:nvSpPr>
        <p:spPr>
          <a:xfrm>
            <a:off x="3627461" y="2414524"/>
            <a:ext cx="4175192" cy="10807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1) </a:t>
            </a:r>
            <a:r>
              <a:rPr lang="ko-KR" altLang="en-US" sz="12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균열 </a:t>
            </a:r>
            <a:r>
              <a:rPr lang="en-US" altLang="ko-KR" sz="12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(Crack)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- </a:t>
            </a:r>
            <a:r>
              <a:rPr lang="ko-KR" altLang="en-US" sz="105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용착</a:t>
            </a:r>
            <a:r>
              <a:rPr lang="ko-KR" altLang="en-US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금속이 냉각 후 생기는 실모양의 균열</a:t>
            </a:r>
            <a:endParaRPr lang="en-US" altLang="ko-KR" sz="10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- </a:t>
            </a:r>
            <a:r>
              <a:rPr lang="ko-KR" altLang="en-US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응력이 집중되어 용접부의 강도 저하</a:t>
            </a:r>
            <a:endParaRPr lang="en-US" altLang="ko-KR" sz="10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- </a:t>
            </a:r>
            <a:r>
              <a:rPr lang="ko-KR" altLang="en-US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균열이 있는 용접물을 사용할 경우 결함 부위가 파괴되어 </a:t>
            </a:r>
            <a:endParaRPr lang="en-US" altLang="ko-KR" sz="10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</a:t>
            </a:r>
            <a:r>
              <a:rPr lang="ko-KR" altLang="en-US" sz="1050" b="1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 붕괴</a:t>
            </a:r>
            <a:r>
              <a:rPr lang="ko-KR" altLang="en-US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와 같은 </a:t>
            </a:r>
            <a:r>
              <a:rPr lang="ko-KR" altLang="en-US" sz="1050" b="1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심각한</a:t>
            </a:r>
            <a:r>
              <a:rPr lang="ko-KR" altLang="en-US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사고 발생 </a:t>
            </a:r>
            <a:r>
              <a:rPr lang="en-US" altLang="ko-KR" sz="12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sz="10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</a:t>
            </a:r>
          </a:p>
          <a:p>
            <a:pPr marL="0" indent="0">
              <a:buNone/>
            </a:pPr>
            <a:r>
              <a:rPr lang="en-US" altLang="ko-KR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="" xmlns:a16="http://schemas.microsoft.com/office/drawing/2014/main" id="{5A3F5BF0-EE97-4359-973E-BA8E4455280D}"/>
              </a:ext>
            </a:extLst>
          </p:cNvPr>
          <p:cNvSpPr txBox="1">
            <a:spLocks/>
          </p:cNvSpPr>
          <p:nvPr/>
        </p:nvSpPr>
        <p:spPr>
          <a:xfrm>
            <a:off x="3627461" y="3841131"/>
            <a:ext cx="4175192" cy="62026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2) </a:t>
            </a:r>
            <a:r>
              <a:rPr lang="ko-KR" altLang="en-US" sz="12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슬래그 혼입 </a:t>
            </a:r>
            <a:r>
              <a:rPr lang="en-US" altLang="ko-KR" sz="12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(Slag Inclusion)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- </a:t>
            </a:r>
            <a:r>
              <a:rPr lang="ko-KR" altLang="en-US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슬래그가 </a:t>
            </a:r>
            <a:r>
              <a:rPr lang="ko-KR" altLang="en-US" sz="105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용착</a:t>
            </a:r>
            <a:r>
              <a:rPr lang="ko-KR" altLang="en-US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금속 속에 섞여 끊어진 층을 이루는 형태</a:t>
            </a:r>
            <a:endParaRPr lang="en-US" altLang="ko-KR" sz="10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- </a:t>
            </a:r>
            <a:r>
              <a:rPr lang="ko-KR" altLang="en-US" sz="1050" b="1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균열의 주 원인</a:t>
            </a:r>
            <a:r>
              <a:rPr lang="en-US" altLang="ko-KR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</a:t>
            </a:r>
          </a:p>
          <a:p>
            <a:pPr marL="0" indent="0">
              <a:buNone/>
            </a:pPr>
            <a:r>
              <a:rPr lang="en-US" altLang="ko-KR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B9477C5-02F6-40BB-AAD6-B70031DB5D1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16602" y="2414524"/>
            <a:ext cx="2011922" cy="10807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3222BB4-DF98-420D-923E-9D4B08C3603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8617" y="3793459"/>
            <a:ext cx="1959907" cy="10807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76723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r>
              <a:rPr lang="en-US" altLang="ko-KR" sz="2100" b="1" dirty="0">
                <a:solidFill>
                  <a:srgbClr val="3D3C3E"/>
                </a:solidFill>
              </a:rPr>
              <a:t>1-1. </a:t>
            </a:r>
            <a:r>
              <a:rPr lang="ko-KR" altLang="en-US" sz="2100" b="1" dirty="0">
                <a:solidFill>
                  <a:srgbClr val="3D3C3E"/>
                </a:solidFill>
              </a:rPr>
              <a:t>연구 방향 설정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455681" y="1955418"/>
            <a:ext cx="5298003" cy="3159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lang="ko-KR" altLang="en-US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목표 설정</a:t>
            </a: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endParaRPr lang="ko-KR" altLang="en-US" sz="13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="" xmlns:a16="http://schemas.microsoft.com/office/drawing/2014/main" id="{85982CD3-0BFA-4F2E-8DD0-C665F0676C15}"/>
              </a:ext>
            </a:extLst>
          </p:cNvPr>
          <p:cNvSpPr txBox="1">
            <a:spLocks/>
          </p:cNvSpPr>
          <p:nvPr/>
        </p:nvSpPr>
        <p:spPr>
          <a:xfrm>
            <a:off x="1634626" y="2408709"/>
            <a:ext cx="5053556" cy="10807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1) </a:t>
            </a:r>
            <a:r>
              <a:rPr lang="ko-KR" altLang="en-US" sz="12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균열 인식</a:t>
            </a:r>
            <a:endParaRPr lang="en-US" altLang="ko-KR" sz="12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- </a:t>
            </a:r>
            <a:r>
              <a:rPr lang="ko-KR" altLang="en-US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심각한 사고에 </a:t>
            </a:r>
            <a:r>
              <a:rPr lang="ko-KR" altLang="en-US" sz="1050" b="1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가장 직접적인 </a:t>
            </a:r>
            <a:r>
              <a:rPr lang="ko-KR" altLang="en-US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결함</a:t>
            </a:r>
            <a:endParaRPr lang="en-US" altLang="ko-KR" sz="10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- </a:t>
            </a:r>
            <a:r>
              <a:rPr lang="ko-KR" altLang="en-US" sz="105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용착</a:t>
            </a:r>
            <a:r>
              <a:rPr lang="ko-KR" altLang="en-US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금속 </a:t>
            </a:r>
            <a:r>
              <a:rPr lang="ko-KR" altLang="en-US" sz="1050" b="1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표면에 발생</a:t>
            </a:r>
            <a:r>
              <a:rPr lang="ko-KR" altLang="en-US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하기 때문에 </a:t>
            </a:r>
            <a:r>
              <a:rPr lang="en-US" altLang="ko-KR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object detection </a:t>
            </a:r>
            <a:r>
              <a:rPr lang="ko-KR" altLang="en-US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적용 용이</a:t>
            </a:r>
            <a:r>
              <a:rPr lang="en-US" altLang="ko-KR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8403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r>
              <a:rPr lang="en-US" altLang="ko-KR" sz="2100" b="1" dirty="0">
                <a:solidFill>
                  <a:srgbClr val="3D3C3E"/>
                </a:solidFill>
              </a:rPr>
              <a:t>1-2. </a:t>
            </a:r>
            <a:r>
              <a:rPr lang="ko-KR" altLang="en-US" sz="2100" b="1" dirty="0">
                <a:solidFill>
                  <a:srgbClr val="3D3C3E"/>
                </a:solidFill>
                <a:ea typeface="210 옴니고딕 030" panose="02020603020101020101" pitchFamily="18" charset="-127"/>
              </a:rPr>
              <a:t>데이터 수집을 위한 촬영 계획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455681" y="1955418"/>
            <a:ext cx="5298003" cy="3159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ko-KR" altLang="en-US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문의를 통해 사전에 필요한 정보 확인</a:t>
            </a:r>
            <a:endParaRPr lang="en-US" altLang="ko-KR" sz="135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ko-KR" altLang="en-US" sz="13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9" name="내용 개체 틀 2">
            <a:extLst>
              <a:ext uri="{FF2B5EF4-FFF2-40B4-BE49-F238E27FC236}">
                <a16:creationId xmlns="" xmlns:a16="http://schemas.microsoft.com/office/drawing/2014/main" id="{A615BFFE-BC79-4B50-B6C7-2617858AD6BD}"/>
              </a:ext>
            </a:extLst>
          </p:cNvPr>
          <p:cNvSpPr txBox="1">
            <a:spLocks/>
          </p:cNvSpPr>
          <p:nvPr/>
        </p:nvSpPr>
        <p:spPr>
          <a:xfrm>
            <a:off x="1666097" y="2505312"/>
            <a:ext cx="5298003" cy="169050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 </a:t>
            </a:r>
            <a:r>
              <a:rPr lang="ko-KR" altLang="en-US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암실 제작</a:t>
            </a:r>
            <a:endParaRPr lang="en-US" altLang="ko-KR" sz="135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- </a:t>
            </a:r>
            <a:r>
              <a:rPr lang="ko-KR" altLang="en-US" sz="1200" b="1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모재의</a:t>
            </a:r>
            <a:r>
              <a:rPr lang="ko-KR" altLang="en-US" sz="12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크기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135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1-2 </a:t>
            </a:r>
            <a:r>
              <a:rPr lang="ko-KR" altLang="en-US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데이터 수집</a:t>
            </a:r>
            <a:endParaRPr lang="en-US" altLang="ko-KR" sz="135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- </a:t>
            </a:r>
            <a:r>
              <a:rPr lang="ko-KR" altLang="en-US" sz="1200" b="1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균열</a:t>
            </a:r>
            <a:r>
              <a:rPr lang="ko-KR" altLang="en-US" sz="12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발생한 </a:t>
            </a:r>
            <a:r>
              <a:rPr lang="ko-KR" altLang="en-US" sz="1200" b="1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작업물</a:t>
            </a:r>
            <a:r>
              <a:rPr lang="ko-KR" altLang="en-US" sz="12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제작 가능 여부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2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- </a:t>
            </a:r>
            <a:r>
              <a:rPr lang="ko-KR" altLang="en-US" sz="1200" b="1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용접물</a:t>
            </a:r>
            <a:r>
              <a:rPr lang="ko-KR" altLang="en-US" sz="12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반출 가능 여부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ko-KR" altLang="en-US" sz="13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0585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r>
              <a:rPr lang="ko-KR" altLang="en-US" sz="2100" b="1" dirty="0">
                <a:solidFill>
                  <a:srgbClr val="3D3C3E"/>
                </a:solidFill>
              </a:rPr>
              <a:t>부록</a:t>
            </a:r>
            <a:r>
              <a:rPr lang="en-US" altLang="ko-KR" sz="2100" b="1" dirty="0">
                <a:solidFill>
                  <a:srgbClr val="3D3C3E"/>
                </a:solidFill>
              </a:rPr>
              <a:t>. </a:t>
            </a:r>
            <a:r>
              <a:rPr lang="ko-KR" altLang="en-US" sz="2100" b="1" dirty="0">
                <a:solidFill>
                  <a:srgbClr val="3D3C3E"/>
                </a:solidFill>
                <a:ea typeface="210 옴니고딕 030" panose="02020603020101020101" pitchFamily="18" charset="-127"/>
              </a:rPr>
              <a:t>사후 대책 수행 방법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455681" y="1955418"/>
            <a:ext cx="5298003" cy="3159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자동화 시스템과의 피드백</a:t>
            </a: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(</a:t>
            </a:r>
            <a:r>
              <a:rPr lang="ko-KR" altLang="en-US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아이디어 단계</a:t>
            </a: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endParaRPr lang="ko-KR" altLang="en-US" sz="13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44134CCF-235F-4BDC-8DFD-B0B4166FB927}"/>
              </a:ext>
            </a:extLst>
          </p:cNvPr>
          <p:cNvGrpSpPr/>
          <p:nvPr/>
        </p:nvGrpSpPr>
        <p:grpSpPr>
          <a:xfrm>
            <a:off x="1455681" y="2408709"/>
            <a:ext cx="5298003" cy="2863787"/>
            <a:chOff x="1767516" y="2068611"/>
            <a:chExt cx="7064004" cy="3818383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BD58A5F6-6E24-4C17-A598-5EC6E370AEA2}"/>
                </a:ext>
              </a:extLst>
            </p:cNvPr>
            <p:cNvGrpSpPr/>
            <p:nvPr/>
          </p:nvGrpSpPr>
          <p:grpSpPr>
            <a:xfrm>
              <a:off x="1767516" y="2068611"/>
              <a:ext cx="7064004" cy="3818383"/>
              <a:chOff x="1767516" y="2068611"/>
              <a:chExt cx="7149436" cy="3818383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="" xmlns:a16="http://schemas.microsoft.com/office/drawing/2014/main" id="{82E30237-70B2-4AAD-9B0F-206C13F02764}"/>
                  </a:ext>
                </a:extLst>
              </p:cNvPr>
              <p:cNvGrpSpPr/>
              <p:nvPr/>
            </p:nvGrpSpPr>
            <p:grpSpPr>
              <a:xfrm>
                <a:off x="1767516" y="2068611"/>
                <a:ext cx="7149436" cy="452332"/>
                <a:chOff x="2333847" y="1517411"/>
                <a:chExt cx="7149436" cy="452332"/>
              </a:xfrm>
            </p:grpSpPr>
            <p:sp>
              <p:nvSpPr>
                <p:cNvPr id="12" name="내용 개체 틀 2">
                  <a:extLst>
                    <a:ext uri="{FF2B5EF4-FFF2-40B4-BE49-F238E27FC236}">
                      <a16:creationId xmlns="" xmlns:a16="http://schemas.microsoft.com/office/drawing/2014/main" id="{64EBB276-E152-40C7-84E2-60BC357AFD4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419279" y="1517411"/>
                  <a:ext cx="7064004" cy="452332"/>
                </a:xfrm>
                <a:prstGeom prst="rect">
                  <a:avLst/>
                </a:prstGeom>
              </p:spPr>
              <p:txBody>
                <a:bodyPr vert="horz" lIns="68580" tIns="34290" rIns="68580" bIns="34290" rtlCol="0">
                  <a:noAutofit/>
                </a:bodyPr>
                <a:lstStyle>
                  <a:lvl1pPr marL="342900" indent="-3429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altLang="ko-KR" sz="1500" b="1" dirty="0">
                      <a:solidFill>
                        <a:srgbClr val="3D3C3E"/>
                      </a:solidFill>
                      <a:latin typeface="210 옴니고딕 030" panose="02020603020101020101" pitchFamily="18" charset="-127"/>
                      <a:ea typeface="210 옴니고딕 030" panose="02020603020101020101" pitchFamily="18" charset="-127"/>
                    </a:rPr>
                    <a:t> </a:t>
                  </a:r>
                  <a:r>
                    <a:rPr lang="ko-KR" altLang="en-US" sz="1350" b="1" dirty="0">
                      <a:solidFill>
                        <a:srgbClr val="3D3C3E"/>
                      </a:solidFill>
                      <a:latin typeface="210 옴니고딕 030" panose="02020603020101020101" pitchFamily="18" charset="-127"/>
                      <a:ea typeface="210 옴니고딕 030" panose="02020603020101020101" pitchFamily="18" charset="-127"/>
                    </a:rPr>
                    <a:t>결함 인식 </a:t>
                  </a:r>
                  <a:r>
                    <a:rPr lang="ko-KR" altLang="en-US" sz="1350" b="1" dirty="0">
                      <a:latin typeface="210 옴니고딕 030" panose="02020603020101020101" pitchFamily="18" charset="-127"/>
                      <a:ea typeface="210 옴니고딕 030" panose="02020603020101020101" pitchFamily="18" charset="-127"/>
                    </a:rPr>
                    <a:t>가능</a:t>
                  </a:r>
                  <a:endParaRPr lang="en-US" altLang="ko-KR" sz="1350" b="1" dirty="0">
                    <a:latin typeface="210 옴니고딕 030" panose="02020603020101020101" pitchFamily="18" charset="-127"/>
                    <a:ea typeface="210 옴니고딕 030" panose="02020603020101020101" pitchFamily="18" charset="-127"/>
                  </a:endParaRPr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="" xmlns:a16="http://schemas.microsoft.com/office/drawing/2014/main" id="{32035B54-9286-474D-89E8-932976A65741}"/>
                    </a:ext>
                  </a:extLst>
                </p:cNvPr>
                <p:cNvGrpSpPr/>
                <p:nvPr/>
              </p:nvGrpSpPr>
              <p:grpSpPr>
                <a:xfrm>
                  <a:off x="2333847" y="1618026"/>
                  <a:ext cx="213692" cy="209200"/>
                  <a:chOff x="1666115" y="1704837"/>
                  <a:chExt cx="213692" cy="209200"/>
                </a:xfrm>
              </p:grpSpPr>
              <p:sp>
                <p:nvSpPr>
                  <p:cNvPr id="16" name="화살표: 갈매기형 수장 15">
                    <a:extLst>
                      <a:ext uri="{FF2B5EF4-FFF2-40B4-BE49-F238E27FC236}">
                        <a16:creationId xmlns="" xmlns:a16="http://schemas.microsoft.com/office/drawing/2014/main" id="{3C4964D7-3F4F-41AC-B6BC-508CAF745285}"/>
                      </a:ext>
                    </a:extLst>
                  </p:cNvPr>
                  <p:cNvSpPr/>
                  <p:nvPr/>
                </p:nvSpPr>
                <p:spPr>
                  <a:xfrm>
                    <a:off x="1666115" y="1704837"/>
                    <a:ext cx="118982" cy="209200"/>
                  </a:xfrm>
                  <a:prstGeom prst="chevron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" name="화살표: 갈매기형 수장 16">
                    <a:extLst>
                      <a:ext uri="{FF2B5EF4-FFF2-40B4-BE49-F238E27FC236}">
                        <a16:creationId xmlns="" xmlns:a16="http://schemas.microsoft.com/office/drawing/2014/main" id="{D605572E-637A-4E6E-8F5E-E5650E73205E}"/>
                      </a:ext>
                    </a:extLst>
                  </p:cNvPr>
                  <p:cNvSpPr/>
                  <p:nvPr/>
                </p:nvSpPr>
                <p:spPr>
                  <a:xfrm>
                    <a:off x="1760825" y="1704837"/>
                    <a:ext cx="118982" cy="209200"/>
                  </a:xfrm>
                  <a:prstGeom prst="chevron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8" name="내용 개체 틀 2">
                <a:extLst>
                  <a:ext uri="{FF2B5EF4-FFF2-40B4-BE49-F238E27FC236}">
                    <a16:creationId xmlns="" xmlns:a16="http://schemas.microsoft.com/office/drawing/2014/main" id="{A9E80D08-E10D-4C6F-9133-FD95DD7A1A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0544" y="2510610"/>
                <a:ext cx="3671022" cy="3376384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AutoNum type="arabicParenR"/>
                </a:pPr>
                <a:r>
                  <a:rPr lang="ko-KR" altLang="en-US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인식한 결함을 자동화 시스템에게 전달</a:t>
                </a:r>
                <a:endParaRPr lang="en-US" altLang="ko-KR" sz="105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>
                  <a:buAutoNum type="arabicParenR"/>
                </a:pPr>
                <a:endParaRPr lang="en-US" altLang="ko-KR" sz="60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>
                  <a:buAutoNum type="arabicParenR"/>
                </a:pPr>
                <a:r>
                  <a:rPr lang="ko-KR" altLang="en-US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대책 판단 후 수행</a:t>
                </a:r>
                <a:endParaRPr lang="en-US" altLang="ko-KR" sz="105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>
                  <a:buAutoNum type="arabicParenR"/>
                </a:pPr>
                <a:endParaRPr lang="en-US" altLang="ko-KR" sz="75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 marL="0" indent="0">
                  <a:buNone/>
                </a:pPr>
                <a:r>
                  <a:rPr lang="en-US" altLang="ko-KR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- </a:t>
                </a:r>
                <a:r>
                  <a:rPr lang="ko-KR" altLang="en-US" sz="1050" b="1" dirty="0" err="1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언더컷</a:t>
                </a:r>
                <a:r>
                  <a:rPr lang="ko-KR" altLang="en-US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 발생</a:t>
                </a:r>
                <a:endParaRPr lang="en-US" altLang="ko-KR" sz="105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 marL="0" indent="0">
                  <a:buNone/>
                </a:pPr>
                <a:r>
                  <a:rPr lang="en-US" altLang="ko-KR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       </a:t>
                </a:r>
                <a:r>
                  <a:rPr lang="ko-KR" altLang="en-US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사후 대책 </a:t>
                </a:r>
                <a:r>
                  <a:rPr lang="en-US" altLang="ko-KR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: </a:t>
                </a:r>
                <a:r>
                  <a:rPr lang="ko-KR" altLang="en-US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빠른 용접 속도 지양</a:t>
                </a:r>
                <a:endParaRPr lang="en-US" altLang="ko-KR" sz="105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 marL="0" indent="0">
                  <a:buNone/>
                </a:pPr>
                <a:r>
                  <a:rPr lang="en-US" altLang="ko-KR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         </a:t>
                </a:r>
                <a:r>
                  <a:rPr lang="ko-KR" altLang="en-US" sz="90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용접 속도를 낮추어 다음 작업 수행</a:t>
                </a:r>
                <a:endParaRPr lang="en-US" altLang="ko-KR" sz="90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 marL="0" indent="0">
                  <a:buNone/>
                </a:pPr>
                <a:endParaRPr lang="en-US" altLang="ko-KR" sz="75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 marL="0" indent="0">
                  <a:buNone/>
                </a:pPr>
                <a:r>
                  <a:rPr lang="en-US" altLang="ko-KR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- </a:t>
                </a:r>
                <a:r>
                  <a:rPr lang="ko-KR" altLang="en-US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오버랩 발생</a:t>
                </a:r>
                <a:endParaRPr lang="en-US" altLang="ko-KR" sz="105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 marL="0" indent="0">
                  <a:buNone/>
                </a:pPr>
                <a:r>
                  <a:rPr lang="en-US" altLang="ko-KR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       </a:t>
                </a:r>
                <a:r>
                  <a:rPr lang="ko-KR" altLang="en-US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사후 대책 </a:t>
                </a:r>
                <a:r>
                  <a:rPr lang="en-US" altLang="ko-KR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: </a:t>
                </a:r>
                <a:r>
                  <a:rPr lang="ko-KR" altLang="en-US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용접 전류 상승</a:t>
                </a:r>
                <a:endParaRPr lang="en-US" altLang="ko-KR" sz="105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 marL="0" indent="0">
                  <a:buNone/>
                </a:pPr>
                <a:r>
                  <a:rPr lang="en-US" altLang="ko-KR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         </a:t>
                </a:r>
                <a:r>
                  <a:rPr lang="ko-KR" altLang="en-US" sz="90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전류를 상승시킨 후 다음 작업 수행</a:t>
                </a:r>
                <a:endParaRPr lang="en-US" altLang="ko-KR" sz="90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 marL="0" indent="0">
                  <a:buNone/>
                </a:pPr>
                <a:endParaRPr lang="en-US" altLang="ko-KR" sz="90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 marL="0" indent="0">
                  <a:buNone/>
                </a:pPr>
                <a:r>
                  <a:rPr lang="ko-KR" altLang="en-US" sz="900" b="1" dirty="0">
                    <a:solidFill>
                      <a:srgbClr val="FF0000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문제점 </a:t>
                </a:r>
                <a:r>
                  <a:rPr lang="en-US" altLang="ko-KR" sz="900" b="1" dirty="0">
                    <a:solidFill>
                      <a:srgbClr val="FF0000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: </a:t>
                </a:r>
                <a:r>
                  <a:rPr lang="ko-KR" altLang="en-US" sz="900" b="1" dirty="0">
                    <a:solidFill>
                      <a:srgbClr val="FF0000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최적의 사후 대책을 판단할 기준이 부족</a:t>
                </a:r>
                <a:endParaRPr lang="en-US" altLang="ko-KR" sz="1050" b="1" dirty="0">
                  <a:solidFill>
                    <a:srgbClr val="FF000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 marL="0" indent="0">
                  <a:buNone/>
                </a:pPr>
                <a:endParaRPr lang="en-US" altLang="ko-KR" sz="105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 marL="0" indent="0">
                  <a:buNone/>
                </a:pPr>
                <a:r>
                  <a:rPr lang="en-US" altLang="ko-KR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 </a:t>
                </a:r>
                <a:endParaRPr lang="en-US" altLang="ko-KR" sz="135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  <p:sp>
          <p:nvSpPr>
            <p:cNvPr id="5" name="화살표: 위로 굽음 4">
              <a:extLst>
                <a:ext uri="{FF2B5EF4-FFF2-40B4-BE49-F238E27FC236}">
                  <a16:creationId xmlns="" xmlns:a16="http://schemas.microsoft.com/office/drawing/2014/main" id="{B259D912-19AE-4B30-AEE4-958CD74F2EC9}"/>
                </a:ext>
              </a:extLst>
            </p:cNvPr>
            <p:cNvSpPr/>
            <p:nvPr/>
          </p:nvSpPr>
          <p:spPr>
            <a:xfrm rot="5400000">
              <a:off x="2083675" y="3642353"/>
              <a:ext cx="134687" cy="139337"/>
            </a:xfrm>
            <a:prstGeom prst="bentUp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화살표: 위로 굽음 18">
              <a:extLst>
                <a:ext uri="{FF2B5EF4-FFF2-40B4-BE49-F238E27FC236}">
                  <a16:creationId xmlns="" xmlns:a16="http://schemas.microsoft.com/office/drawing/2014/main" id="{D7DCE264-B2C4-4F51-9B4E-715EDEE680E0}"/>
                </a:ext>
              </a:extLst>
            </p:cNvPr>
            <p:cNvSpPr/>
            <p:nvPr/>
          </p:nvSpPr>
          <p:spPr>
            <a:xfrm rot="5400000">
              <a:off x="2223010" y="3910794"/>
              <a:ext cx="134687" cy="139337"/>
            </a:xfrm>
            <a:prstGeom prst="bentUp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화살표: 위로 굽음 20">
              <a:extLst>
                <a:ext uri="{FF2B5EF4-FFF2-40B4-BE49-F238E27FC236}">
                  <a16:creationId xmlns="" xmlns:a16="http://schemas.microsoft.com/office/drawing/2014/main" id="{C34FFCB8-512B-4FF6-86CE-B5872BBB7BAE}"/>
                </a:ext>
              </a:extLst>
            </p:cNvPr>
            <p:cNvSpPr/>
            <p:nvPr/>
          </p:nvSpPr>
          <p:spPr>
            <a:xfrm rot="5400000">
              <a:off x="2083675" y="4596801"/>
              <a:ext cx="134687" cy="139337"/>
            </a:xfrm>
            <a:prstGeom prst="bentUp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화살표: 위로 굽음 21">
              <a:extLst>
                <a:ext uri="{FF2B5EF4-FFF2-40B4-BE49-F238E27FC236}">
                  <a16:creationId xmlns="" xmlns:a16="http://schemas.microsoft.com/office/drawing/2014/main" id="{E817AF05-5645-4638-9816-737CC6988815}"/>
                </a:ext>
              </a:extLst>
            </p:cNvPr>
            <p:cNvSpPr/>
            <p:nvPr/>
          </p:nvSpPr>
          <p:spPr>
            <a:xfrm rot="5400000">
              <a:off x="2223010" y="4860802"/>
              <a:ext cx="134687" cy="139337"/>
            </a:xfrm>
            <a:prstGeom prst="bentUp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04795CFB-798D-48DF-9D08-8FDA3CF6F294}"/>
              </a:ext>
            </a:extLst>
          </p:cNvPr>
          <p:cNvGrpSpPr/>
          <p:nvPr/>
        </p:nvGrpSpPr>
        <p:grpSpPr>
          <a:xfrm>
            <a:off x="4511864" y="2408709"/>
            <a:ext cx="5298003" cy="2863787"/>
            <a:chOff x="1767516" y="2068611"/>
            <a:chExt cx="7149436" cy="3818383"/>
          </a:xfrm>
        </p:grpSpPr>
        <p:grpSp>
          <p:nvGrpSpPr>
            <p:cNvPr id="36" name="그룹 35">
              <a:extLst>
                <a:ext uri="{FF2B5EF4-FFF2-40B4-BE49-F238E27FC236}">
                  <a16:creationId xmlns="" xmlns:a16="http://schemas.microsoft.com/office/drawing/2014/main" id="{9F75492F-054D-483E-BA5F-D864D41FC1F3}"/>
                </a:ext>
              </a:extLst>
            </p:cNvPr>
            <p:cNvGrpSpPr/>
            <p:nvPr/>
          </p:nvGrpSpPr>
          <p:grpSpPr>
            <a:xfrm>
              <a:off x="1767516" y="2068611"/>
              <a:ext cx="7149436" cy="452332"/>
              <a:chOff x="2333847" y="1517411"/>
              <a:chExt cx="7149436" cy="452332"/>
            </a:xfrm>
          </p:grpSpPr>
          <p:sp>
            <p:nvSpPr>
              <p:cNvPr id="38" name="내용 개체 틀 2">
                <a:extLst>
                  <a:ext uri="{FF2B5EF4-FFF2-40B4-BE49-F238E27FC236}">
                    <a16:creationId xmlns="" xmlns:a16="http://schemas.microsoft.com/office/drawing/2014/main" id="{6A472AAB-0F5C-414F-A8C4-880B119C58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9279" y="1517411"/>
                <a:ext cx="7064004" cy="452332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50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 </a:t>
                </a:r>
                <a:r>
                  <a:rPr lang="ko-KR" altLang="en-US" sz="13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결함 인식 </a:t>
                </a:r>
                <a:r>
                  <a:rPr lang="ko-KR" altLang="en-US" sz="1350" b="1" dirty="0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불가능</a:t>
                </a:r>
                <a:endParaRPr lang="en-US" altLang="ko-KR" sz="13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="" xmlns:a16="http://schemas.microsoft.com/office/drawing/2014/main" id="{6A57CA81-8181-4C93-8DB8-4F193D817EBC}"/>
                  </a:ext>
                </a:extLst>
              </p:cNvPr>
              <p:cNvGrpSpPr/>
              <p:nvPr/>
            </p:nvGrpSpPr>
            <p:grpSpPr>
              <a:xfrm>
                <a:off x="2333847" y="1618026"/>
                <a:ext cx="213692" cy="209200"/>
                <a:chOff x="1666115" y="1704837"/>
                <a:chExt cx="213692" cy="209200"/>
              </a:xfrm>
            </p:grpSpPr>
            <p:sp>
              <p:nvSpPr>
                <p:cNvPr id="40" name="화살표: 갈매기형 수장 39">
                  <a:extLst>
                    <a:ext uri="{FF2B5EF4-FFF2-40B4-BE49-F238E27FC236}">
                      <a16:creationId xmlns="" xmlns:a16="http://schemas.microsoft.com/office/drawing/2014/main" id="{2795225A-1CB5-48AD-B559-E061275BF27D}"/>
                    </a:ext>
                  </a:extLst>
                </p:cNvPr>
                <p:cNvSpPr/>
                <p:nvPr/>
              </p:nvSpPr>
              <p:spPr>
                <a:xfrm>
                  <a:off x="1666115" y="1704837"/>
                  <a:ext cx="118982" cy="209200"/>
                </a:xfrm>
                <a:prstGeom prst="chevron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화살표: 갈매기형 수장 40">
                  <a:extLst>
                    <a:ext uri="{FF2B5EF4-FFF2-40B4-BE49-F238E27FC236}">
                      <a16:creationId xmlns="" xmlns:a16="http://schemas.microsoft.com/office/drawing/2014/main" id="{4E41DCDE-D5BE-4B74-A6F3-822725B365B9}"/>
                    </a:ext>
                  </a:extLst>
                </p:cNvPr>
                <p:cNvSpPr/>
                <p:nvPr/>
              </p:nvSpPr>
              <p:spPr>
                <a:xfrm>
                  <a:off x="1760825" y="1704837"/>
                  <a:ext cx="118982" cy="209200"/>
                </a:xfrm>
                <a:prstGeom prst="chevron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7" name="내용 개체 틀 2">
              <a:extLst>
                <a:ext uri="{FF2B5EF4-FFF2-40B4-BE49-F238E27FC236}">
                  <a16:creationId xmlns="" xmlns:a16="http://schemas.microsoft.com/office/drawing/2014/main" id="{DA7F521A-2CC9-4294-8BB5-F8E83F0BDF52}"/>
                </a:ext>
              </a:extLst>
            </p:cNvPr>
            <p:cNvSpPr txBox="1">
              <a:spLocks/>
            </p:cNvSpPr>
            <p:nvPr/>
          </p:nvSpPr>
          <p:spPr>
            <a:xfrm>
              <a:off x="1780544" y="2510610"/>
              <a:ext cx="5055359" cy="3376384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AutoNum type="arabicParenR"/>
              </a:pPr>
              <a:r>
                <a:rPr lang="ko-KR" altLang="en-US" sz="105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슬래그 혼입은 크랙을 발생시키는 </a:t>
              </a:r>
              <a:r>
                <a:rPr lang="ko-KR" altLang="en-US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결함</a:t>
              </a:r>
              <a:endParaRPr lang="en-US" altLang="ko-KR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>
                <a:buAutoNum type="arabicParenR"/>
              </a:pPr>
              <a:endParaRPr lang="en-US" altLang="ko-KR" sz="600" b="1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>
                <a:buAutoNum type="arabicParenR"/>
              </a:pPr>
              <a:r>
                <a:rPr lang="ko-KR" altLang="en-US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두 결함을 발생시키는 원인을 최대한 제거</a:t>
              </a:r>
              <a:endParaRPr lang="en-US" altLang="ko-KR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>
                <a:buAutoNum type="arabicParenR"/>
              </a:pPr>
              <a:endParaRPr lang="en-US" altLang="ko-KR" sz="600" b="1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>
                <a:buAutoNum type="arabicParenR"/>
              </a:pPr>
              <a:r>
                <a:rPr lang="ko-KR" altLang="en-US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결함을 찾아내기 위한 방법 조사 필요</a:t>
              </a:r>
              <a:endParaRPr lang="en-US" altLang="ko-KR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>
                <a:buAutoNum type="arabicParenR"/>
              </a:pPr>
              <a:endParaRPr lang="en-US" altLang="ko-KR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>
                <a:buAutoNum type="arabicParenR"/>
              </a:pPr>
              <a:endParaRPr lang="en-US" altLang="ko-KR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marL="0" indent="0">
                <a:buNone/>
              </a:pPr>
              <a:r>
                <a:rPr lang="en-US" altLang="ko-KR" sz="105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</a:t>
              </a:r>
              <a:endParaRPr lang="en-US" altLang="ko-KR" sz="13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987582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r>
              <a:rPr lang="ko-KR" altLang="en-US" sz="2100" b="1" dirty="0">
                <a:solidFill>
                  <a:srgbClr val="3D3C3E"/>
                </a:solidFill>
              </a:rPr>
              <a:t>부록</a:t>
            </a:r>
            <a:r>
              <a:rPr lang="en-US" altLang="ko-KR" sz="2100" b="1" dirty="0">
                <a:solidFill>
                  <a:srgbClr val="3D3C3E"/>
                </a:solidFill>
              </a:rPr>
              <a:t>. </a:t>
            </a:r>
            <a:r>
              <a:rPr lang="ko-KR" altLang="en-US" sz="2100" b="1" dirty="0">
                <a:solidFill>
                  <a:srgbClr val="3D3C3E"/>
                </a:solidFill>
                <a:ea typeface="210 옴니고딕 030" panose="02020603020101020101" pitchFamily="18" charset="-127"/>
              </a:rPr>
              <a:t>결함</a:t>
            </a:r>
            <a:r>
              <a:rPr lang="ko-KR" altLang="en-US" sz="21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종류에 따른 사후 대책 세분화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455681" y="1955418"/>
            <a:ext cx="5298003" cy="3159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사후 대책 </a:t>
            </a: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(Object Detection </a:t>
            </a:r>
            <a:r>
              <a:rPr lang="ko-KR" altLang="en-US" sz="1350" b="1" dirty="0">
                <a:solidFill>
                  <a:srgbClr val="00B0F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가능</a:t>
            </a: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endParaRPr lang="ko-KR" altLang="en-US" sz="13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="" xmlns:a16="http://schemas.microsoft.com/office/drawing/2014/main" id="{745A1EB7-679A-44A4-894F-0A41718126C7}"/>
              </a:ext>
            </a:extLst>
          </p:cNvPr>
          <p:cNvGraphicFramePr>
            <a:graphicFrameLocks noGrp="1"/>
          </p:cNvGraphicFramePr>
          <p:nvPr/>
        </p:nvGraphicFramePr>
        <p:xfrm>
          <a:off x="1399413" y="2408709"/>
          <a:ext cx="6011461" cy="2610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470">
                  <a:extLst>
                    <a:ext uri="{9D8B030D-6E8A-4147-A177-3AD203B41FA5}">
                      <a16:colId xmlns="" xmlns:a16="http://schemas.microsoft.com/office/drawing/2014/main" val="3241618370"/>
                    </a:ext>
                  </a:extLst>
                </a:gridCol>
                <a:gridCol w="3916991">
                  <a:extLst>
                    <a:ext uri="{9D8B030D-6E8A-4147-A177-3AD203B41FA5}">
                      <a16:colId xmlns="" xmlns:a16="http://schemas.microsoft.com/office/drawing/2014/main" val="3559604109"/>
                    </a:ext>
                  </a:extLst>
                </a:gridCol>
              </a:tblGrid>
              <a:tr h="292461">
                <a:tc>
                  <a:txBody>
                    <a:bodyPr/>
                    <a:lstStyle/>
                    <a:p>
                      <a:pPr algn="ctr" latinLnBrk="1"/>
                      <a:endParaRPr lang="en-US" altLang="ko-KR" sz="200" dirty="0"/>
                    </a:p>
                    <a:p>
                      <a:pPr algn="ctr" latinLnBrk="1"/>
                      <a:r>
                        <a:rPr lang="ko-KR" altLang="en-US" sz="1100" dirty="0"/>
                        <a:t>불량 종류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사후 대책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4259571732"/>
                  </a:ext>
                </a:extLst>
              </a:tr>
              <a:tr h="7409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en-US" altLang="ko-KR" sz="1200" b="1" dirty="0"/>
                        <a:t>Undercut</a:t>
                      </a:r>
                      <a:r>
                        <a:rPr lang="ko-KR" altLang="en-US" sz="1200" b="1" dirty="0"/>
                        <a:t> 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 err="1"/>
                        <a:t>언더컷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dirty="0">
                          <a:ea typeface="210 옴니고딕 030" panose="02020603020101020101"/>
                        </a:rPr>
                        <a:t>빠른 용접 속도 지양</a:t>
                      </a:r>
                      <a:endParaRPr lang="en-US" altLang="ko-KR" sz="900" dirty="0">
                        <a:ea typeface="210 옴니고딕 030" panose="02020603020101020101"/>
                      </a:endParaRPr>
                    </a:p>
                    <a:p>
                      <a:pPr marL="285750" indent="-285750" algn="l" defTabSz="914400" rtl="0" eaLnBrk="1" latinLnBrk="1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언더컷이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 작은 경우 사상으로 갈아내서 제거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lt"/>
                        <a:ea typeface="210 옴니고딕 030" panose="02020603020101020101"/>
                        <a:cs typeface="+mn-cs"/>
                      </a:endParaRPr>
                    </a:p>
                    <a:p>
                      <a:pPr marL="285750" indent="-285750" algn="l" defTabSz="914400" rtl="0" eaLnBrk="1" latinLnBrk="1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언더컷이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 큰 경우 용접 육성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lt"/>
                        <a:ea typeface="210 옴니고딕 030" panose="02020603020101020101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86260973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200" b="1" dirty="0"/>
                        <a:t>Overlap</a:t>
                      </a:r>
                      <a:r>
                        <a:rPr lang="ko-KR" altLang="en-US" sz="1200" b="1" dirty="0"/>
                        <a:t> 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오버랩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1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느린 용접 속도 지양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lt"/>
                        <a:ea typeface="210 옴니고딕 030" panose="02020603020101020101"/>
                        <a:cs typeface="+mn-cs"/>
                      </a:endParaRPr>
                    </a:p>
                    <a:p>
                      <a:pPr marL="285750" indent="-285750" algn="l" defTabSz="914400" rtl="0" eaLnBrk="1" latinLnBrk="1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용접 전류 상승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lt"/>
                        <a:ea typeface="210 옴니고딕 030" panose="02020603020101020101"/>
                        <a:cs typeface="+mn-cs"/>
                      </a:endParaRPr>
                    </a:p>
                    <a:p>
                      <a:pPr marL="285750" indent="-285750" algn="l" defTabSz="914400" rtl="0" eaLnBrk="1" latinLnBrk="1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사상으로 오버랩 제거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lt"/>
                        <a:ea typeface="210 옴니고딕 030" panose="02020603020101020101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453126006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endParaRPr lang="en-US" altLang="ko-KR" sz="400" b="1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1" dirty="0"/>
                        <a:t>Crack(</a:t>
                      </a:r>
                      <a:r>
                        <a:rPr lang="ko-KR" altLang="en-US" sz="1200" b="1" dirty="0"/>
                        <a:t>균열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1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예열 및 후열 처리시간 증가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lt"/>
                        <a:ea typeface="210 옴니고딕 030" panose="02020603020101020101"/>
                        <a:cs typeface="+mn-cs"/>
                      </a:endParaRPr>
                    </a:p>
                    <a:p>
                      <a:pPr marL="285750" indent="-285750" algn="l" defTabSz="914400" rtl="0" eaLnBrk="1" latinLnBrk="1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크레이터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 처리방식 재점검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lt"/>
                        <a:ea typeface="210 옴니고딕 030" panose="02020603020101020101"/>
                        <a:cs typeface="+mn-cs"/>
                      </a:endParaRPr>
                    </a:p>
                    <a:p>
                      <a:pPr marL="285750" indent="-285750" algn="l" defTabSz="914400" rtl="0" eaLnBrk="1" latinLnBrk="1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초층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 비드를 더 크게 형성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lt"/>
                        <a:ea typeface="210 옴니고딕 030" panose="02020603020101020101"/>
                        <a:cs typeface="+mn-cs"/>
                      </a:endParaRPr>
                    </a:p>
                    <a:p>
                      <a:pPr marL="285750" indent="-285750" algn="l" defTabSz="914400" rtl="0" eaLnBrk="1" latinLnBrk="1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용착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 제거 후 </a:t>
                      </a:r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재용접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 시공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lt"/>
                        <a:ea typeface="210 옴니고딕 030" panose="02020603020101020101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729494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26412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r>
              <a:rPr lang="ko-KR" altLang="en-US" sz="2100" b="1" dirty="0">
                <a:solidFill>
                  <a:srgbClr val="3D3C3E"/>
                </a:solidFill>
              </a:rPr>
              <a:t>부록</a:t>
            </a:r>
            <a:r>
              <a:rPr lang="en-US" altLang="ko-KR" sz="2100" b="1" dirty="0">
                <a:solidFill>
                  <a:srgbClr val="3D3C3E"/>
                </a:solidFill>
              </a:rPr>
              <a:t>. </a:t>
            </a:r>
            <a:r>
              <a:rPr lang="ko-KR" altLang="en-US" sz="2100" b="1" dirty="0">
                <a:solidFill>
                  <a:srgbClr val="3D3C3E"/>
                </a:solidFill>
                <a:ea typeface="210 옴니고딕 030" panose="02020603020101020101" pitchFamily="18" charset="-127"/>
              </a:rPr>
              <a:t>결함</a:t>
            </a:r>
            <a:r>
              <a:rPr lang="ko-KR" altLang="en-US" sz="21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종류에 따른 사후 대책 세분화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455681" y="1955418"/>
            <a:ext cx="5298003" cy="3159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사후 대책 </a:t>
            </a: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(Object Detection </a:t>
            </a:r>
            <a:r>
              <a:rPr lang="ko-KR" altLang="en-US" sz="1350" b="1" dirty="0">
                <a:solidFill>
                  <a:srgbClr val="00B0F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가능</a:t>
            </a: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endParaRPr lang="ko-KR" altLang="en-US" sz="13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="" xmlns:a16="http://schemas.microsoft.com/office/drawing/2014/main" id="{745A1EB7-679A-44A4-894F-0A41718126C7}"/>
              </a:ext>
            </a:extLst>
          </p:cNvPr>
          <p:cNvGraphicFramePr>
            <a:graphicFrameLocks noGrp="1"/>
          </p:cNvGraphicFramePr>
          <p:nvPr/>
        </p:nvGraphicFramePr>
        <p:xfrm>
          <a:off x="1399413" y="2408708"/>
          <a:ext cx="6011461" cy="2511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470">
                  <a:extLst>
                    <a:ext uri="{9D8B030D-6E8A-4147-A177-3AD203B41FA5}">
                      <a16:colId xmlns="" xmlns:a16="http://schemas.microsoft.com/office/drawing/2014/main" val="3241618370"/>
                    </a:ext>
                  </a:extLst>
                </a:gridCol>
                <a:gridCol w="3916991">
                  <a:extLst>
                    <a:ext uri="{9D8B030D-6E8A-4147-A177-3AD203B41FA5}">
                      <a16:colId xmlns="" xmlns:a16="http://schemas.microsoft.com/office/drawing/2014/main" val="3559604109"/>
                    </a:ext>
                  </a:extLst>
                </a:gridCol>
              </a:tblGrid>
              <a:tr h="292475">
                <a:tc>
                  <a:txBody>
                    <a:bodyPr/>
                    <a:lstStyle/>
                    <a:p>
                      <a:pPr algn="ctr" latinLnBrk="1"/>
                      <a:endParaRPr lang="en-US" altLang="ko-KR" sz="200" dirty="0"/>
                    </a:p>
                    <a:p>
                      <a:pPr algn="ctr" latinLnBrk="1"/>
                      <a:r>
                        <a:rPr lang="ko-KR" altLang="en-US" sz="1100" dirty="0"/>
                        <a:t>불량 종류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사후 대책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4259571732"/>
                  </a:ext>
                </a:extLst>
              </a:tr>
              <a:tr h="5935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4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/>
                        <a:t>Underfill</a:t>
                      </a:r>
                      <a:r>
                        <a:rPr lang="ko-KR" altLang="en-US" sz="1200" b="1" dirty="0"/>
                        <a:t> 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 err="1"/>
                        <a:t>용입부족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1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빠른 용접 속도 지양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lt"/>
                        <a:ea typeface="210 옴니고딕 030" panose="02020603020101020101"/>
                        <a:cs typeface="+mn-cs"/>
                      </a:endParaRPr>
                    </a:p>
                    <a:p>
                      <a:pPr marL="285750" indent="-285750" algn="l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dirty="0"/>
                        <a:t>용접 과전류 방지</a:t>
                      </a:r>
                      <a:endParaRPr lang="en-US" altLang="ko-K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86260973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endParaRPr lang="en-US" altLang="ko-KR" sz="400" b="1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1" dirty="0"/>
                        <a:t>Spatter</a:t>
                      </a:r>
                      <a:r>
                        <a:rPr lang="ko-KR" altLang="en-US" sz="1200" b="1" dirty="0"/>
                        <a:t> 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 err="1"/>
                        <a:t>스패터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dirty="0"/>
                        <a:t>용접 과전류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전압 방지</a:t>
                      </a:r>
                      <a:endParaRPr lang="en-US" altLang="ko-KR" sz="900" dirty="0"/>
                    </a:p>
                    <a:p>
                      <a:pPr marL="285750" indent="-285750" algn="l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dirty="0"/>
                        <a:t>전극 와이어 건조</a:t>
                      </a:r>
                      <a:endParaRPr lang="en-US" altLang="ko-KR" sz="900" dirty="0"/>
                    </a:p>
                    <a:p>
                      <a:pPr marL="285750" indent="-285750" algn="l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dirty="0" err="1"/>
                        <a:t>모재</a:t>
                      </a:r>
                      <a:r>
                        <a:rPr lang="ko-KR" altLang="en-US" sz="900" dirty="0"/>
                        <a:t> 표면 불순물 제거</a:t>
                      </a:r>
                      <a:endParaRPr lang="en-US" altLang="ko-K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453126006"/>
                  </a:ext>
                </a:extLst>
              </a:tr>
              <a:tr h="8029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400" b="1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1" dirty="0"/>
                        <a:t>Pit(</a:t>
                      </a:r>
                      <a:r>
                        <a:rPr lang="ko-KR" altLang="en-US" sz="1200" b="1" dirty="0"/>
                        <a:t>피트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2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dirty="0"/>
                        <a:t>충분한 예열 시간 확보 후 작업</a:t>
                      </a:r>
                      <a:endParaRPr lang="en-US" altLang="ko-KR" sz="900" dirty="0"/>
                    </a:p>
                    <a:p>
                      <a:pPr marL="285750" indent="-285750" algn="l" latinLnBrk="1">
                        <a:lnSpc>
                          <a:spcPct val="2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dirty="0" err="1"/>
                        <a:t>모재</a:t>
                      </a:r>
                      <a:r>
                        <a:rPr lang="ko-KR" altLang="en-US" sz="900" dirty="0"/>
                        <a:t> 표면 불순물 제거</a:t>
                      </a:r>
                      <a:endParaRPr lang="en-US" altLang="ko-K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729494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63381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r>
              <a:rPr lang="ko-KR" altLang="en-US" sz="2100" b="1" dirty="0">
                <a:solidFill>
                  <a:srgbClr val="3D3C3E"/>
                </a:solidFill>
              </a:rPr>
              <a:t>부록</a:t>
            </a:r>
            <a:r>
              <a:rPr lang="en-US" altLang="ko-KR" sz="2100" b="1" dirty="0">
                <a:solidFill>
                  <a:srgbClr val="3D3C3E"/>
                </a:solidFill>
              </a:rPr>
              <a:t>. </a:t>
            </a:r>
            <a:r>
              <a:rPr lang="ko-KR" altLang="en-US" sz="2100" b="1" dirty="0">
                <a:solidFill>
                  <a:srgbClr val="3D3C3E"/>
                </a:solidFill>
                <a:ea typeface="210 옴니고딕 030" panose="02020603020101020101" pitchFamily="18" charset="-127"/>
              </a:rPr>
              <a:t>결함</a:t>
            </a:r>
            <a:r>
              <a:rPr lang="ko-KR" altLang="en-US" sz="21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종류에 따른 사후 대책 세분화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455681" y="1955418"/>
            <a:ext cx="5298003" cy="3159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lang="ko-KR" altLang="en-US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사후 대책 </a:t>
            </a: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(Object Detection </a:t>
            </a:r>
            <a:r>
              <a:rPr lang="ko-KR" altLang="en-US" sz="1350" b="1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불가능</a:t>
            </a: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endParaRPr lang="ko-KR" altLang="en-US" sz="13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="" xmlns:a16="http://schemas.microsoft.com/office/drawing/2014/main" id="{745A1EB7-679A-44A4-894F-0A41718126C7}"/>
              </a:ext>
            </a:extLst>
          </p:cNvPr>
          <p:cNvGraphicFramePr>
            <a:graphicFrameLocks noGrp="1"/>
          </p:cNvGraphicFramePr>
          <p:nvPr/>
        </p:nvGraphicFramePr>
        <p:xfrm>
          <a:off x="1399413" y="2408708"/>
          <a:ext cx="6011461" cy="249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470">
                  <a:extLst>
                    <a:ext uri="{9D8B030D-6E8A-4147-A177-3AD203B41FA5}">
                      <a16:colId xmlns="" xmlns:a16="http://schemas.microsoft.com/office/drawing/2014/main" val="3241618370"/>
                    </a:ext>
                  </a:extLst>
                </a:gridCol>
                <a:gridCol w="3916991">
                  <a:extLst>
                    <a:ext uri="{9D8B030D-6E8A-4147-A177-3AD203B41FA5}">
                      <a16:colId xmlns="" xmlns:a16="http://schemas.microsoft.com/office/drawing/2014/main" val="3559604109"/>
                    </a:ext>
                  </a:extLst>
                </a:gridCol>
              </a:tblGrid>
              <a:tr h="430407"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/>
                    </a:p>
                    <a:p>
                      <a:pPr algn="ctr" latinLnBrk="1"/>
                      <a:r>
                        <a:rPr lang="ko-KR" altLang="en-US" sz="1100" dirty="0"/>
                        <a:t>불량 종류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사후 대책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4259571732"/>
                  </a:ext>
                </a:extLst>
              </a:tr>
              <a:tr h="8734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4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6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/>
                        <a:t>Porosity (</a:t>
                      </a:r>
                      <a:r>
                        <a:rPr lang="ko-KR" altLang="en-US" sz="1200" b="1" dirty="0"/>
                        <a:t>기공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dirty="0"/>
                        <a:t>불순물 혼입 방지</a:t>
                      </a:r>
                      <a:endParaRPr lang="en-US" altLang="ko-KR" sz="900" dirty="0"/>
                    </a:p>
                    <a:p>
                      <a:pPr marL="285750" indent="-285750" algn="l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dirty="0" err="1"/>
                        <a:t>스패터</a:t>
                      </a:r>
                      <a:r>
                        <a:rPr lang="ko-KR" altLang="en-US" sz="900" dirty="0"/>
                        <a:t> 제거 후 작업</a:t>
                      </a:r>
                      <a:endParaRPr lang="en-US" altLang="ko-KR" sz="900" dirty="0"/>
                    </a:p>
                    <a:p>
                      <a:pPr marL="285750" indent="-285750" algn="l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dirty="0" err="1"/>
                        <a:t>용접부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급냉</a:t>
                      </a:r>
                      <a:r>
                        <a:rPr lang="ko-KR" altLang="en-US" sz="900" dirty="0"/>
                        <a:t> 방지</a:t>
                      </a:r>
                      <a:endParaRPr lang="en-US" altLang="ko-K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862609736"/>
                  </a:ext>
                </a:extLst>
              </a:tr>
              <a:tr h="1189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Slag inclusion (</a:t>
                      </a:r>
                      <a:r>
                        <a:rPr lang="ko-KR" altLang="en-US" sz="1200" b="1" dirty="0"/>
                        <a:t>슬래그 혼입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3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dirty="0"/>
                        <a:t>사전 슬래그 제거</a:t>
                      </a:r>
                      <a:endParaRPr lang="en-US" altLang="ko-KR" sz="900" dirty="0"/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900" dirty="0"/>
                    </a:p>
                    <a:p>
                      <a:pPr marL="285750" indent="-285750" algn="l" latinLnBrk="1">
                        <a:lnSpc>
                          <a:spcPct val="3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dirty="0"/>
                        <a:t>용접 각도 수정</a:t>
                      </a:r>
                      <a:endParaRPr lang="en-US" altLang="ko-K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453126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97630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로봇 </a:t>
              </a:r>
              <a:r>
                <a:rPr lang="en-US" altLang="ko-KR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Calibration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=""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=""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=""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5441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428035"/>
            <a:chOff x="2362014" y="1484405"/>
            <a:chExt cx="7225457" cy="1904047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1003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자동화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=""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=""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=""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36368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금주진행상황</a:t>
            </a: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1026" name="Picture 2" descr="C:\Users\cailab\Desktop\1.png"/>
          <p:cNvPicPr>
            <a:picLocks noChangeAspect="1" noChangeArrowheads="1"/>
          </p:cNvPicPr>
          <p:nvPr/>
        </p:nvPicPr>
        <p:blipFill>
          <a:blip r:embed="rId3"/>
          <a:srcRect l="31131" t="21286" r="27173" b="19000"/>
          <a:stretch>
            <a:fillRect/>
          </a:stretch>
        </p:blipFill>
        <p:spPr bwMode="auto">
          <a:xfrm>
            <a:off x="0" y="3093585"/>
            <a:ext cx="3067050" cy="2745240"/>
          </a:xfrm>
          <a:prstGeom prst="rect">
            <a:avLst/>
          </a:prstGeom>
          <a:noFill/>
        </p:spPr>
      </p:pic>
      <p:pic>
        <p:nvPicPr>
          <p:cNvPr id="1027" name="Picture 3" descr="C:\Users\cailab\Desktop\3.png"/>
          <p:cNvPicPr>
            <a:picLocks noChangeAspect="1" noChangeArrowheads="1"/>
          </p:cNvPicPr>
          <p:nvPr/>
        </p:nvPicPr>
        <p:blipFill>
          <a:blip r:embed="rId4"/>
          <a:srcRect l="30320" t="19586" r="27097" b="18408"/>
          <a:stretch>
            <a:fillRect/>
          </a:stretch>
        </p:blipFill>
        <p:spPr bwMode="auto">
          <a:xfrm>
            <a:off x="6164762" y="3067050"/>
            <a:ext cx="2979238" cy="2711296"/>
          </a:xfrm>
          <a:prstGeom prst="rect">
            <a:avLst/>
          </a:prstGeom>
          <a:noFill/>
        </p:spPr>
      </p:pic>
      <p:pic>
        <p:nvPicPr>
          <p:cNvPr id="1028" name="Picture 4" descr="C:\Users\cailab\Desktop\2.png"/>
          <p:cNvPicPr>
            <a:picLocks noChangeAspect="1" noChangeArrowheads="1"/>
          </p:cNvPicPr>
          <p:nvPr/>
        </p:nvPicPr>
        <p:blipFill>
          <a:blip r:embed="rId5"/>
          <a:srcRect l="30692" t="20766" r="27165" b="18948"/>
          <a:stretch>
            <a:fillRect/>
          </a:stretch>
        </p:blipFill>
        <p:spPr bwMode="auto">
          <a:xfrm>
            <a:off x="3133725" y="3076575"/>
            <a:ext cx="3025610" cy="2705100"/>
          </a:xfrm>
          <a:prstGeom prst="rect">
            <a:avLst/>
          </a:prstGeom>
          <a:noFill/>
        </p:spPr>
      </p:pic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Camera Extrinsic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Parameter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시각화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0836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금주진행상황</a:t>
            </a: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회전벡터와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병진벡터의 단위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?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050" name="Picture 2" descr="C:\Users\cailab\Desktop\5.PNG"/>
          <p:cNvPicPr>
            <a:picLocks noChangeAspect="1" noChangeArrowheads="1"/>
          </p:cNvPicPr>
          <p:nvPr/>
        </p:nvPicPr>
        <p:blipFill>
          <a:blip r:embed="rId3"/>
          <a:srcRect l="26384" t="24999" r="31374" b="15563"/>
          <a:stretch>
            <a:fillRect/>
          </a:stretch>
        </p:blipFill>
        <p:spPr bwMode="auto">
          <a:xfrm>
            <a:off x="295275" y="2438400"/>
            <a:ext cx="3924300" cy="3419475"/>
          </a:xfrm>
          <a:prstGeom prst="rect">
            <a:avLst/>
          </a:prstGeom>
          <a:noFill/>
        </p:spPr>
      </p:pic>
      <p:pic>
        <p:nvPicPr>
          <p:cNvPr id="10" name="Picture 2" descr="C:\Users\cailab\Desktop\5.PNG"/>
          <p:cNvPicPr>
            <a:picLocks noChangeAspect="1" noChangeArrowheads="1"/>
          </p:cNvPicPr>
          <p:nvPr/>
        </p:nvPicPr>
        <p:blipFill>
          <a:blip r:embed="rId3"/>
          <a:srcRect l="26384" t="86755" r="54648" b="2152"/>
          <a:stretch>
            <a:fillRect/>
          </a:stretch>
        </p:blipFill>
        <p:spPr bwMode="auto">
          <a:xfrm>
            <a:off x="4457700" y="2466975"/>
            <a:ext cx="3997657" cy="144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20836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800" b="1" spc="-150" dirty="0" err="1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향후계획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Camera Extrinsic Parameter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 대한 검증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AutoNum type="arabicPeriod" startAt="2"/>
            </a:pP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중간 결과인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TVEC, RVEC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단위 파악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AutoNum type="arabicPeriod" startAt="2"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Hand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– Eye Calibration Solve Equation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수정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89A2DA3-1E19-4FE9-B835-98AEDFC77F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76691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72F4400-072C-4B3D-9BAD-9DA70D8AB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FABADD19-C0F6-4381-8CB8-B7CBCD7E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다음 주 작업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>
                <a:solidFill>
                  <a:srgbClr val="1D314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목차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517914D3-CB5E-4C68-8EB4-A506F910E5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5666C08D-42EF-4B68-9411-371F1792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U-Net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논문 분석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8414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단어 체크 및 정리 후 분석 진행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2806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1-2.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Realsense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영상 분석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84143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계속해서 움직이면서 진행하는 작업에 필요하다고 생각되는 영상 분석 방식 탐색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Realsense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를 이용한 영상처리 방식을 탐색 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pyrealsense2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를 이용한 실습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0698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및 다음 주 예정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2-1. U-Net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논문 분석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686598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반복적으로 읽어보면서 이해가 안되는 부분은 체크 후 넘어가고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이해가 된 부분은 간략하게 요약을 적으면서 넘어가는 방식으로 진행예정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FD2D1CC6-6C7E-4A42-AEE4-FA9DE60AC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01804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및 다음 주 예정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2-2.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Realsense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d435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카메라 실습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50193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pyrealsense2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코드를 이용한 카메라 작동 실습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FD2D1CC6-6C7E-4A42-AEE4-FA9DE60AC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425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및 다음 주 예정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2-3. Arduino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실습 진행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724910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이후에 사용하고자 계획중인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예비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회전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Jig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나 이동식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Camera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작동을 위한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Arduino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기본 실습 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FD2D1CC6-6C7E-4A42-AEE4-FA9DE60AC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1059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불량 검사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=""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=""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=""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9355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4615</TotalTime>
  <Words>752</Words>
  <Application>Microsoft Office PowerPoint</Application>
  <PresentationFormat>화면 슬라이드 쇼(4:3)</PresentationFormat>
  <Paragraphs>208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굴림</vt:lpstr>
      <vt:lpstr>Arial</vt:lpstr>
      <vt:lpstr>210 옴니고딕 030</vt:lpstr>
      <vt:lpstr>나눔고딕</vt:lpstr>
      <vt:lpstr>Wingdings</vt:lpstr>
      <vt:lpstr>맑은 고딕</vt:lpstr>
      <vt:lpstr>Office 테마</vt:lpstr>
      <vt:lpstr>용접로봇 자동화</vt:lpstr>
      <vt:lpstr>슬라이드 2</vt:lpstr>
      <vt:lpstr>목차</vt:lpstr>
      <vt:lpstr>1. 이번 주 작업</vt:lpstr>
      <vt:lpstr>1. 이번 주 작업</vt:lpstr>
      <vt:lpstr>2. 이번 주 및 다음 주 예정</vt:lpstr>
      <vt:lpstr>2. 이번 주 및 다음 주 예정</vt:lpstr>
      <vt:lpstr>2. 이번 주 및 다음 주 예정</vt:lpstr>
      <vt:lpstr>슬라이드 9</vt:lpstr>
      <vt:lpstr>1. 이번 주 작업</vt:lpstr>
      <vt:lpstr>1-1. 연구 방향 설정</vt:lpstr>
      <vt:lpstr>1-1. 연구 방향 설정</vt:lpstr>
      <vt:lpstr>1-1. 연구 방향 설정</vt:lpstr>
      <vt:lpstr>1-2. 데이터 수집을 위한 촬영 계획</vt:lpstr>
      <vt:lpstr>부록. 사후 대책 수행 방법</vt:lpstr>
      <vt:lpstr>부록. 결함 종류에 따른 사후 대책 세분화</vt:lpstr>
      <vt:lpstr>부록. 결함 종류에 따른 사후 대책 세분화</vt:lpstr>
      <vt:lpstr>부록. 결함 종류에 따른 사후 대책 세분화</vt:lpstr>
      <vt:lpstr>슬라이드 19</vt:lpstr>
      <vt:lpstr>1. 금주진행상황</vt:lpstr>
      <vt:lpstr>1. 금주진행상황</vt:lpstr>
      <vt:lpstr>2. 향후계획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cailab</cp:lastModifiedBy>
  <cp:revision>345</cp:revision>
  <cp:lastPrinted>2011-08-28T13:13:29Z</cp:lastPrinted>
  <dcterms:created xsi:type="dcterms:W3CDTF">2011-08-24T01:05:33Z</dcterms:created>
  <dcterms:modified xsi:type="dcterms:W3CDTF">2021-07-07T09:49:23Z</dcterms:modified>
</cp:coreProperties>
</file>