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92" r:id="rId3"/>
    <p:sldId id="258" r:id="rId4"/>
    <p:sldId id="354" r:id="rId5"/>
    <p:sldId id="360" r:id="rId6"/>
    <p:sldId id="356" r:id="rId7"/>
    <p:sldId id="361" r:id="rId8"/>
    <p:sldId id="357" r:id="rId9"/>
    <p:sldId id="317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28" r:id="rId20"/>
    <p:sldId id="373" r:id="rId21"/>
    <p:sldId id="389" r:id="rId22"/>
    <p:sldId id="334" r:id="rId23"/>
    <p:sldId id="383" r:id="rId24"/>
    <p:sldId id="385" r:id="rId25"/>
    <p:sldId id="387" r:id="rId26"/>
    <p:sldId id="386" r:id="rId27"/>
    <p:sldId id="388" r:id="rId28"/>
    <p:sldId id="278" r:id="rId29"/>
  </p:sldIdLst>
  <p:sldSz cx="9144000" cy="6858000" type="screen4x3"/>
  <p:notesSz cx="6805613" cy="9939338"/>
  <p:embeddedFontLst>
    <p:embeddedFont>
      <p:font typeface="나눔고딕" charset="-127"/>
      <p:regular r:id="rId32"/>
      <p:bold r:id="rId33"/>
    </p:embeddedFon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11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76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4736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143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509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4509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99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2977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1545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07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3268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438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584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098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6678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581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0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2181596"/>
            <a:ext cx="6352910" cy="14344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방향 설정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수집을 위한 촬영 계획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부록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666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Object Detection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 여부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D9E57F4-21EA-4C1E-94E3-C12E2AC7C8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2095" y="3666063"/>
            <a:ext cx="2114378" cy="14408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104F797C-D148-4903-9B80-A34F2E44C9A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9235" y="2200282"/>
            <a:ext cx="2160099" cy="1465781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0290DAD3-57FC-49CE-8720-E3D71173F908}"/>
              </a:ext>
            </a:extLst>
          </p:cNvPr>
          <p:cNvSpPr txBox="1">
            <a:spLocks/>
          </p:cNvSpPr>
          <p:nvPr/>
        </p:nvSpPr>
        <p:spPr>
          <a:xfrm>
            <a:off x="4348508" y="3922321"/>
            <a:ext cx="3362671" cy="9565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불가능</a:t>
            </a:r>
            <a:endParaRPr lang="en-US" altLang="ko-KR" sz="13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Slag Inclusion(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 혼입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AutoNum type="arabicPeriod"/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Porosity (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기공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6082DE9-DE34-4CF9-9F1E-B0CA2D7E3731}"/>
              </a:ext>
            </a:extLst>
          </p:cNvPr>
          <p:cNvGrpSpPr/>
          <p:nvPr/>
        </p:nvGrpSpPr>
        <p:grpSpPr>
          <a:xfrm>
            <a:off x="4348507" y="2317656"/>
            <a:ext cx="3269894" cy="1466335"/>
            <a:chOff x="5798012" y="1789969"/>
            <a:chExt cx="4359858" cy="1955113"/>
          </a:xfrm>
        </p:grpSpPr>
        <p:sp>
          <p:nvSpPr>
            <p:cNvPr id="25" name="내용 개체 틀 2">
              <a:extLst>
                <a:ext uri="{FF2B5EF4-FFF2-40B4-BE49-F238E27FC236}">
                  <a16:creationId xmlns="" xmlns:a16="http://schemas.microsoft.com/office/drawing/2014/main" id="{5E49B19B-9A46-4975-8EAF-952C83526B9C}"/>
                </a:ext>
              </a:extLst>
            </p:cNvPr>
            <p:cNvSpPr txBox="1">
              <a:spLocks/>
            </p:cNvSpPr>
            <p:nvPr/>
          </p:nvSpPr>
          <p:spPr>
            <a:xfrm>
              <a:off x="5798012" y="1795996"/>
              <a:ext cx="2118080" cy="19490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350" b="1" dirty="0">
                  <a:solidFill>
                    <a:srgbClr val="00B0F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가능</a:t>
              </a:r>
              <a:endParaRPr lang="en-US" altLang="ko-KR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6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1. Undercut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언더컷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2. Overlap 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오버랩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3. Crack 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균열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</p:txBody>
        </p:sp>
        <p:sp>
          <p:nvSpPr>
            <p:cNvPr id="28" name="내용 개체 틀 2">
              <a:extLst>
                <a:ext uri="{FF2B5EF4-FFF2-40B4-BE49-F238E27FC236}">
                  <a16:creationId xmlns="" xmlns:a16="http://schemas.microsoft.com/office/drawing/2014/main" id="{BA8932B7-3677-45D3-943D-55673A2A7C88}"/>
                </a:ext>
              </a:extLst>
            </p:cNvPr>
            <p:cNvSpPr txBox="1">
              <a:spLocks/>
            </p:cNvSpPr>
            <p:nvPr/>
          </p:nvSpPr>
          <p:spPr>
            <a:xfrm>
              <a:off x="8039790" y="1789969"/>
              <a:ext cx="2118080" cy="19490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가능</a:t>
              </a:r>
              <a:endParaRPr lang="en-US" altLang="ko-KR" sz="12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6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4. Underfill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용입부족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5. Spatter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스패터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6. Pit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피트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828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Critical Defect 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85982CD3-0BFA-4F2E-8DD0-C665F0676C15}"/>
              </a:ext>
            </a:extLst>
          </p:cNvPr>
          <p:cNvSpPr txBox="1">
            <a:spLocks/>
          </p:cNvSpPr>
          <p:nvPr/>
        </p:nvSpPr>
        <p:spPr>
          <a:xfrm>
            <a:off x="3627461" y="2414524"/>
            <a:ext cx="4175192" cy="10807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(Crack)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금속이 냉각 후 생기는 실모양의 균열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응력이 집중되어 용접부의 강도 저하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균열이 있는 용접물을 사용할 경우 결함 부위가 파괴되어 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 붕괴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같은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심각한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사고 발생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5A3F5BF0-EE97-4359-973E-BA8E4455280D}"/>
              </a:ext>
            </a:extLst>
          </p:cNvPr>
          <p:cNvSpPr txBox="1">
            <a:spLocks/>
          </p:cNvSpPr>
          <p:nvPr/>
        </p:nvSpPr>
        <p:spPr>
          <a:xfrm>
            <a:off x="3627461" y="3841131"/>
            <a:ext cx="4175192" cy="62026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 혼입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(Slag Inclusion)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슬래그가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 속에 섞여 끊어진 층을 이루는 형태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균열의 주 원인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B9477C5-02F6-40BB-AAD6-B70031DB5D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6602" y="2414524"/>
            <a:ext cx="2011922" cy="1080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3222BB4-DF98-420D-923E-9D4B08C3603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617" y="3793459"/>
            <a:ext cx="1959907" cy="1080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67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 설정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85982CD3-0BFA-4F2E-8DD0-C665F0676C15}"/>
              </a:ext>
            </a:extLst>
          </p:cNvPr>
          <p:cNvSpPr txBox="1">
            <a:spLocks/>
          </p:cNvSpPr>
          <p:nvPr/>
        </p:nvSpPr>
        <p:spPr>
          <a:xfrm>
            <a:off x="1634626" y="2408709"/>
            <a:ext cx="5053556" cy="10807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인식</a:t>
            </a:r>
            <a:endParaRPr lang="en-US" altLang="ko-KR" sz="12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심각한 사고에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직접적인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결함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표면에 발생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하기 때문에 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 detection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용이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84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1-2.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데이터 수집을 위한 촬영 계획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문의를 통해 사전에 필요한 정보 확인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A615BFFE-BC79-4B50-B6C7-2617858AD6BD}"/>
              </a:ext>
            </a:extLst>
          </p:cNvPr>
          <p:cNvSpPr txBox="1">
            <a:spLocks/>
          </p:cNvSpPr>
          <p:nvPr/>
        </p:nvSpPr>
        <p:spPr>
          <a:xfrm>
            <a:off x="1666097" y="2505312"/>
            <a:ext cx="5298003" cy="169050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암실 제작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모재의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크기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20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발생한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작업물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 가능 여부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-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반출 가능 여부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05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사후 대책 수행 방법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자동화 시스템과의 피드백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아이디어 단계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44134CCF-235F-4BDC-8DFD-B0B4166FB927}"/>
              </a:ext>
            </a:extLst>
          </p:cNvPr>
          <p:cNvGrpSpPr/>
          <p:nvPr/>
        </p:nvGrpSpPr>
        <p:grpSpPr>
          <a:xfrm>
            <a:off x="1455681" y="2408709"/>
            <a:ext cx="5298003" cy="2863787"/>
            <a:chOff x="1767516" y="2068611"/>
            <a:chExt cx="7064004" cy="3818383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BD58A5F6-6E24-4C17-A598-5EC6E370AEA2}"/>
                </a:ext>
              </a:extLst>
            </p:cNvPr>
            <p:cNvGrpSpPr/>
            <p:nvPr/>
          </p:nvGrpSpPr>
          <p:grpSpPr>
            <a:xfrm>
              <a:off x="1767516" y="2068611"/>
              <a:ext cx="7064004" cy="3818383"/>
              <a:chOff x="1767516" y="2068611"/>
              <a:chExt cx="7149436" cy="381838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82E30237-70B2-4AAD-9B0F-206C13F02764}"/>
                  </a:ext>
                </a:extLst>
              </p:cNvPr>
              <p:cNvGrpSpPr/>
              <p:nvPr/>
            </p:nvGrpSpPr>
            <p:grpSpPr>
              <a:xfrm>
                <a:off x="1767516" y="2068611"/>
                <a:ext cx="7149436" cy="452332"/>
                <a:chOff x="2333847" y="1517411"/>
                <a:chExt cx="7149436" cy="452332"/>
              </a:xfrm>
            </p:grpSpPr>
            <p:sp>
              <p:nvSpPr>
                <p:cNvPr id="12" name="내용 개체 틀 2">
                  <a:extLst>
                    <a:ext uri="{FF2B5EF4-FFF2-40B4-BE49-F238E27FC236}">
                      <a16:creationId xmlns="" xmlns:a16="http://schemas.microsoft.com/office/drawing/2014/main" id="{64EBB276-E152-40C7-84E2-60BC357AF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19279" y="1517411"/>
                  <a:ext cx="7064004" cy="452332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sz="1500" b="1" dirty="0">
                      <a:solidFill>
                        <a:srgbClr val="3D3C3E"/>
                      </a:solidFill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 </a:t>
                  </a:r>
                  <a:r>
                    <a:rPr lang="ko-KR" altLang="en-US" sz="1350" b="1" dirty="0">
                      <a:solidFill>
                        <a:srgbClr val="3D3C3E"/>
                      </a:solidFill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결함 인식 </a:t>
                  </a:r>
                  <a:r>
                    <a:rPr lang="ko-KR" altLang="en-US" sz="1350" b="1" dirty="0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가능</a:t>
                  </a:r>
                  <a:endParaRPr lang="en-US" altLang="ko-KR" sz="135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32035B54-9286-474D-89E8-932976A65741}"/>
                    </a:ext>
                  </a:extLst>
                </p:cNvPr>
                <p:cNvGrpSpPr/>
                <p:nvPr/>
              </p:nvGrpSpPr>
              <p:grpSpPr>
                <a:xfrm>
                  <a:off x="2333847" y="1618026"/>
                  <a:ext cx="213692" cy="209200"/>
                  <a:chOff x="1666115" y="1704837"/>
                  <a:chExt cx="213692" cy="209200"/>
                </a:xfrm>
              </p:grpSpPr>
              <p:sp>
                <p:nvSpPr>
                  <p:cNvPr id="16" name="화살표: 갈매기형 수장 15">
                    <a:extLst>
                      <a:ext uri="{FF2B5EF4-FFF2-40B4-BE49-F238E27FC236}">
                        <a16:creationId xmlns="" xmlns:a16="http://schemas.microsoft.com/office/drawing/2014/main" id="{3C4964D7-3F4F-41AC-B6BC-508CAF745285}"/>
                      </a:ext>
                    </a:extLst>
                  </p:cNvPr>
                  <p:cNvSpPr/>
                  <p:nvPr/>
                </p:nvSpPr>
                <p:spPr>
                  <a:xfrm>
                    <a:off x="1666115" y="1704837"/>
                    <a:ext cx="118982" cy="209200"/>
                  </a:xfrm>
                  <a:prstGeom prst="chevron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화살표: 갈매기형 수장 16">
                    <a:extLst>
                      <a:ext uri="{FF2B5EF4-FFF2-40B4-BE49-F238E27FC236}">
                        <a16:creationId xmlns="" xmlns:a16="http://schemas.microsoft.com/office/drawing/2014/main" id="{D605572E-637A-4E6E-8F5E-E5650E73205E}"/>
                      </a:ext>
                    </a:extLst>
                  </p:cNvPr>
                  <p:cNvSpPr/>
                  <p:nvPr/>
                </p:nvSpPr>
                <p:spPr>
                  <a:xfrm>
                    <a:off x="1760825" y="1704837"/>
                    <a:ext cx="118982" cy="209200"/>
                  </a:xfrm>
                  <a:prstGeom prst="chevron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" name="내용 개체 틀 2">
                <a:extLst>
                  <a:ext uri="{FF2B5EF4-FFF2-40B4-BE49-F238E27FC236}">
                    <a16:creationId xmlns="" xmlns:a16="http://schemas.microsoft.com/office/drawing/2014/main" id="{A9E80D08-E10D-4C6F-9133-FD95DD7A1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544" y="2510610"/>
                <a:ext cx="3671022" cy="337638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AutoNum type="arabicParenR"/>
                </a:pP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인식한 결함을 자동화 시스템에게 전달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endParaRPr lang="en-US" altLang="ko-KR" sz="6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대책 판단 후 수행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endParaRPr lang="en-US" altLang="ko-KR" sz="7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- </a:t>
                </a:r>
                <a:r>
                  <a:rPr lang="ko-KR" altLang="en-US" sz="1050" b="1" dirty="0" err="1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언더컷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발생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사후 대책 </a:t>
                </a: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빠른 용접 속도 지양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  </a:t>
                </a:r>
                <a:r>
                  <a:rPr lang="ko-KR" altLang="en-US" sz="9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 속도를 낮추어 다음 작업 수행</a:t>
                </a: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7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-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오버랩 발생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사후 대책 </a:t>
                </a: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 전류 상승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  </a:t>
                </a:r>
                <a:r>
                  <a:rPr lang="ko-KR" altLang="en-US" sz="9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전류를 상승시킨 후 다음 작업 수행</a:t>
                </a: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문제점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최적의 사후 대책을 판단할 기준이 부족</a:t>
                </a:r>
                <a:endPara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endParaRPr lang="en-US" altLang="ko-KR" sz="13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  <p:sp>
          <p:nvSpPr>
            <p:cNvPr id="5" name="화살표: 위로 굽음 4">
              <a:extLst>
                <a:ext uri="{FF2B5EF4-FFF2-40B4-BE49-F238E27FC236}">
                  <a16:creationId xmlns="" xmlns:a16="http://schemas.microsoft.com/office/drawing/2014/main" id="{B259D912-19AE-4B30-AEE4-958CD74F2EC9}"/>
                </a:ext>
              </a:extLst>
            </p:cNvPr>
            <p:cNvSpPr/>
            <p:nvPr/>
          </p:nvSpPr>
          <p:spPr>
            <a:xfrm rot="5400000">
              <a:off x="2083675" y="3642353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화살표: 위로 굽음 18">
              <a:extLst>
                <a:ext uri="{FF2B5EF4-FFF2-40B4-BE49-F238E27FC236}">
                  <a16:creationId xmlns="" xmlns:a16="http://schemas.microsoft.com/office/drawing/2014/main" id="{D7DCE264-B2C4-4F51-9B4E-715EDEE680E0}"/>
                </a:ext>
              </a:extLst>
            </p:cNvPr>
            <p:cNvSpPr/>
            <p:nvPr/>
          </p:nvSpPr>
          <p:spPr>
            <a:xfrm rot="5400000">
              <a:off x="2223010" y="3910794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화살표: 위로 굽음 20">
              <a:extLst>
                <a:ext uri="{FF2B5EF4-FFF2-40B4-BE49-F238E27FC236}">
                  <a16:creationId xmlns="" xmlns:a16="http://schemas.microsoft.com/office/drawing/2014/main" id="{C34FFCB8-512B-4FF6-86CE-B5872BBB7BAE}"/>
                </a:ext>
              </a:extLst>
            </p:cNvPr>
            <p:cNvSpPr/>
            <p:nvPr/>
          </p:nvSpPr>
          <p:spPr>
            <a:xfrm rot="5400000">
              <a:off x="2083675" y="4596801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화살표: 위로 굽음 21">
              <a:extLst>
                <a:ext uri="{FF2B5EF4-FFF2-40B4-BE49-F238E27FC236}">
                  <a16:creationId xmlns="" xmlns:a16="http://schemas.microsoft.com/office/drawing/2014/main" id="{E817AF05-5645-4638-9816-737CC6988815}"/>
                </a:ext>
              </a:extLst>
            </p:cNvPr>
            <p:cNvSpPr/>
            <p:nvPr/>
          </p:nvSpPr>
          <p:spPr>
            <a:xfrm rot="5400000">
              <a:off x="2223010" y="4860802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04795CFB-798D-48DF-9D08-8FDA3CF6F294}"/>
              </a:ext>
            </a:extLst>
          </p:cNvPr>
          <p:cNvGrpSpPr/>
          <p:nvPr/>
        </p:nvGrpSpPr>
        <p:grpSpPr>
          <a:xfrm>
            <a:off x="4511864" y="2408709"/>
            <a:ext cx="5298003" cy="2863787"/>
            <a:chOff x="1767516" y="2068611"/>
            <a:chExt cx="7149436" cy="3818383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9F75492F-054D-483E-BA5F-D864D41FC1F3}"/>
                </a:ext>
              </a:extLst>
            </p:cNvPr>
            <p:cNvGrpSpPr/>
            <p:nvPr/>
          </p:nvGrpSpPr>
          <p:grpSpPr>
            <a:xfrm>
              <a:off x="1767516" y="2068611"/>
              <a:ext cx="7149436" cy="452332"/>
              <a:chOff x="2333847" y="1517411"/>
              <a:chExt cx="7149436" cy="452332"/>
            </a:xfrm>
          </p:grpSpPr>
          <p:sp>
            <p:nvSpPr>
              <p:cNvPr id="38" name="내용 개체 틀 2">
                <a:extLst>
                  <a:ext uri="{FF2B5EF4-FFF2-40B4-BE49-F238E27FC236}">
                    <a16:creationId xmlns="" xmlns:a16="http://schemas.microsoft.com/office/drawing/2014/main" id="{6A472AAB-0F5C-414F-A8C4-880B119C5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9279" y="1517411"/>
                <a:ext cx="7064004" cy="45233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5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r>
                  <a:rPr lang="ko-KR" altLang="en-US" sz="13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결함 인식 </a:t>
                </a:r>
                <a:r>
                  <a:rPr lang="ko-KR" altLang="en-US" sz="135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불가능</a:t>
                </a:r>
                <a:endParaRPr lang="en-US" altLang="ko-KR" sz="13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="" xmlns:a16="http://schemas.microsoft.com/office/drawing/2014/main" id="{6A57CA81-8181-4C93-8DB8-4F193D817EBC}"/>
                  </a:ext>
                </a:extLst>
              </p:cNvPr>
              <p:cNvGrpSpPr/>
              <p:nvPr/>
            </p:nvGrpSpPr>
            <p:grpSpPr>
              <a:xfrm>
                <a:off x="2333847" y="1618026"/>
                <a:ext cx="213692" cy="209200"/>
                <a:chOff x="1666115" y="1704837"/>
                <a:chExt cx="213692" cy="209200"/>
              </a:xfrm>
            </p:grpSpPr>
            <p:sp>
              <p:nvSpPr>
                <p:cNvPr id="40" name="화살표: 갈매기형 수장 39">
                  <a:extLst>
                    <a:ext uri="{FF2B5EF4-FFF2-40B4-BE49-F238E27FC236}">
                      <a16:creationId xmlns="" xmlns:a16="http://schemas.microsoft.com/office/drawing/2014/main" id="{2795225A-1CB5-48AD-B559-E061275BF27D}"/>
                    </a:ext>
                  </a:extLst>
                </p:cNvPr>
                <p:cNvSpPr/>
                <p:nvPr/>
              </p:nvSpPr>
              <p:spPr>
                <a:xfrm>
                  <a:off x="1666115" y="1704837"/>
                  <a:ext cx="118982" cy="209200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화살표: 갈매기형 수장 40">
                  <a:extLst>
                    <a:ext uri="{FF2B5EF4-FFF2-40B4-BE49-F238E27FC236}">
                      <a16:creationId xmlns="" xmlns:a16="http://schemas.microsoft.com/office/drawing/2014/main" id="{4E41DCDE-D5BE-4B74-A6F3-822725B365B9}"/>
                    </a:ext>
                  </a:extLst>
                </p:cNvPr>
                <p:cNvSpPr/>
                <p:nvPr/>
              </p:nvSpPr>
              <p:spPr>
                <a:xfrm>
                  <a:off x="1760825" y="1704837"/>
                  <a:ext cx="118982" cy="209200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" name="내용 개체 틀 2">
              <a:extLst>
                <a:ext uri="{FF2B5EF4-FFF2-40B4-BE49-F238E27FC236}">
                  <a16:creationId xmlns="" xmlns:a16="http://schemas.microsoft.com/office/drawing/2014/main" id="{DA7F521A-2CC9-4294-8BB5-F8E83F0BDF52}"/>
                </a:ext>
              </a:extLst>
            </p:cNvPr>
            <p:cNvSpPr txBox="1">
              <a:spLocks/>
            </p:cNvSpPr>
            <p:nvPr/>
          </p:nvSpPr>
          <p:spPr>
            <a:xfrm>
              <a:off x="1780544" y="2510610"/>
              <a:ext cx="5055359" cy="337638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AutoNum type="arabicParenR"/>
              </a:pPr>
              <a:r>
                <a:rPr lang="ko-KR" altLang="en-US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슬래그 혼입은 크랙을 발생시키는 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결함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두 결함을 발생시키는 원인을 최대한 제거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결함을 찾아내기 위한 방법 조사 필요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endParaRPr lang="en-US" altLang="ko-KR" sz="13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875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9"/>
          <a:ext cx="6011461" cy="261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292461">
                <a:tc>
                  <a:txBody>
                    <a:bodyPr/>
                    <a:lstStyle/>
                    <a:p>
                      <a:pPr algn="ctr" latinLnBrk="1"/>
                      <a:endParaRPr lang="en-US" altLang="ko-KR" sz="2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1" dirty="0"/>
                        <a:t>Undercut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언더컷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>
                          <a:ea typeface="210 옴니고딕 030" panose="02020603020101020101"/>
                        </a:rPr>
                        <a:t>빠른 용접 속도 지양</a:t>
                      </a:r>
                      <a:endParaRPr lang="en-US" altLang="ko-KR" sz="900" dirty="0">
                        <a:ea typeface="210 옴니고딕 030" panose="02020603020101020101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언더컷이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작은 경우 사상으로 갈아내서 제거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언더컷이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큰 경우 용접 육성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200" b="1" dirty="0"/>
                        <a:t>Overlap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오버랩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느린 용접 속도 지양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용접 전류 상승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사상으로 오버랩 제거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Crack(</a:t>
                      </a:r>
                      <a:r>
                        <a:rPr lang="ko-KR" altLang="en-US" sz="1200" b="1" dirty="0"/>
                        <a:t>균열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예열 및 후열 처리시간 증가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크레이터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처리방식 재점검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초층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비드를 더 크게 형성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용착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제거 후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재용접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시공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264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8"/>
          <a:ext cx="6011461" cy="251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292475">
                <a:tc>
                  <a:txBody>
                    <a:bodyPr/>
                    <a:lstStyle/>
                    <a:p>
                      <a:pPr algn="ctr" latinLnBrk="1"/>
                      <a:endParaRPr lang="en-US" altLang="ko-KR" sz="2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5935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Underfill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용입부족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빠른 용접 속도 지양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과전류 방지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Spatter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스패터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과전류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전압 방지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전극 와이어 건조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모재</a:t>
                      </a:r>
                      <a:r>
                        <a:rPr lang="ko-KR" altLang="en-US" sz="900" dirty="0"/>
                        <a:t> 표면 불순물 제거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  <a:tr h="8029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Pit(</a:t>
                      </a:r>
                      <a:r>
                        <a:rPr lang="ko-KR" altLang="en-US" sz="1200" b="1" dirty="0"/>
                        <a:t>피트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충분한 예열 시간 확보 후 작업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모재</a:t>
                      </a:r>
                      <a:r>
                        <a:rPr lang="ko-KR" altLang="en-US" sz="900" dirty="0"/>
                        <a:t> 표면 불순물 제거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633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8"/>
          <a:ext cx="6011461" cy="249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430407"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873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Porosity (</a:t>
                      </a:r>
                      <a:r>
                        <a:rPr lang="ko-KR" altLang="en-US" sz="1200" b="1" dirty="0"/>
                        <a:t>기공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불순물 혼입 방지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스패터</a:t>
                      </a:r>
                      <a:r>
                        <a:rPr lang="ko-KR" altLang="en-US" sz="900" dirty="0"/>
                        <a:t> 제거 후 작업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용접부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급냉</a:t>
                      </a:r>
                      <a:r>
                        <a:rPr lang="ko-KR" altLang="en-US" sz="900" dirty="0"/>
                        <a:t> 방지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1189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Slag inclusion (</a:t>
                      </a:r>
                      <a:r>
                        <a:rPr lang="ko-KR" altLang="en-US" sz="1200" b="1" dirty="0"/>
                        <a:t>슬래그 혼입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3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사전 슬래그 제거</a:t>
                      </a:r>
                      <a:endParaRPr lang="en-US" altLang="ko-KR" sz="900" dirty="0"/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3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각도 수정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976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44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Eye Calibration Solve Equation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1194088" y="4818442"/>
            <a:ext cx="1101436" cy="1385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16308" y="4864678"/>
            <a:ext cx="5860472" cy="1399309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" y="4434422"/>
            <a:ext cx="1256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Camera1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43370" y="6291696"/>
            <a:ext cx="7595756" cy="36891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431107" y="4864681"/>
            <a:ext cx="1128076" cy="41561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64152" y="4878533"/>
            <a:ext cx="5829300" cy="1496291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584498" y="4767696"/>
            <a:ext cx="550718" cy="1593273"/>
          </a:xfrm>
          <a:prstGeom prst="straightConnector1">
            <a:avLst/>
          </a:prstGeom>
          <a:ln w="1016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90828" y="3991076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63664" y="2910422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sp>
        <p:nvSpPr>
          <p:cNvPr id="22" name="왼쪽으로 구부러진 화살표 21"/>
          <p:cNvSpPr/>
          <p:nvPr/>
        </p:nvSpPr>
        <p:spPr>
          <a:xfrm rot="16200000">
            <a:off x="3557154" y="1706706"/>
            <a:ext cx="734291" cy="5346122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 rot="16200000">
            <a:off x="4319155" y="1391515"/>
            <a:ext cx="1433944" cy="5387687"/>
          </a:xfrm>
          <a:prstGeom prst="curved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85381" y="4877768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22401" y="4988604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9363" y="1193591"/>
            <a:ext cx="3844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A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Camera Position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B : </a:t>
            </a:r>
            <a:r>
              <a:rPr lang="ko-KR" altLang="en-US" b="1" dirty="0" smtClean="0">
                <a:solidFill>
                  <a:schemeClr val="accent4"/>
                </a:solidFill>
              </a:rPr>
              <a:t>두 포지션 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Robot Base</a:t>
            </a:r>
            <a:r>
              <a:rPr lang="ko-KR" altLang="en-US" b="1" dirty="0" smtClean="0">
                <a:solidFill>
                  <a:schemeClr val="accent4"/>
                </a:solidFill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변화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endParaRPr lang="en-US" altLang="ko-KR" b="1" dirty="0" smtClean="0">
              <a:solidFill>
                <a:schemeClr val="accent4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accent4"/>
                </a:solidFill>
              </a:rPr>
              <a:t>X : Eye </a:t>
            </a:r>
            <a:r>
              <a:rPr lang="ko-KR" altLang="en-US" b="1" dirty="0" smtClean="0">
                <a:solidFill>
                  <a:schemeClr val="accent4"/>
                </a:solidFill>
              </a:rPr>
              <a:t>와 </a:t>
            </a:r>
            <a:r>
              <a:rPr lang="en-US" altLang="ko-KR" b="1" dirty="0" smtClean="0">
                <a:solidFill>
                  <a:schemeClr val="accent4"/>
                </a:solidFill>
              </a:rPr>
              <a:t>Base </a:t>
            </a:r>
            <a:r>
              <a:rPr lang="ko-KR" altLang="en-US" b="1" dirty="0" smtClean="0">
                <a:solidFill>
                  <a:schemeClr val="accent4"/>
                </a:solidFill>
              </a:rPr>
              <a:t>사이의 </a:t>
            </a:r>
            <a:r>
              <a:rPr lang="en-US" altLang="ko-KR" b="1" dirty="0" smtClean="0">
                <a:solidFill>
                  <a:schemeClr val="accent4"/>
                </a:solidFill>
              </a:rPr>
              <a:t>Transform  Matrix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74545" y="4823116"/>
            <a:ext cx="633845" cy="1510145"/>
          </a:xfrm>
          <a:prstGeom prst="straightConnector1">
            <a:avLst/>
          </a:prstGeom>
          <a:ln w="1016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83945" y="5390385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69945" y="5348822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3764" y="5625913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888755" y="5099440"/>
            <a:ext cx="810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B2</a:t>
            </a:r>
          </a:p>
        </p:txBody>
      </p:sp>
      <p:pic>
        <p:nvPicPr>
          <p:cNvPr id="33" name="Picture 4" descr="C:\Users\user\Desktop\poasfsx.JPG"/>
          <p:cNvPicPr>
            <a:picLocks noChangeAspect="1" noChangeArrowheads="1"/>
          </p:cNvPicPr>
          <p:nvPr/>
        </p:nvPicPr>
        <p:blipFill>
          <a:blip r:embed="rId3" cstate="print"/>
          <a:srcRect t="32020"/>
          <a:stretch>
            <a:fillRect/>
          </a:stretch>
        </p:blipFill>
        <p:spPr bwMode="auto">
          <a:xfrm>
            <a:off x="342900" y="1449532"/>
            <a:ext cx="3971925" cy="1092187"/>
          </a:xfrm>
          <a:prstGeom prst="rect">
            <a:avLst/>
          </a:prstGeom>
          <a:noFill/>
        </p:spPr>
      </p:pic>
      <p:sp>
        <p:nvSpPr>
          <p:cNvPr id="34" name="타원 33"/>
          <p:cNvSpPr/>
          <p:nvPr/>
        </p:nvSpPr>
        <p:spPr>
          <a:xfrm>
            <a:off x="1152526" y="4130387"/>
            <a:ext cx="1288472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389544" y="4171950"/>
            <a:ext cx="1288472" cy="134389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105400" y="4503695"/>
            <a:ext cx="120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Camera2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00900" y="3846219"/>
            <a:ext cx="1771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- Base</a:t>
            </a:r>
            <a:r>
              <a:rPr lang="en-US" altLang="ko-KR" dirty="0" smtClean="0"/>
              <a:t>2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6488668"/>
            <a:ext cx="1511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7149966" y="6488668"/>
            <a:ext cx="1727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 - 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528392" y="4595231"/>
            <a:ext cx="1815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Robot - Base</a:t>
            </a:r>
            <a:r>
              <a:rPr lang="en-US" altLang="ko-KR" dirty="0" smtClean="0"/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6208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Hand – Eye Calibration Apply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6" name="Picture 2" descr="C:\Users\cailab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78330"/>
            <a:ext cx="5005137" cy="313151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883770" y="3403032"/>
            <a:ext cx="899425" cy="7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cailab\Desktop\22.PNG"/>
          <p:cNvPicPr>
            <a:picLocks noChangeAspect="1" noChangeArrowheads="1"/>
          </p:cNvPicPr>
          <p:nvPr/>
        </p:nvPicPr>
        <p:blipFill>
          <a:blip r:embed="rId4"/>
          <a:srcRect r="3633" b="29573"/>
          <a:stretch>
            <a:fillRect/>
          </a:stretch>
        </p:blipFill>
        <p:spPr bwMode="auto">
          <a:xfrm>
            <a:off x="2849181" y="3576862"/>
            <a:ext cx="6294819" cy="3281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8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검증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 결과인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TVEC, RVEC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단위 파악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 Hand Eye Calibration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적용된 작업수행하도록 코드 변경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 Hand – Eye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66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Hand – Eye Calibration Apply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1028" name="Picture 4" descr="C:\Users\cailab\Desktop\33.PNG"/>
          <p:cNvPicPr>
            <a:picLocks noChangeAspect="1" noChangeArrowheads="1"/>
          </p:cNvPicPr>
          <p:nvPr/>
        </p:nvPicPr>
        <p:blipFill>
          <a:blip r:embed="rId3"/>
          <a:srcRect l="28326" t="26246" r="34035" b="43967"/>
          <a:stretch>
            <a:fillRect/>
          </a:stretch>
        </p:blipFill>
        <p:spPr bwMode="auto">
          <a:xfrm>
            <a:off x="0" y="2040555"/>
            <a:ext cx="4398745" cy="2183920"/>
          </a:xfrm>
          <a:prstGeom prst="rect">
            <a:avLst/>
          </a:prstGeom>
          <a:noFill/>
        </p:spPr>
      </p:pic>
      <p:pic>
        <p:nvPicPr>
          <p:cNvPr id="1026" name="Picture 2" descr="C:\Users\cailab\Desktop\asf.PNG"/>
          <p:cNvPicPr>
            <a:picLocks noChangeAspect="1" noChangeArrowheads="1"/>
          </p:cNvPicPr>
          <p:nvPr/>
        </p:nvPicPr>
        <p:blipFill>
          <a:blip r:embed="rId4"/>
          <a:srcRect t="5032" r="16428" b="12463"/>
          <a:stretch>
            <a:fillRect/>
          </a:stretch>
        </p:blipFill>
        <p:spPr bwMode="auto">
          <a:xfrm>
            <a:off x="4617269" y="2107932"/>
            <a:ext cx="4526731" cy="3724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20836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Hand – Eye Calibration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제한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2050" name="Picture 2" descr="C:\Users\cailab\Desktop\KakaoTalk_20210714_141957237.jpg"/>
          <p:cNvPicPr>
            <a:picLocks noChangeAspect="1" noChangeArrowheads="1"/>
          </p:cNvPicPr>
          <p:nvPr/>
        </p:nvPicPr>
        <p:blipFill>
          <a:blip r:embed="rId3" cstate="print"/>
          <a:srcRect l="2439" r="6098"/>
          <a:stretch>
            <a:fillRect/>
          </a:stretch>
        </p:blipFill>
        <p:spPr bwMode="auto">
          <a:xfrm>
            <a:off x="0" y="2071838"/>
            <a:ext cx="4398745" cy="3551721"/>
          </a:xfrm>
          <a:prstGeom prst="rect">
            <a:avLst/>
          </a:prstGeom>
          <a:noFill/>
        </p:spPr>
      </p:pic>
      <p:pic>
        <p:nvPicPr>
          <p:cNvPr id="2051" name="Picture 3" descr="C:\Users\cailab\Desktop\KakaoTalk_20210714_141957237_01.jpg"/>
          <p:cNvPicPr>
            <a:picLocks noChangeAspect="1" noChangeArrowheads="1"/>
          </p:cNvPicPr>
          <p:nvPr/>
        </p:nvPicPr>
        <p:blipFill>
          <a:blip r:embed="rId4" cstate="print"/>
          <a:srcRect r="7503"/>
          <a:stretch>
            <a:fillRect/>
          </a:stretch>
        </p:blipFill>
        <p:spPr bwMode="auto">
          <a:xfrm>
            <a:off x="4751806" y="2069430"/>
            <a:ext cx="4392194" cy="3561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669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7674" y="1953928"/>
            <a:ext cx="5419023" cy="4138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8329" y="5688529"/>
            <a:ext cx="2387065" cy="413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50120" y="5024385"/>
            <a:ext cx="964129" cy="362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379447">
            <a:off x="5360373" y="4746913"/>
            <a:ext cx="2021744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71410" y="5505650"/>
            <a:ext cx="1328285" cy="575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3167028">
            <a:off x="5173729" y="3411386"/>
            <a:ext cx="1279574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92803" y="3792351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9005064">
            <a:off x="3969834" y="3905245"/>
            <a:ext cx="1151532" cy="89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9005064">
            <a:off x="4503132" y="3202287"/>
            <a:ext cx="1151532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88554" y="2876347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9005064">
            <a:off x="4456056" y="3628962"/>
            <a:ext cx="611083" cy="305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95459" y="5301913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84358" y="5380521"/>
            <a:ext cx="1734152" cy="421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08349" y="3031956"/>
            <a:ext cx="728899" cy="200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70375" y="3166711"/>
            <a:ext cx="422494" cy="112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5" idx="1"/>
          </p:cNvCxnSpPr>
          <p:nvPr/>
        </p:nvCxnSpPr>
        <p:spPr>
          <a:xfrm rot="10800000" flipV="1">
            <a:off x="3272591" y="3222978"/>
            <a:ext cx="597785" cy="21190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H="1">
            <a:off x="3549886" y="3992646"/>
            <a:ext cx="2091772" cy="626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Hand – Eye Calibration </a:t>
            </a:r>
            <a:r>
              <a:rPr kumimoji="0" lang="ko-KR" altLang="en-US" sz="28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환경 제한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669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76924" y="1963554"/>
            <a:ext cx="5419023" cy="4138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4379447">
            <a:off x="5379623" y="4756539"/>
            <a:ext cx="2021744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90660" y="5515276"/>
            <a:ext cx="1328285" cy="575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9346144">
            <a:off x="4990850" y="4345037"/>
            <a:ext cx="1279574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783178" y="3898226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3158937">
            <a:off x="4146998" y="4289944"/>
            <a:ext cx="1151532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84292" y="4734023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3124957">
            <a:off x="4080669" y="3985098"/>
            <a:ext cx="611083" cy="305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14709" y="5311539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9310160">
            <a:off x="3683010" y="3662380"/>
            <a:ext cx="964129" cy="3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9310160">
            <a:off x="4263406" y="3619060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9310160">
            <a:off x="3934543" y="3704082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9310160">
            <a:off x="4086943" y="3914234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9310160">
            <a:off x="3750059" y="4000859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ownloads\sfg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0232" y="4831882"/>
            <a:ext cx="809160" cy="730217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2887579" y="5698155"/>
            <a:ext cx="2387065" cy="413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69370" y="5034011"/>
            <a:ext cx="964129" cy="362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203608" y="5390147"/>
            <a:ext cx="1734152" cy="421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27599" y="3041582"/>
            <a:ext cx="728899" cy="200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89625" y="3176337"/>
            <a:ext cx="422494" cy="112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44" idx="1"/>
          </p:cNvCxnSpPr>
          <p:nvPr/>
        </p:nvCxnSpPr>
        <p:spPr>
          <a:xfrm rot="10800000" flipV="1">
            <a:off x="3291841" y="3232604"/>
            <a:ext cx="597785" cy="21190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6200000" flipH="1">
            <a:off x="3569136" y="4002272"/>
            <a:ext cx="2091772" cy="626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Hand – Eye Calibration </a:t>
            </a:r>
            <a:r>
              <a:rPr kumimoji="0" lang="ko-KR" altLang="en-US" sz="28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환경 제한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669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886550" y="1982804"/>
            <a:ext cx="5419023" cy="4138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6164434">
            <a:off x="5735758" y="4573658"/>
            <a:ext cx="2021744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00286" y="5534526"/>
            <a:ext cx="1328285" cy="5759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9346144">
            <a:off x="5731997" y="4037028"/>
            <a:ext cx="1279574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572451" y="3619093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2096306">
            <a:off x="4801518" y="4212941"/>
            <a:ext cx="1151532" cy="5470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444688" y="4464516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2297807">
            <a:off x="4542682" y="3975471"/>
            <a:ext cx="611083" cy="305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24335" y="5330789"/>
            <a:ext cx="646497" cy="616019"/>
          </a:xfrm>
          <a:prstGeom prst="ellipse">
            <a:avLst/>
          </a:prstGeom>
          <a:solidFill>
            <a:srgbClr val="47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8551758">
            <a:off x="3991019" y="3662379"/>
            <a:ext cx="964129" cy="39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8551758">
            <a:off x="4494413" y="3542057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8551758">
            <a:off x="4242552" y="3704081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18551758">
            <a:off x="4423828" y="3846855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8551758">
            <a:off x="4125446" y="4029731"/>
            <a:ext cx="320400" cy="12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ownloads\sfg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0671" y="3551721"/>
            <a:ext cx="809160" cy="730217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2897205" y="5717405"/>
            <a:ext cx="2387065" cy="413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578996" y="5053261"/>
            <a:ext cx="964129" cy="3625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213234" y="5409397"/>
            <a:ext cx="1734152" cy="4219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37225" y="3060832"/>
            <a:ext cx="728899" cy="200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899251" y="3195587"/>
            <a:ext cx="422494" cy="1125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stCxn id="44" idx="1"/>
          </p:cNvCxnSpPr>
          <p:nvPr/>
        </p:nvCxnSpPr>
        <p:spPr>
          <a:xfrm rot="10800000" flipV="1">
            <a:off x="3301467" y="3251854"/>
            <a:ext cx="597785" cy="21190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16200000" flipH="1">
            <a:off x="3578762" y="4021522"/>
            <a:ext cx="2091772" cy="626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제목 1"/>
          <p:cNvSpPr txBox="1">
            <a:spLocks/>
          </p:cNvSpPr>
          <p:nvPr/>
        </p:nvSpPr>
        <p:spPr>
          <a:xfrm>
            <a:off x="256544" y="700126"/>
            <a:ext cx="699512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Hand – Eye Calibration </a:t>
            </a:r>
            <a:r>
              <a:rPr kumimoji="0" lang="ko-KR" altLang="en-US" sz="2800" b="1" i="0" u="none" strike="noStrike" kern="1200" cap="none" spc="-150" normalizeH="0" baseline="0" noProof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환경 제한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669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단어 체크 및 정리 후 분석 진행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280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계속해서 움직이면서 진행하는 작업에 필요하다고 생각되는 영상 분석 방식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Realsense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이용한 영상처리 방식을 탐색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pyrealsense2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이용한 실습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69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8659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반복적으로 읽어보면서 이해가 안되는 부분은 체크 후 넘어가고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이해가 된 부분은 간략하게 요약을 적으면서 넘어가는 방식으로 진행예정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18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d435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019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pyrealsense2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코드를 이용한 카메라 작동 실습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42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Arduino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실습 진행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2491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이후에 사용하고자 계획중인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 이동식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작동을 위한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Arduino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기본 실습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05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35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</TotalTime>
  <Words>850</Words>
  <Application>Microsoft Office PowerPoint</Application>
  <PresentationFormat>화면 슬라이드 쇼(4:3)</PresentationFormat>
  <Paragraphs>235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Arial</vt:lpstr>
      <vt:lpstr>210 옴니고딕 030</vt:lpstr>
      <vt:lpstr>나눔고딕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2. 이번 주 및 다음 주 예정</vt:lpstr>
      <vt:lpstr>2. 이번 주 및 다음 주 예정</vt:lpstr>
      <vt:lpstr>2. 이번 주 및 다음 주 예정</vt:lpstr>
      <vt:lpstr>슬라이드 9</vt:lpstr>
      <vt:lpstr>1. 이번 주 작업</vt:lpstr>
      <vt:lpstr>1-1. 연구 방향 설정</vt:lpstr>
      <vt:lpstr>1-1. 연구 방향 설정</vt:lpstr>
      <vt:lpstr>1-1. 연구 방향 설정</vt:lpstr>
      <vt:lpstr>1-2. 데이터 수집을 위한 촬영 계획</vt:lpstr>
      <vt:lpstr>부록. 사후 대책 수행 방법</vt:lpstr>
      <vt:lpstr>부록. 결함 종류에 따른 사후 대책 세분화</vt:lpstr>
      <vt:lpstr>부록. 결함 종류에 따른 사후 대책 세분화</vt:lpstr>
      <vt:lpstr>부록. 결함 종류에 따른 사후 대책 세분화</vt:lpstr>
      <vt:lpstr>슬라이드 19</vt:lpstr>
      <vt:lpstr>1. Hand Eye Calibration Solve Equation 수정</vt:lpstr>
      <vt:lpstr>2. Hand – Eye Calibration Apply</vt:lpstr>
      <vt:lpstr>3. 향후계획</vt:lpstr>
      <vt:lpstr>3. Hand – Eye Calibration Apply</vt:lpstr>
      <vt:lpstr>4. Hand – Eye Calibration 환경 제한</vt:lpstr>
      <vt:lpstr>슬라이드 25</vt:lpstr>
      <vt:lpstr>슬라이드 26</vt:lpstr>
      <vt:lpstr>슬라이드 27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370</cp:revision>
  <cp:lastPrinted>2011-08-28T13:13:29Z</cp:lastPrinted>
  <dcterms:created xsi:type="dcterms:W3CDTF">2011-08-24T01:05:33Z</dcterms:created>
  <dcterms:modified xsi:type="dcterms:W3CDTF">2021-07-16T04:15:33Z</dcterms:modified>
</cp:coreProperties>
</file>