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292" r:id="rId3"/>
    <p:sldId id="258" r:id="rId4"/>
    <p:sldId id="354" r:id="rId5"/>
    <p:sldId id="409" r:id="rId6"/>
    <p:sldId id="410" r:id="rId7"/>
    <p:sldId id="411" r:id="rId8"/>
    <p:sldId id="412" r:id="rId9"/>
    <p:sldId id="413" r:id="rId10"/>
    <p:sldId id="361" r:id="rId11"/>
    <p:sldId id="317" r:id="rId12"/>
    <p:sldId id="407" r:id="rId13"/>
    <p:sldId id="289" r:id="rId14"/>
    <p:sldId id="290" r:id="rId15"/>
    <p:sldId id="408" r:id="rId16"/>
    <p:sldId id="291" r:id="rId17"/>
    <p:sldId id="328" r:id="rId18"/>
    <p:sldId id="404" r:id="rId19"/>
    <p:sldId id="405" r:id="rId20"/>
    <p:sldId id="403" r:id="rId21"/>
    <p:sldId id="406" r:id="rId22"/>
    <p:sldId id="278" r:id="rId23"/>
  </p:sldIdLst>
  <p:sldSz cx="9144000" cy="6858000" type="screen4x3"/>
  <p:notesSz cx="6805613" cy="9939338"/>
  <p:embeddedFontLst>
    <p:embeddedFont>
      <p:font typeface="210 옴니고딕 030" panose="02020603020101020101" pitchFamily="18" charset="-127"/>
      <p:regular r:id="rId26"/>
    </p:embeddedFont>
    <p:embeddedFont>
      <p:font typeface="나눔고딕" panose="020D0604000000000000" pitchFamily="50" charset="-127"/>
      <p:regular r:id="rId27"/>
      <p:bold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3D3C3E"/>
    <a:srgbClr val="063656"/>
    <a:srgbClr val="08456E"/>
    <a:srgbClr val="569CF0"/>
    <a:srgbClr val="8DBDF7"/>
    <a:srgbClr val="5DAAFF"/>
    <a:srgbClr val="47B0FF"/>
    <a:srgbClr val="E3EAF5"/>
    <a:srgbClr val="DD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1" autoAdjust="0"/>
    <p:restoredTop sz="86364" autoAdjust="0"/>
  </p:normalViewPr>
  <p:slideViewPr>
    <p:cSldViewPr snapToGrid="0">
      <p:cViewPr varScale="1">
        <p:scale>
          <a:sx n="100" d="100"/>
          <a:sy n="100" d="100"/>
        </p:scale>
        <p:origin x="247" y="51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581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135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66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242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125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4033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26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4154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193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2755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9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5816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9985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074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157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363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98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휴가 이후 예정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실습코드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716253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발생한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ZeroDivisionError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수정하여 코드 실행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이후에도 발생하는 오류들을 수정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용접면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데이터들을 이용하여 실습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D2D1CC6-6C7E-4A42-AEE4-FA9DE60AC8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F68C3-167E-451C-8815-76D6C10B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불량 검사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55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/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2181596"/>
            <a:ext cx="6352910" cy="143444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1-1.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용접 교육 일정 문의</a:t>
            </a:r>
            <a:endParaRPr lang="en-US" altLang="ko-KR" sz="1500" b="1" dirty="0" err="1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/>
              </a:rPr>
              <a:t> 교육 후 실험 계획</a:t>
            </a: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ko-KR" altLang="en-US" sz="9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96C97B-B2AC-4D4D-BE5E-DEE5CB19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14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1-1. </a:t>
            </a:r>
            <a:r>
              <a:rPr lang="ko-KR" altLang="en-US" sz="2100" b="1" dirty="0">
                <a:solidFill>
                  <a:srgbClr val="3D3C3E"/>
                </a:solidFill>
                <a:ea typeface="맑은 고딕"/>
              </a:rPr>
              <a:t>용접 교육 일정 문의</a:t>
            </a:r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 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69981" y="2069718"/>
            <a:ext cx="5959253" cy="3066847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1. </a:t>
            </a:r>
            <a:r>
              <a:rPr lang="en-US" altLang="ko-KR" sz="1500" b="1" dirty="0" err="1">
                <a:latin typeface="210 옴니고딕 030"/>
                <a:ea typeface="210 옴니고딕 030"/>
              </a:rPr>
              <a:t>용접기</a:t>
            </a:r>
            <a:r>
              <a:rPr lang="en-US" altLang="ko-KR" sz="1500" b="1" dirty="0">
                <a:latin typeface="210 옴니고딕 030"/>
                <a:ea typeface="210 옴니고딕 030"/>
              </a:rPr>
              <a:t> </a:t>
            </a:r>
            <a:r>
              <a:rPr lang="en-US" altLang="ko-KR" sz="1500" b="1" dirty="0" err="1">
                <a:latin typeface="210 옴니고딕 030"/>
                <a:ea typeface="210 옴니고딕 030"/>
              </a:rPr>
              <a:t>구매처로부터</a:t>
            </a:r>
            <a:r>
              <a:rPr lang="en-US" altLang="ko-KR" sz="1500" b="1" dirty="0">
                <a:latin typeface="210 옴니고딕 030"/>
                <a:ea typeface="210 옴니고딕 030"/>
              </a:rPr>
              <a:t> </a:t>
            </a:r>
            <a:r>
              <a:rPr lang="en-US" altLang="ko-KR" sz="1500" b="1" dirty="0" err="1">
                <a:latin typeface="210 옴니고딕 030"/>
                <a:ea typeface="210 옴니고딕 030"/>
              </a:rPr>
              <a:t>문의</a:t>
            </a:r>
            <a:r>
              <a:rPr lang="en-US" altLang="ko-KR" sz="1500" b="1" dirty="0">
                <a:latin typeface="210 옴니고딕 030"/>
                <a:ea typeface="210 옴니고딕 030"/>
              </a:rPr>
              <a:t>  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350" b="1" dirty="0">
                <a:latin typeface="210 옴니고딕 030"/>
                <a:ea typeface="210 옴니고딕 030"/>
              </a:rPr>
              <a:t>-   </a:t>
            </a:r>
            <a:r>
              <a:rPr lang="ko-KR" altLang="en-US" sz="1350" b="1" dirty="0">
                <a:latin typeface="210 옴니고딕 030"/>
                <a:ea typeface="210 옴니고딕 030"/>
              </a:rPr>
              <a:t>방문 교육 일정 확정 </a:t>
            </a:r>
            <a:r>
              <a:rPr lang="en-US" altLang="ko-KR" sz="135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 </a:t>
            </a:r>
            <a:r>
              <a:rPr lang="en-US" altLang="ko-KR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8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월 </a:t>
            </a:r>
            <a:r>
              <a:rPr lang="en-US" altLang="ko-KR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9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일 월요일</a:t>
            </a:r>
            <a:endParaRPr lang="en-US" altLang="ko-KR" sz="1350" b="1" dirty="0">
              <a:solidFill>
                <a:srgbClr val="FF0000"/>
              </a:solidFill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latin typeface="210 옴니고딕 030"/>
                <a:ea typeface="210 옴니고딕 030"/>
              </a:rPr>
              <a:t>교육 비용 </a:t>
            </a:r>
            <a:r>
              <a:rPr lang="en-US" altLang="ko-KR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40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만원</a:t>
            </a:r>
            <a:endParaRPr lang="en-US" altLang="ko-KR" sz="1350" b="1" dirty="0">
              <a:solidFill>
                <a:srgbClr val="FF0000"/>
              </a:solidFill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latin typeface="210 옴니고딕 030"/>
                <a:ea typeface="210 옴니고딕 030" panose="02020603020101020101" pitchFamily="18" charset="-127"/>
              </a:rPr>
              <a:t>올바른 용접에 필요한 전반적인 지식 교육</a:t>
            </a:r>
            <a:endParaRPr lang="en-US" altLang="ko-KR" sz="1350" b="1" dirty="0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35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     </a:t>
            </a:r>
            <a:r>
              <a:rPr lang="en-US" altLang="ko-KR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 </a:t>
            </a:r>
            <a:r>
              <a:rPr lang="ko-KR" altLang="en-US" sz="1200" b="1" dirty="0" err="1">
                <a:latin typeface="210 옴니고딕 030"/>
                <a:ea typeface="210 옴니고딕 030"/>
                <a:sym typeface="Wingdings" panose="05000000000000000000" pitchFamily="2" charset="2"/>
              </a:rPr>
              <a:t>용접기</a:t>
            </a:r>
            <a:r>
              <a:rPr lang="ko-KR" altLang="en-US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 사용법</a:t>
            </a:r>
            <a:r>
              <a:rPr lang="en-US" altLang="ko-KR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용접자세</a:t>
            </a:r>
            <a:r>
              <a:rPr lang="en-US" altLang="ko-KR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전류세기</a:t>
            </a:r>
            <a:r>
              <a:rPr lang="en-US" altLang="ko-KR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, </a:t>
            </a:r>
            <a:r>
              <a:rPr lang="ko-KR" altLang="en-US" sz="120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용접속도</a:t>
            </a:r>
            <a:endParaRPr lang="en-US" altLang="ko-KR" sz="1200" b="1" dirty="0">
              <a:latin typeface="210 옴니고딕 030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6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6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1350" b="1" dirty="0">
              <a:latin typeface="210 옴니고딕 030"/>
              <a:ea typeface="210 옴니고딕 030"/>
            </a:endParaRPr>
          </a:p>
        </p:txBody>
      </p:sp>
    </p:spTree>
    <p:extLst>
      <p:ext uri="{BB962C8B-B14F-4D97-AF65-F5344CB8AC3E}">
        <p14:creationId xmlns:p14="http://schemas.microsoft.com/office/powerpoint/2010/main" val="57074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맑은 고딕"/>
              </a:rPr>
              <a:t>교육 후 실험 계획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69981" y="1955417"/>
            <a:ext cx="5836659" cy="32387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1. </a:t>
            </a:r>
            <a:r>
              <a:rPr lang="ko-KR" altLang="en-US" sz="1500" b="1" dirty="0">
                <a:latin typeface="210 옴니고딕 030"/>
                <a:ea typeface="210 옴니고딕 030"/>
              </a:rPr>
              <a:t>파라미터 탐색 실험</a:t>
            </a:r>
            <a:endParaRPr lang="en-US" altLang="ko-KR" sz="1500" b="1" dirty="0">
              <a:latin typeface="210 옴니고딕 030"/>
              <a:ea typeface="210 옴니고딕 030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1350" b="1" dirty="0">
                <a:latin typeface="210 옴니고딕 030"/>
                <a:ea typeface="210 옴니고딕 030"/>
              </a:rPr>
              <a:t>교육을 통해 배운 </a:t>
            </a:r>
            <a:r>
              <a:rPr lang="ko-KR" altLang="en-US" sz="135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적절한</a:t>
            </a:r>
            <a:r>
              <a:rPr lang="ko-KR" altLang="en-US" sz="1350" b="1">
                <a:latin typeface="210 옴니고딕 030"/>
                <a:ea typeface="210 옴니고딕 030"/>
              </a:rPr>
              <a:t> 파라미터를 기준으로 실험 진행</a:t>
            </a:r>
            <a:endParaRPr lang="en-US" altLang="ko-KR" sz="135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>
                <a:latin typeface="210 옴니고딕 030"/>
                <a:ea typeface="210 옴니고딕 030"/>
              </a:rPr>
              <a:t>      --&gt; 올바른 비드 모양 형성을 할 수 있는 각 파라미터 범위 탐색</a:t>
            </a:r>
            <a:endParaRPr lang="ko-KR" altLang="en-US" sz="135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>
                <a:latin typeface="210 옴니고딕 030"/>
                <a:ea typeface="210 옴니고딕 030"/>
              </a:rPr>
              <a:t>-   특정 결함이 나타날 수 있는 파라미터 범위 탐색</a:t>
            </a:r>
            <a:endParaRPr lang="ko-KR" altLang="en-US" sz="135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>
                <a:latin typeface="210 옴니고딕 030"/>
                <a:ea typeface="210 옴니고딕 030"/>
              </a:rPr>
              <a:t>      --&gt; 균열에 대한 실험을 우선적으로 진행</a:t>
            </a:r>
            <a:endParaRPr lang="ko-KR" altLang="en-US" sz="135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2. </a:t>
            </a:r>
            <a:r>
              <a:rPr lang="ko-KR" altLang="en-US" sz="1500" b="1" err="1">
                <a:solidFill>
                  <a:srgbClr val="3D3C3E"/>
                </a:solidFill>
                <a:ea typeface="맑은 고딕"/>
              </a:rPr>
              <a:t>정상품</a:t>
            </a:r>
            <a:r>
              <a:rPr lang="ko-KR" altLang="en-US" sz="1500" b="1" dirty="0">
                <a:solidFill>
                  <a:srgbClr val="3D3C3E"/>
                </a:solidFill>
                <a:ea typeface="맑은 고딕"/>
              </a:rPr>
              <a:t> 선정 </a:t>
            </a:r>
            <a:endParaRPr lang="en-US" altLang="ko-KR" sz="150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latin typeface="210 옴니고딕 030"/>
                <a:ea typeface="210 옴니고딕 030"/>
              </a:rPr>
              <a:t>   1) 외관결함 검사방법 적용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latin typeface="210 옴니고딕 030"/>
                <a:ea typeface="210 옴니고딕 030"/>
              </a:rPr>
              <a:t>     - 육안검사 : 눈으로 외관 결함 검사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latin typeface="210 옴니고딕 030"/>
                <a:ea typeface="210 옴니고딕 030"/>
              </a:rPr>
              <a:t>        </a:t>
            </a:r>
            <a:r>
              <a:rPr lang="en-US" altLang="ko-KR" sz="135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 </a:t>
            </a:r>
            <a:r>
              <a:rPr lang="ko-KR" altLang="en-US" sz="1200" b="1" dirty="0">
                <a:latin typeface="210 옴니고딕 030"/>
                <a:ea typeface="210 옴니고딕 030"/>
              </a:rPr>
              <a:t>교육을 통해 </a:t>
            </a:r>
            <a:r>
              <a:rPr lang="ko-KR" altLang="en-US" sz="120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결함</a:t>
            </a:r>
            <a:r>
              <a:rPr lang="ko-KR" altLang="en-US" sz="1200" b="1" dirty="0">
                <a:latin typeface="210 옴니고딕 030"/>
                <a:ea typeface="210 옴니고딕 030"/>
              </a:rPr>
              <a:t>마다의 </a:t>
            </a:r>
            <a:r>
              <a:rPr lang="ko-KR" altLang="en-US" sz="1200" b="1" dirty="0">
                <a:solidFill>
                  <a:srgbClr val="FF0000"/>
                </a:solidFill>
                <a:latin typeface="210 옴니고딕 030"/>
                <a:ea typeface="210 옴니고딕 030"/>
              </a:rPr>
              <a:t>외형적 특징 </a:t>
            </a:r>
            <a:r>
              <a:rPr lang="ko-KR" altLang="en-US" sz="1200" b="1" dirty="0">
                <a:latin typeface="210 옴니고딕 030"/>
                <a:ea typeface="210 옴니고딕 030"/>
              </a:rPr>
              <a:t>파악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210 옴니고딕 030"/>
                <a:ea typeface="210 옴니고딕 030"/>
              </a:rPr>
              <a:t>      </a:t>
            </a:r>
            <a:endParaRPr lang="ko-KR" altLang="en-US" sz="1350" b="1">
              <a:latin typeface="210 옴니고딕 030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228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맑은 고딕"/>
              </a:rPr>
              <a:t>교육 후 실험 계획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214958" y="2145917"/>
            <a:ext cx="6719886" cy="32387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350" b="1" dirty="0">
                <a:latin typeface="210 옴니고딕 030"/>
                <a:ea typeface="210 옴니고딕 030"/>
              </a:rPr>
              <a:t>    - 침투검사 : </a:t>
            </a:r>
            <a:r>
              <a:rPr lang="ko-KR" altLang="en-US" sz="1350" b="1" dirty="0">
                <a:ea typeface="210 옴니고딕 030"/>
                <a:cs typeface="+mn-lt"/>
              </a:rPr>
              <a:t>침투액이 침투하게 한 후 현상액을 적용하여 육안으로 식별하는 방법</a:t>
            </a:r>
            <a:endParaRPr lang="en-US" altLang="ko-KR" sz="1350">
              <a:ea typeface="맑은 고딕" panose="020F0502020204030204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ko-KR" sz="135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ko-KR" sz="1350" b="1" dirty="0">
                <a:ea typeface="+mn-lt"/>
                <a:cs typeface="+mn-lt"/>
              </a:rPr>
              <a:t>   - </a:t>
            </a:r>
            <a:r>
              <a:rPr lang="en-US" altLang="ko-KR" sz="1350" b="1" dirty="0" err="1">
                <a:ea typeface="+mn-lt"/>
                <a:cs typeface="+mn-lt"/>
              </a:rPr>
              <a:t>비드</a:t>
            </a:r>
            <a:r>
              <a:rPr lang="en-US" altLang="ko-KR" sz="1350" b="1" dirty="0">
                <a:ea typeface="+mn-lt"/>
                <a:cs typeface="+mn-lt"/>
              </a:rPr>
              <a:t> </a:t>
            </a:r>
            <a:r>
              <a:rPr lang="en-US" altLang="ko-KR" sz="1350" b="1" dirty="0" err="1">
                <a:ea typeface="+mn-lt"/>
                <a:cs typeface="+mn-lt"/>
              </a:rPr>
              <a:t>외형</a:t>
            </a:r>
            <a:r>
              <a:rPr lang="en-US" altLang="ko-KR" sz="1350" b="1" dirty="0">
                <a:ea typeface="+mn-lt"/>
                <a:cs typeface="+mn-lt"/>
              </a:rPr>
              <a:t> </a:t>
            </a:r>
            <a:r>
              <a:rPr lang="en-US" altLang="ko-KR" sz="1350" b="1" dirty="0" err="1">
                <a:ea typeface="+mn-lt"/>
                <a:cs typeface="+mn-lt"/>
              </a:rPr>
              <a:t>검사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350" b="1" dirty="0">
                <a:ea typeface="+mn-lt"/>
                <a:cs typeface="+mn-lt"/>
              </a:rPr>
              <a:t>     </a:t>
            </a:r>
            <a:r>
              <a:rPr lang="en-US" altLang="ko-KR" sz="1350" b="1" dirty="0">
                <a:ea typeface="+mn-lt"/>
                <a:cs typeface="+mn-lt"/>
              </a:rPr>
              <a:t> </a:t>
            </a:r>
            <a:r>
              <a:rPr lang="ko-KR" altLang="en-US" sz="1350" b="1" dirty="0">
                <a:ea typeface="+mn-lt"/>
                <a:cs typeface="+mn-lt"/>
              </a:rPr>
              <a:t>비드 너비</a:t>
            </a:r>
            <a:r>
              <a:rPr lang="en-US" altLang="ko-KR" sz="1350" b="1" dirty="0">
                <a:ea typeface="+mn-lt"/>
                <a:cs typeface="+mn-lt"/>
              </a:rPr>
              <a:t>, </a:t>
            </a:r>
            <a:r>
              <a:rPr lang="ko-KR" altLang="en-US" sz="1350" b="1" dirty="0">
                <a:ea typeface="+mn-lt"/>
                <a:cs typeface="+mn-lt"/>
              </a:rPr>
              <a:t>두께와 같은 </a:t>
            </a:r>
            <a:r>
              <a:rPr lang="ko-KR" altLang="en-US" sz="1350" b="1" dirty="0">
                <a:solidFill>
                  <a:srgbClr val="FF0000"/>
                </a:solidFill>
                <a:ea typeface="+mn-lt"/>
                <a:cs typeface="+mn-lt"/>
              </a:rPr>
              <a:t>외형적인 요소</a:t>
            </a:r>
            <a:r>
              <a:rPr lang="ko-KR" altLang="en-US" sz="1350" b="1" dirty="0">
                <a:ea typeface="+mn-lt"/>
                <a:cs typeface="+mn-lt"/>
              </a:rPr>
              <a:t>는 판단 기준 주관적 </a:t>
            </a:r>
            <a:endParaRPr lang="en-US" altLang="ko-KR" sz="1350" dirty="0">
              <a:ea typeface="+mn-lt"/>
              <a:cs typeface="+mn-lt"/>
            </a:endParaRPr>
          </a:p>
          <a:p>
            <a:pPr marL="0" indent="0">
              <a:buNone/>
            </a:pPr>
            <a:endParaRPr lang="ko-KR" altLang="en-US" sz="1350" b="1" dirty="0">
              <a:ea typeface="210 옴니고딕 030"/>
            </a:endParaRPr>
          </a:p>
          <a:p>
            <a:pPr marL="0" indent="0">
              <a:buNone/>
            </a:pPr>
            <a:r>
              <a:rPr lang="en-US" altLang="ko-KR" sz="1350" b="1" dirty="0">
                <a:latin typeface="210 옴니고딕 030"/>
                <a:ea typeface="210 옴니고딕 030"/>
                <a:sym typeface="Wingdings" panose="05000000000000000000" pitchFamily="2" charset="2"/>
              </a:rPr>
              <a:t>        </a:t>
            </a:r>
            <a:r>
              <a:rPr lang="en-US" altLang="ko-KR" sz="1350" b="1" dirty="0">
                <a:latin typeface="210 옴니고딕 030"/>
                <a:ea typeface="210 옴니고딕 030"/>
              </a:rPr>
              <a:t> </a:t>
            </a:r>
            <a:endParaRPr lang="ko-KR" altLang="en-US" sz="1200" b="1" dirty="0">
              <a:latin typeface="210 옴니고딕 030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210 옴니고딕 030"/>
                <a:ea typeface="210 옴니고딕 030"/>
              </a:rPr>
              <a:t>      </a:t>
            </a:r>
            <a:endParaRPr lang="ko-KR" altLang="en-US" sz="1350" b="1">
              <a:latin typeface="210 옴니고딕 030"/>
              <a:ea typeface="210 옴니고딕 030" panose="02020603020101020101" pitchFamily="18" charset="-127"/>
            </a:endParaRPr>
          </a:p>
        </p:txBody>
      </p:sp>
      <p:pic>
        <p:nvPicPr>
          <p:cNvPr id="3" name="그림 3">
            <a:extLst>
              <a:ext uri="{FF2B5EF4-FFF2-40B4-BE49-F238E27FC236}">
                <a16:creationId xmlns:a16="http://schemas.microsoft.com/office/drawing/2014/main" id="{5BDC5DCF-8077-4DBC-AF3C-0850C2FEA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687" y="2458149"/>
            <a:ext cx="5971309" cy="15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335409" y="1721437"/>
            <a:ext cx="6352910" cy="95658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1335409" y="1382344"/>
            <a:ext cx="6193826" cy="435695"/>
          </a:xfrm>
        </p:spPr>
        <p:txBody>
          <a:bodyPr>
            <a:noAutofit/>
          </a:bodyPr>
          <a:lstStyle/>
          <a:p>
            <a:r>
              <a:rPr lang="en-US" altLang="ko-KR" sz="2100" b="1" dirty="0">
                <a:solidFill>
                  <a:srgbClr val="3D3C3E"/>
                </a:solidFill>
                <a:ea typeface="맑은 고딕"/>
              </a:rPr>
              <a:t>1-2. </a:t>
            </a:r>
            <a:r>
              <a:rPr lang="ko-KR" altLang="en-US" sz="2100" b="1" dirty="0">
                <a:solidFill>
                  <a:srgbClr val="3D3C3E"/>
                </a:solidFill>
                <a:ea typeface="맑은 고딕"/>
              </a:rPr>
              <a:t>교육 후 실험 계획</a:t>
            </a:r>
            <a:endParaRPr lang="en-US" altLang="ko-KR" sz="2100" b="1" dirty="0">
              <a:solidFill>
                <a:srgbClr val="3D3C3E"/>
              </a:solidFill>
              <a:latin typeface="맑은 고딕"/>
              <a:ea typeface="맑은 고딕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AA69CB2-D530-47A1-9D72-E6B13A9D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1455681" y="1955418"/>
            <a:ext cx="5298003" cy="1413794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350" b="1" dirty="0" err="1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1E5A4DE-0093-4A87-B499-DE488FB43A5D}"/>
              </a:ext>
            </a:extLst>
          </p:cNvPr>
          <p:cNvSpPr txBox="1">
            <a:spLocks/>
          </p:cNvSpPr>
          <p:nvPr/>
        </p:nvSpPr>
        <p:spPr>
          <a:xfrm>
            <a:off x="1569981" y="1955417"/>
            <a:ext cx="7144181" cy="323870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500" b="1" dirty="0">
                <a:latin typeface="210 옴니고딕 030"/>
                <a:ea typeface="210 옴니고딕 030"/>
              </a:rPr>
              <a:t> 2) </a:t>
            </a:r>
            <a:r>
              <a:rPr lang="ko-KR" altLang="en-US" sz="1500" b="1" dirty="0">
                <a:latin typeface="210 옴니고딕 030"/>
                <a:ea typeface="210 옴니고딕 030"/>
              </a:rPr>
              <a:t>내부결함 검사방법 적용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210 옴니고딕 030"/>
                <a:ea typeface="210 옴니고딕 030"/>
              </a:rPr>
              <a:t>    - </a:t>
            </a:r>
            <a:r>
              <a:rPr lang="ko-KR" altLang="en-US" sz="1200" b="1" dirty="0" err="1">
                <a:latin typeface="210 옴니고딕 030"/>
                <a:ea typeface="210 옴니고딕 030"/>
              </a:rPr>
              <a:t>방사선투과법</a:t>
            </a:r>
            <a:r>
              <a:rPr lang="ko-KR" altLang="en-US" sz="1200" b="1" dirty="0">
                <a:latin typeface="210 옴니고딕 030"/>
                <a:ea typeface="210 옴니고딕 030"/>
              </a:rPr>
              <a:t> : 방사선을 실험체에 투과하여</a:t>
            </a:r>
            <a:r>
              <a:rPr lang="ko-KR" altLang="en-US" sz="1200" b="1" dirty="0">
                <a:ea typeface="210 옴니고딕 030"/>
                <a:cs typeface="+mn-lt"/>
              </a:rPr>
              <a:t> 필름에 상을 형성시켜 내부의 결함을 검출하는 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맑은 고딕"/>
                <a:ea typeface="210 옴니고딕 030"/>
              </a:rPr>
              <a:t>      --&gt; 인체에 유해한 </a:t>
            </a:r>
            <a:r>
              <a:rPr lang="ko-KR" altLang="en-US" sz="1200" b="1" dirty="0">
                <a:solidFill>
                  <a:srgbClr val="FF0000"/>
                </a:solidFill>
                <a:latin typeface="맑은 고딕"/>
                <a:ea typeface="210 옴니고딕 030"/>
              </a:rPr>
              <a:t>방사선을 방출</a:t>
            </a:r>
            <a:r>
              <a:rPr lang="ko-KR" altLang="en-US" sz="1200" b="1" dirty="0">
                <a:latin typeface="맑은 고딕"/>
                <a:ea typeface="210 옴니고딕 030"/>
              </a:rPr>
              <a:t>하기 때문에 전문가 이외에는 사용이 제한적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600" b="1" dirty="0">
              <a:latin typeface="맑은 고딕"/>
              <a:ea typeface="210 옴니고딕 03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맑은 고딕"/>
                <a:ea typeface="210 옴니고딕 030"/>
              </a:rPr>
              <a:t>    - </a:t>
            </a:r>
            <a:r>
              <a:rPr lang="ko-KR" altLang="en-US" sz="1200" b="1" dirty="0" err="1">
                <a:latin typeface="맑은 고딕"/>
                <a:ea typeface="210 옴니고딕 030"/>
              </a:rPr>
              <a:t>초음파탐상법</a:t>
            </a:r>
            <a:r>
              <a:rPr lang="ko-KR" altLang="en-US" sz="1200" b="1" dirty="0">
                <a:latin typeface="맑은 고딕"/>
                <a:ea typeface="210 옴니고딕 030"/>
              </a:rPr>
              <a:t> : 초음파가 결함 부분에서 반사, 굴절되는 현상을 이용하여 내부결함을 검출하는 방법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latin typeface="맑은 고딕"/>
                <a:ea typeface="210 옴니고딕 030"/>
              </a:rPr>
              <a:t>      --&gt; </a:t>
            </a:r>
            <a:r>
              <a:rPr lang="ko-KR" altLang="en-US" sz="1200" b="1" dirty="0">
                <a:ea typeface="210 옴니고딕 030"/>
                <a:cs typeface="+mn-lt"/>
              </a:rPr>
              <a:t>결함의 공간적인 정보를 얻는 데에 용이</a:t>
            </a:r>
            <a:endParaRPr lang="ko-KR" altLang="en-US" sz="2400" dirty="0">
              <a:ea typeface="맑은 고딕"/>
              <a:cs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b="1" dirty="0">
                <a:ea typeface="210 옴니고딕 030"/>
                <a:cs typeface="+mn-lt"/>
              </a:rPr>
              <a:t>      --&gt; </a:t>
            </a:r>
            <a:r>
              <a:rPr lang="ko-KR" altLang="en-US" sz="1200" b="1" dirty="0" err="1">
                <a:ea typeface="210 옴니고딕 030"/>
                <a:cs typeface="+mn-lt"/>
              </a:rPr>
              <a:t>방사선투과법에</a:t>
            </a:r>
            <a:r>
              <a:rPr lang="ko-KR" altLang="en-US" sz="1200" b="1" dirty="0">
                <a:ea typeface="210 옴니고딕 030"/>
                <a:cs typeface="+mn-lt"/>
              </a:rPr>
              <a:t> 비하여 </a:t>
            </a:r>
            <a:r>
              <a:rPr lang="ko-KR" altLang="en-US" sz="1200" b="1" dirty="0">
                <a:solidFill>
                  <a:srgbClr val="FF0000"/>
                </a:solidFill>
                <a:ea typeface="210 옴니고딕 030"/>
                <a:cs typeface="+mn-lt"/>
              </a:rPr>
              <a:t>안전</a:t>
            </a:r>
            <a:r>
              <a:rPr lang="ko-KR" altLang="en-US" sz="1200" b="1" dirty="0">
                <a:ea typeface="210 옴니고딕 030"/>
                <a:cs typeface="+mn-lt"/>
              </a:rPr>
              <a:t>하고 </a:t>
            </a:r>
            <a:r>
              <a:rPr lang="ko-KR" altLang="en-US" sz="1200" b="1" dirty="0">
                <a:solidFill>
                  <a:srgbClr val="FF0000"/>
                </a:solidFill>
                <a:ea typeface="210 옴니고딕 030"/>
                <a:cs typeface="+mn-lt"/>
              </a:rPr>
              <a:t>경제적</a:t>
            </a:r>
          </a:p>
          <a:p>
            <a:pPr marL="0" indent="0">
              <a:buNone/>
            </a:pPr>
            <a:r>
              <a:rPr lang="ko-KR" altLang="en-US" sz="1200" dirty="0">
                <a:ea typeface="맑은 고딕"/>
                <a:cs typeface="+mn-lt"/>
              </a:rPr>
              <a:t>  </a:t>
            </a:r>
            <a:r>
              <a:rPr lang="ko-KR" altLang="en-US" sz="1200" dirty="0">
                <a:ea typeface="+mn-lt"/>
                <a:cs typeface="+mn-lt"/>
              </a:rPr>
              <a:t>   </a:t>
            </a:r>
            <a:endParaRPr lang="ko-KR" altLang="en-US" sz="1200" dirty="0">
              <a:ea typeface="맑은 고딕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DAAB50F9-4E50-463F-9E6F-8368FC78D9FC}"/>
              </a:ext>
            </a:extLst>
          </p:cNvPr>
          <p:cNvSpPr/>
          <p:nvPr/>
        </p:nvSpPr>
        <p:spPr>
          <a:xfrm>
            <a:off x="1771892" y="4303672"/>
            <a:ext cx="285750" cy="18184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C1436-B982-4D64-A6F1-DC35BF8AB71C}"/>
              </a:ext>
            </a:extLst>
          </p:cNvPr>
          <p:cNvSpPr txBox="1"/>
          <p:nvPr/>
        </p:nvSpPr>
        <p:spPr>
          <a:xfrm>
            <a:off x="2187070" y="4239275"/>
            <a:ext cx="632633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1500" b="1" dirty="0">
                <a:latin typeface="Malgun Gothic"/>
                <a:ea typeface="Malgun Gothic"/>
              </a:rPr>
              <a:t>올바른 </a:t>
            </a:r>
            <a:r>
              <a:rPr lang="ko-KR" altLang="en-US" sz="1500" b="1" dirty="0">
                <a:ea typeface="+mn-lt"/>
                <a:cs typeface="+mn-lt"/>
              </a:rPr>
              <a:t>내부결함 검사방법 선정을 위해</a:t>
            </a:r>
          </a:p>
          <a:p>
            <a:r>
              <a:rPr lang="ko-KR" altLang="en-US" sz="1500" b="1" dirty="0">
                <a:latin typeface="Malgun Gothic"/>
                <a:ea typeface="Malgun Gothic"/>
              </a:rPr>
              <a:t>검사방법의 필요한 장비 사용법 및 결과물 분석 방법 숙지 후 진행 </a:t>
            </a:r>
            <a:endParaRPr lang="ko-KR" altLang="en-US" sz="1500" dirty="0">
              <a:ea typeface="맑은 고딕"/>
            </a:endParaRPr>
          </a:p>
          <a:p>
            <a:endParaRPr lang="ko-KR" altLang="en-US" sz="1350" b="1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7863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412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 TVEC</a:t>
            </a:r>
            <a:r>
              <a:rPr lang="ko-KR" altLang="en-US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물리적인 값으로 변환 시도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762125"/>
            <a:ext cx="9315449" cy="9015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</a:t>
            </a:r>
            <a:r>
              <a:rPr lang="en-US" altLang="ko-KR" sz="1600" b="1" dirty="0" err="1">
                <a:latin typeface="210 옴니고딕 030"/>
                <a:ea typeface="210 옴니고딕 030" panose="02020603020101020101" pitchFamily="18" charset="-127"/>
              </a:rPr>
              <a:t>Realsense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에는 각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Depth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정보별로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색을 표시하기 위한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Depth Ruler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가 존재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7255565" y="4244009"/>
            <a:ext cx="357809" cy="3478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cailab\Desktop\aefew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4313" y="2881312"/>
            <a:ext cx="5802312" cy="3694139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6667500" y="3429000"/>
            <a:ext cx="552450" cy="3152775"/>
          </a:xfrm>
          <a:prstGeom prst="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4565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 TVEC</a:t>
            </a:r>
            <a:r>
              <a:rPr lang="ko-KR" altLang="en-US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물리적인 값으로 변환 시도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8" name="Picture 4" descr="C:\Users\cailab\Desktop\Screenshot from 2021-07-23 17-16-11.png"/>
          <p:cNvPicPr>
            <a:picLocks noChangeAspect="1" noChangeArrowheads="1"/>
          </p:cNvPicPr>
          <p:nvPr/>
        </p:nvPicPr>
        <p:blipFill>
          <a:blip r:embed="rId3"/>
          <a:srcRect l="8571" t="25738" r="7411" b="13833"/>
          <a:stretch>
            <a:fillRect/>
          </a:stretch>
        </p:blipFill>
        <p:spPr bwMode="auto">
          <a:xfrm>
            <a:off x="0" y="2973043"/>
            <a:ext cx="7772400" cy="3493863"/>
          </a:xfrm>
          <a:prstGeom prst="rect">
            <a:avLst/>
          </a:prstGeom>
          <a:noFill/>
        </p:spPr>
      </p:pic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이점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를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이용하여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왼쪽에서 검출한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체스판의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코너점에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해당하는 픽셀의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Depth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값을 통해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PZ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에 해당하는 값을 구하고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나머지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PX, PY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값은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벡터값을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이용해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구하려고 시도했으나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en-US" altLang="ko-KR" sz="1600" b="1" dirty="0" err="1">
                <a:latin typeface="210 옴니고딕 030"/>
                <a:ea typeface="210 옴니고딕 030" panose="02020603020101020101" pitchFamily="18" charset="-127"/>
              </a:rPr>
              <a:t>Realsense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Depth Map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상의 색깔에 대응되는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Distance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값으로 변환하는 방법을 찾지 못하였음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cxnSp>
        <p:nvCxnSpPr>
          <p:cNvPr id="43" name="직선 화살표 연결선 42"/>
          <p:cNvCxnSpPr/>
          <p:nvPr/>
        </p:nvCxnSpPr>
        <p:spPr>
          <a:xfrm rot="5400000" flipH="1" flipV="1">
            <a:off x="2459933" y="3901109"/>
            <a:ext cx="844828" cy="795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0800000">
            <a:off x="1928198" y="4303649"/>
            <a:ext cx="894517" cy="39753"/>
          </a:xfrm>
          <a:prstGeom prst="straightConnector1">
            <a:avLst/>
          </a:prstGeom>
          <a:ln w="50800">
            <a:solidFill>
              <a:srgbClr val="1AF6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5400000">
            <a:off x="2390363" y="4765819"/>
            <a:ext cx="864704" cy="39757"/>
          </a:xfrm>
          <a:prstGeom prst="straightConnector1">
            <a:avLst/>
          </a:prstGeom>
          <a:ln w="50800">
            <a:solidFill>
              <a:srgbClr val="0088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255565" y="4244009"/>
            <a:ext cx="357809" cy="3478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cailab\Desktop\aefsf.PNG"/>
          <p:cNvPicPr>
            <a:picLocks noChangeAspect="1" noChangeArrowheads="1"/>
          </p:cNvPicPr>
          <p:nvPr/>
        </p:nvPicPr>
        <p:blipFill>
          <a:blip r:embed="rId4"/>
          <a:srcRect l="92000" t="42788" r="5851"/>
          <a:stretch>
            <a:fillRect/>
          </a:stretch>
        </p:blipFill>
        <p:spPr bwMode="auto">
          <a:xfrm>
            <a:off x="8124824" y="3067049"/>
            <a:ext cx="400051" cy="3286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2189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428035"/>
            <a:chOff x="2362014" y="1484405"/>
            <a:chExt cx="7225457" cy="190404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1003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자동화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368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449306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en-US" altLang="ko-KR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 TVEC</a:t>
            </a:r>
            <a:r>
              <a:rPr lang="ko-KR" altLang="en-US" sz="28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를 물리적인 값으로 변환 시도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Real Sense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의 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Depth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값을 받아와서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 err="1">
                <a:latin typeface="210 옴니고딕 030"/>
                <a:ea typeface="210 옴니고딕 030" panose="02020603020101020101" pitchFamily="18" charset="-127"/>
              </a:rPr>
              <a:t>벡터값을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 이용해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구현 진행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                 n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값을 구할 수 있으면</a:t>
            </a:r>
            <a:r>
              <a:rPr lang="en-US" altLang="ko-KR" sz="1600" b="1" dirty="0">
                <a:latin typeface="210 옴니고딕 030"/>
                <a:ea typeface="210 옴니고딕 030" panose="02020603020101020101" pitchFamily="18" charset="-127"/>
              </a:rPr>
              <a:t>, </a:t>
            </a:r>
            <a:r>
              <a:rPr lang="ko-KR" altLang="en-US" sz="1600" b="1" dirty="0">
                <a:latin typeface="210 옴니고딕 030"/>
                <a:ea typeface="210 옴니고딕 030" panose="02020603020101020101" pitchFamily="18" charset="-127"/>
              </a:rPr>
              <a:t>물리적인 단위로 변환 가능</a:t>
            </a:r>
            <a:endParaRPr lang="en-US" altLang="ko-KR" sz="1600" b="1" dirty="0">
              <a:latin typeface="210 옴니고딕 030"/>
              <a:ea typeface="210 옴니고딕 030" panose="02020603020101020101" pitchFamily="18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255565" y="4244009"/>
            <a:ext cx="357809" cy="34786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C:\Users\cailab\Desktop\Screenshot from 2021-07-23 17-15-52.png"/>
          <p:cNvPicPr>
            <a:picLocks noChangeAspect="1" noChangeArrowheads="1"/>
          </p:cNvPicPr>
          <p:nvPr/>
        </p:nvPicPr>
        <p:blipFill>
          <a:blip r:embed="rId3"/>
          <a:srcRect l="19167" t="66510" r="49015" b="12976"/>
          <a:stretch>
            <a:fillRect/>
          </a:stretch>
        </p:blipFill>
        <p:spPr bwMode="auto">
          <a:xfrm>
            <a:off x="1066799" y="2495550"/>
            <a:ext cx="3876676" cy="1562100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5972175" y="3086100"/>
            <a:ext cx="714375" cy="3619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7212910" y="5263185"/>
            <a:ext cx="844828" cy="79514"/>
          </a:xfrm>
          <a:prstGeom prst="straightConnector1">
            <a:avLst/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10800000">
            <a:off x="6681175" y="5665725"/>
            <a:ext cx="894517" cy="39753"/>
          </a:xfrm>
          <a:prstGeom prst="straightConnector1">
            <a:avLst/>
          </a:prstGeom>
          <a:ln w="50800">
            <a:solidFill>
              <a:srgbClr val="1AF64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7595571" y="5715422"/>
            <a:ext cx="414954" cy="399631"/>
          </a:xfrm>
          <a:prstGeom prst="straightConnector1">
            <a:avLst/>
          </a:prstGeom>
          <a:ln w="50800">
            <a:solidFill>
              <a:srgbClr val="0088E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085850" y="5010151"/>
            <a:ext cx="7219951" cy="1600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>
            <a:stCxn id="13" idx="2"/>
          </p:cNvCxnSpPr>
          <p:nvPr/>
        </p:nvCxnSpPr>
        <p:spPr>
          <a:xfrm rot="16200000" flipH="1">
            <a:off x="5169694" y="4607719"/>
            <a:ext cx="2324100" cy="47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305175" y="5400674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Realsense</a:t>
            </a:r>
            <a:r>
              <a:rPr lang="ko-KR" altLang="en-US" sz="1200" dirty="0">
                <a:solidFill>
                  <a:schemeClr val="tx1"/>
                </a:solidFill>
              </a:rPr>
              <a:t>가 체스판에 내린 수선의 발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6219824" y="6029324"/>
            <a:ext cx="2124075" cy="533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검출된 </a:t>
            </a:r>
            <a:r>
              <a:rPr lang="ko-KR" altLang="en-US" sz="1200" dirty="0" err="1">
                <a:solidFill>
                  <a:schemeClr val="tx1"/>
                </a:solidFill>
              </a:rPr>
              <a:t>체스판의</a:t>
            </a:r>
            <a:r>
              <a:rPr lang="ko-KR" altLang="en-US" sz="1200" dirty="0">
                <a:solidFill>
                  <a:schemeClr val="tx1"/>
                </a:solidFill>
              </a:rPr>
              <a:t> 꼭지점</a:t>
            </a:r>
          </a:p>
        </p:txBody>
      </p:sp>
      <p:cxnSp>
        <p:nvCxnSpPr>
          <p:cNvPr id="25" name="직선 연결선 24"/>
          <p:cNvCxnSpPr>
            <a:stCxn id="13" idx="2"/>
          </p:cNvCxnSpPr>
          <p:nvPr/>
        </p:nvCxnSpPr>
        <p:spPr>
          <a:xfrm rot="16200000" flipH="1">
            <a:off x="5807869" y="3969543"/>
            <a:ext cx="2295525" cy="12525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6315075" y="5743575"/>
            <a:ext cx="1276350" cy="285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334125" y="5505450"/>
            <a:ext cx="257175" cy="238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5724524" y="3876674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   n(I, j, k)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695949" y="5638799"/>
            <a:ext cx="2867026" cy="695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n(I, j)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743449" y="4238625"/>
            <a:ext cx="1571625" cy="4095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Depth </a:t>
            </a:r>
            <a:r>
              <a:rPr lang="ko-KR" altLang="en-US" sz="1600" dirty="0">
                <a:solidFill>
                  <a:schemeClr val="tx1"/>
                </a:solidFill>
              </a:rPr>
              <a:t>값</a:t>
            </a:r>
          </a:p>
        </p:txBody>
      </p:sp>
    </p:spTree>
    <p:extLst>
      <p:ext uri="{BB962C8B-B14F-4D97-AF65-F5344CB8AC3E}">
        <p14:creationId xmlns:p14="http://schemas.microsoft.com/office/powerpoint/2010/main" val="1240675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</a:t>
            </a:r>
            <a:r>
              <a:rPr lang="ko-KR" altLang="en-US" sz="2800" b="1" spc="-150" dirty="0" err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향후계획</a:t>
            </a:r>
            <a:endParaRPr lang="ko-KR" altLang="en-US" sz="2800" b="1" spc="-150" dirty="0">
              <a:solidFill>
                <a:schemeClr val="accent4">
                  <a:lumMod val="50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  Camera Extrinsic Parameter, Vector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값을 물리적 값으로 변환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Camera Extrinsic Parameter </a:t>
            </a:r>
            <a:r>
              <a:rPr lang="en-US" altLang="ko-KR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Parameter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검증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3.   Hand Eye Calibration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적용된 작업수행하도록 코드 변경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4.  Hand – Eye Calibration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환경 구성</a:t>
            </a: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A2DA3-1E19-4FE9-B835-98AEDFC77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9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72F4400-072C-4B3D-9BAD-9DA70D8AB4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BADD19-C0F6-4381-8CB8-B7CBCD7E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부제목 2"/>
          <p:cNvSpPr txBox="1">
            <a:spLocks/>
          </p:cNvSpPr>
          <p:nvPr/>
        </p:nvSpPr>
        <p:spPr>
          <a:xfrm>
            <a:off x="255952" y="1765785"/>
            <a:ext cx="5173304" cy="4714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33375" indent="-333375">
              <a:lnSpc>
                <a:spcPct val="175000"/>
              </a:lnSpc>
              <a:buFont typeface="+mj-lt"/>
              <a:buAutoNum type="arabicPeriod"/>
            </a:pPr>
            <a:r>
              <a:rPr lang="ko-KR" altLang="en-US" sz="16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이후 작업</a:t>
            </a:r>
            <a:endParaRPr lang="en-US" altLang="ko-KR" sz="1600" b="1" spc="-50" dirty="0">
              <a:solidFill>
                <a:schemeClr val="tx1">
                  <a:lumMod val="75000"/>
                  <a:lumOff val="25000"/>
                </a:schemeClr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366713" y="2279494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flipV="1">
            <a:off x="364474" y="3131226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V="1">
            <a:off x="364474" y="3557092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364474" y="3982958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V="1">
            <a:off x="364474" y="2705360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V="1">
            <a:off x="366713" y="1851983"/>
            <a:ext cx="2481132" cy="2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목차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17914D3-CB5E-4C68-8EB4-A506F910E5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66C08D-42EF-4B68-9411-371F17926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U-Net / U-Net ++ / U-Net 3+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내용을 합친 코드 분석 시작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작동 확인 후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용접면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이미지 데이터로 실습 진행 예정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06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새로운 가상환경 생성 후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코드를 한번 씩 돌려보면서 필요하다고 출력되는 함수들을 설치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687D0E-D682-4D3D-91FF-764C2693A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FF32929B-04BE-4E29-A25E-EE82AF534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3" y="2629088"/>
            <a:ext cx="8321997" cy="2808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7BC878-099B-4BCE-B60E-16151E998F90}"/>
              </a:ext>
            </a:extLst>
          </p:cNvPr>
          <p:cNvSpPr txBox="1"/>
          <p:nvPr/>
        </p:nvSpPr>
        <p:spPr>
          <a:xfrm>
            <a:off x="2450938" y="5521138"/>
            <a:ext cx="42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필요 함수 출력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  <a:endParaRPr lang="ko-KR" altLang="en-US" sz="1400" b="1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05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1806700"/>
            <a:ext cx="8414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함수들 모두 설치 후 코드를 작동시키며 발생하는 오류들 확인 후 해결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A8F6328-8F93-430D-A2A3-060E3E449D6E}"/>
              </a:ext>
            </a:extLst>
          </p:cNvPr>
          <p:cNvGrpSpPr/>
          <p:nvPr/>
        </p:nvGrpSpPr>
        <p:grpSpPr>
          <a:xfrm>
            <a:off x="364803" y="2592716"/>
            <a:ext cx="7255197" cy="1422672"/>
            <a:chOff x="364803" y="2592716"/>
            <a:chExt cx="7255197" cy="14226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4F707B0-F044-4C93-91AA-2EABB1E519C3}"/>
                </a:ext>
              </a:extLst>
            </p:cNvPr>
            <p:cNvGrpSpPr/>
            <p:nvPr/>
          </p:nvGrpSpPr>
          <p:grpSpPr>
            <a:xfrm>
              <a:off x="364803" y="2592716"/>
              <a:ext cx="6105229" cy="1422672"/>
              <a:chOff x="364803" y="2592716"/>
              <a:chExt cx="6794104" cy="169061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7BC878-099B-4BCE-B60E-16151E998F90}"/>
                  </a:ext>
                </a:extLst>
              </p:cNvPr>
              <p:cNvSpPr txBox="1"/>
              <p:nvPr/>
            </p:nvSpPr>
            <p:spPr>
              <a:xfrm>
                <a:off x="2925178" y="3975553"/>
                <a:ext cx="423372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[data 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경로 지정 오류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]</a:t>
                </a:r>
                <a:endPara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  <p:pic>
            <p:nvPicPr>
              <p:cNvPr id="5" name="그림 4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90ECB790-7235-4E05-AD15-BF7077CA2C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3" y="2592716"/>
                <a:ext cx="4457801" cy="1343664"/>
              </a:xfrm>
              <a:prstGeom prst="rect">
                <a:avLst/>
              </a:prstGeom>
            </p:spPr>
          </p:pic>
        </p:grp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FB4A4907-97A9-41CC-A8D8-5DF310BAF03F}"/>
                </a:ext>
              </a:extLst>
            </p:cNvPr>
            <p:cNvSpPr/>
            <p:nvPr/>
          </p:nvSpPr>
          <p:spPr>
            <a:xfrm>
              <a:off x="4478873" y="2787803"/>
              <a:ext cx="526497" cy="3374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0967877D-BCF7-48FB-8CF7-535FAC250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663" y="2592716"/>
              <a:ext cx="2498337" cy="691261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A3F68A6-AD2D-4409-9B8F-B1114E747D31}"/>
              </a:ext>
            </a:extLst>
          </p:cNvPr>
          <p:cNvGrpSpPr/>
          <p:nvPr/>
        </p:nvGrpSpPr>
        <p:grpSpPr>
          <a:xfrm>
            <a:off x="364803" y="4481962"/>
            <a:ext cx="8373214" cy="1720246"/>
            <a:chOff x="364803" y="4481962"/>
            <a:chExt cx="8373214" cy="1720246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E159D25-267F-482F-8AB4-3541B3DB2FEA}"/>
                </a:ext>
              </a:extLst>
            </p:cNvPr>
            <p:cNvGrpSpPr/>
            <p:nvPr/>
          </p:nvGrpSpPr>
          <p:grpSpPr>
            <a:xfrm>
              <a:off x="364803" y="4481962"/>
              <a:ext cx="6380223" cy="1720246"/>
              <a:chOff x="364803" y="4481962"/>
              <a:chExt cx="6380223" cy="1720246"/>
            </a:xfrm>
          </p:grpSpPr>
          <p:pic>
            <p:nvPicPr>
              <p:cNvPr id="7" name="그림 6" descr="텍스트이(가) 표시된 사진&#10;&#10;자동 생성된 설명">
                <a:extLst>
                  <a:ext uri="{FF2B5EF4-FFF2-40B4-BE49-F238E27FC236}">
                    <a16:creationId xmlns:a16="http://schemas.microsoft.com/office/drawing/2014/main" id="{DDC2714C-23F6-4B70-AB8C-3565D267D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4803" y="4481962"/>
                <a:ext cx="4005811" cy="134056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476709-3BD8-4B98-886B-FF4994163C5C}"/>
                  </a:ext>
                </a:extLst>
              </p:cNvPr>
              <p:cNvSpPr txBox="1"/>
              <p:nvPr/>
            </p:nvSpPr>
            <p:spPr>
              <a:xfrm>
                <a:off x="2739215" y="5894431"/>
                <a:ext cx="4005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[import </a:t>
                </a:r>
                <a:r>
                  <a:rPr lang="ko-KR" altLang="en-US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오류</a:t>
                </a:r>
                <a:r>
                  <a:rPr lang="en-US" altLang="ko-KR" sz="1400" b="1" dirty="0">
                    <a:latin typeface="210 옴니고딕 030" panose="02020603020101020101" pitchFamily="18" charset="-127"/>
                    <a:ea typeface="210 옴니고딕 030" panose="02020603020101020101" pitchFamily="18" charset="-127"/>
                  </a:rPr>
                  <a:t>]</a:t>
                </a:r>
                <a:endPara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  <p:pic>
          <p:nvPicPr>
            <p:cNvPr id="22" name="그림 21" descr="텍스트이(가) 표시된 사진&#10;&#10;자동 생성된 설명">
              <a:extLst>
                <a:ext uri="{FF2B5EF4-FFF2-40B4-BE49-F238E27FC236}">
                  <a16:creationId xmlns:a16="http://schemas.microsoft.com/office/drawing/2014/main" id="{44FE6A6E-7A1A-41C9-817E-A3BB06EE7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1663" y="4481962"/>
              <a:ext cx="3616354" cy="1400721"/>
            </a:xfrm>
            <a:prstGeom prst="rect">
              <a:avLst/>
            </a:prstGeom>
          </p:spPr>
        </p:pic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AD3F1D23-D015-4104-B7C8-F4D43C21FF8F}"/>
                </a:ext>
              </a:extLst>
            </p:cNvPr>
            <p:cNvSpPr/>
            <p:nvPr/>
          </p:nvSpPr>
          <p:spPr>
            <a:xfrm>
              <a:off x="4478873" y="5013593"/>
              <a:ext cx="526497" cy="33745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057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284620" y="4765365"/>
            <a:ext cx="8414394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발생한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self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오류를 코드 확인으로 수정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Scheduler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: Learning Rate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조절 코드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1) Scheduler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코드 수정으로 오류 제거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2) Scheduler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대신 고정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Learning Rate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값 부여로 실행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2EAA95-EB55-408C-9D0B-86722D3FBE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t="79420" r="-1477"/>
          <a:stretch/>
        </p:blipFill>
        <p:spPr>
          <a:xfrm>
            <a:off x="256544" y="1871393"/>
            <a:ext cx="7890270" cy="430887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A6D669D9-8B1B-417A-AB80-5A22B88D8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20" y="2415286"/>
            <a:ext cx="6493498" cy="223707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4478F7-0947-495B-9E39-0D1ED50D4BF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12697" y="2785395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분석 결과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Scheduler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오류가 아닌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Apex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함수의 오류로 판명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새로운 방식으로 함수 설치 후 코드 실행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44478F7-0947-495B-9E39-0D1ED50D4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FF3195C-BCBD-455B-918B-2A1BCB17A8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0" t="51211" r="43" b="14718"/>
          <a:stretch/>
        </p:blipFill>
        <p:spPr>
          <a:xfrm>
            <a:off x="312697" y="1821934"/>
            <a:ext cx="3913414" cy="91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2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/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이번 주 작업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1-1. U-Net3plus_pth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코드 분석</a:t>
            </a:r>
            <a:endParaRPr lang="ko-KR" altLang="en-US" sz="1200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5EA5B-3058-4CA0-B073-66733B1B2758}"/>
              </a:ext>
            </a:extLst>
          </p:cNvPr>
          <p:cNvSpPr txBox="1"/>
          <p:nvPr/>
        </p:nvSpPr>
        <p:spPr>
          <a:xfrm>
            <a:off x="364803" y="2614307"/>
            <a:ext cx="84143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-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분모가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되는 오류 발생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en-US" altLang="ko-KR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 분석을 통해 분모 값을 수정하여 시도 예정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슬라이드 번호 개체 틀 17">
            <a:extLst>
              <a:ext uri="{FF2B5EF4-FFF2-40B4-BE49-F238E27FC236}">
                <a16:creationId xmlns:a16="http://schemas.microsoft.com/office/drawing/2014/main" id="{80E74BDD-2288-4955-BCED-8609EFDE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44478F7-0947-495B-9E39-0D1ED50D4B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8B384C-0DFF-4045-B873-95A0ACA120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40" t="76592"/>
          <a:stretch/>
        </p:blipFill>
        <p:spPr>
          <a:xfrm>
            <a:off x="256544" y="1856015"/>
            <a:ext cx="7624713" cy="620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810</Words>
  <Application>Microsoft Office PowerPoint</Application>
  <PresentationFormat>화면 슬라이드 쇼(4:3)</PresentationFormat>
  <Paragraphs>138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Arial</vt:lpstr>
      <vt:lpstr>나눔고딕</vt:lpstr>
      <vt:lpstr>맑은 고딕</vt:lpstr>
      <vt:lpstr>맑은 고딕</vt:lpstr>
      <vt:lpstr>Wingdings</vt:lpstr>
      <vt:lpstr>210 옴니고딕 030</vt:lpstr>
      <vt:lpstr>Office 테마</vt:lpstr>
      <vt:lpstr>용접로봇 자동화</vt:lpstr>
      <vt:lpstr>PowerPoint 프레젠테이션</vt:lpstr>
      <vt:lpstr>목차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휴가 이후 예정</vt:lpstr>
      <vt:lpstr>PowerPoint 프레젠테이션</vt:lpstr>
      <vt:lpstr>1. 이번 주 작업</vt:lpstr>
      <vt:lpstr>1-1. 용접 교육 일정 문의 </vt:lpstr>
      <vt:lpstr>1-2. 교육 후 실험 계획</vt:lpstr>
      <vt:lpstr>1-2. 교육 후 실험 계획</vt:lpstr>
      <vt:lpstr>1-2. 교육 후 실험 계획</vt:lpstr>
      <vt:lpstr>PowerPoint 프레젠테이션</vt:lpstr>
      <vt:lpstr>1. Camera Extrinsic Parameter TVEC를 물리적인 값으로 변환 시도</vt:lpstr>
      <vt:lpstr>1. Camera Extrinsic Parameter TVEC를 물리적인 값으로 변환 시도</vt:lpstr>
      <vt:lpstr>1. Camera Extrinsic Parameter TVEC를 물리적인 값으로 변환 시도</vt:lpstr>
      <vt:lpstr>3. 향후계획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김 태준</cp:lastModifiedBy>
  <cp:revision>433</cp:revision>
  <cp:lastPrinted>2011-08-28T13:13:29Z</cp:lastPrinted>
  <dcterms:created xsi:type="dcterms:W3CDTF">2011-08-24T01:05:33Z</dcterms:created>
  <dcterms:modified xsi:type="dcterms:W3CDTF">2021-07-23T13:11:18Z</dcterms:modified>
</cp:coreProperties>
</file>