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99" r:id="rId2"/>
    <p:sldId id="300" r:id="rId3"/>
    <p:sldId id="349" r:id="rId4"/>
    <p:sldId id="460" r:id="rId5"/>
    <p:sldId id="461" r:id="rId6"/>
    <p:sldId id="459" r:id="rId7"/>
    <p:sldId id="449" r:id="rId8"/>
    <p:sldId id="453" r:id="rId9"/>
    <p:sldId id="458" r:id="rId10"/>
    <p:sldId id="462" r:id="rId11"/>
    <p:sldId id="469" r:id="rId12"/>
    <p:sldId id="457" r:id="rId13"/>
    <p:sldId id="463" r:id="rId14"/>
    <p:sldId id="464" r:id="rId15"/>
    <p:sldId id="465" r:id="rId16"/>
    <p:sldId id="466" r:id="rId17"/>
    <p:sldId id="468" r:id="rId18"/>
    <p:sldId id="467" r:id="rId19"/>
    <p:sldId id="470" r:id="rId20"/>
    <p:sldId id="350" r:id="rId21"/>
    <p:sldId id="45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31D7"/>
    <a:srgbClr val="FBFBFB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-640" y="-7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62C80-AE36-4E76-B3A2-B93715BD75DF}" type="datetimeFigureOut">
              <a:rPr lang="ko-KR" altLang="en-US" smtClean="0"/>
              <a:pPr/>
              <a:t>2021-08-06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D4B99-CED0-42BD-8224-CA29152680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2021-08-06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2021-08-06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2021-08-06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pPr/>
              <a:t>2021-08-06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91811B0-B48E-441A-87FD-055ECECA2FB0}"/>
              </a:ext>
            </a:extLst>
          </p:cNvPr>
          <p:cNvSpPr txBox="1"/>
          <p:nvPr userDrawn="1"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-24800" y="0"/>
            <a:ext cx="122168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528641" y="2974310"/>
            <a:ext cx="51347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>
                <a:solidFill>
                  <a:schemeClr val="bg1"/>
                </a:solidFill>
              </a:rPr>
              <a:t>도면해석 </a:t>
            </a:r>
            <a:r>
              <a:rPr lang="ko-KR" altLang="en-US" sz="5400" b="1" dirty="0" smtClean="0">
                <a:solidFill>
                  <a:schemeClr val="bg1"/>
                </a:solidFill>
              </a:rPr>
              <a:t>자동화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85140" y="4022926"/>
            <a:ext cx="3706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인공지능 융합학과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2021137675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서승훈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39986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cailab\Desktop\sfef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6088" y="2720974"/>
            <a:ext cx="5769994" cy="3927475"/>
          </a:xfrm>
          <a:prstGeom prst="rect">
            <a:avLst/>
          </a:prstGeom>
          <a:noFill/>
        </p:spPr>
      </p:pic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1-2.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53976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도면 이미지파일 해석 현황 분석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1026" name="Picture 2" descr="C:\Users\cailab\Desktop\tgfe.PNG"/>
          <p:cNvPicPr>
            <a:picLocks noChangeAspect="1" noChangeArrowheads="1"/>
          </p:cNvPicPr>
          <p:nvPr/>
        </p:nvPicPr>
        <p:blipFill>
          <a:blip r:embed="rId3"/>
          <a:srcRect l="29977" t="-262" r="9196" b="144"/>
          <a:stretch>
            <a:fillRect/>
          </a:stretch>
        </p:blipFill>
        <p:spPr bwMode="auto">
          <a:xfrm>
            <a:off x="6315075" y="2733675"/>
            <a:ext cx="5753100" cy="3951765"/>
          </a:xfrm>
          <a:prstGeom prst="rect">
            <a:avLst/>
          </a:prstGeom>
          <a:noFill/>
        </p:spPr>
      </p:pic>
      <p:sp>
        <p:nvSpPr>
          <p:cNvPr id="21" name="직사각형 20"/>
          <p:cNvSpPr/>
          <p:nvPr/>
        </p:nvSpPr>
        <p:spPr>
          <a:xfrm>
            <a:off x="6696076" y="4543424"/>
            <a:ext cx="3552824" cy="752475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52474" y="4571999"/>
            <a:ext cx="3495675" cy="742951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61924" y="1733551"/>
            <a:ext cx="11839575" cy="781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점선이 </a:t>
            </a:r>
            <a:r>
              <a:rPr lang="ko-KR" altLang="en-US" b="1" dirty="0" err="1" smtClean="0">
                <a:solidFill>
                  <a:schemeClr val="tx1"/>
                </a:solidFill>
              </a:rPr>
              <a:t>늑근이</a:t>
            </a:r>
            <a:r>
              <a:rPr lang="ko-KR" altLang="en-US" b="1" dirty="0" smtClean="0">
                <a:solidFill>
                  <a:schemeClr val="tx1"/>
                </a:solidFill>
              </a:rPr>
              <a:t> 배치되는 구간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이미지 파일에서는 점선이 실선과 겹쳐서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어디서 어디까지인지를 구분할 수가 없음</a:t>
            </a:r>
            <a:r>
              <a:rPr lang="en-US" altLang="ko-KR" b="1" dirty="0" smtClean="0">
                <a:solidFill>
                  <a:schemeClr val="tx1"/>
                </a:solidFill>
              </a:rPr>
              <a:t>, CAD </a:t>
            </a:r>
            <a:r>
              <a:rPr lang="ko-KR" altLang="en-US" b="1" dirty="0" smtClean="0">
                <a:solidFill>
                  <a:schemeClr val="tx1"/>
                </a:solidFill>
              </a:rPr>
              <a:t>파일에서는 다음과 같이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err="1" smtClean="0">
                <a:solidFill>
                  <a:schemeClr val="tx1"/>
                </a:solidFill>
              </a:rPr>
              <a:t>늑근이</a:t>
            </a:r>
            <a:r>
              <a:rPr lang="ko-KR" altLang="en-US" b="1" dirty="0" smtClean="0">
                <a:solidFill>
                  <a:schemeClr val="tx1"/>
                </a:solidFill>
              </a:rPr>
              <a:t> 배치되는 구간을 파악할 수 있음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1-2.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53976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도면 이미지파일 해석 현황 분석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61924" y="1733551"/>
            <a:ext cx="11839575" cy="781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점선부분이 </a:t>
            </a:r>
            <a:r>
              <a:rPr lang="ko-KR" altLang="en-US" b="1" dirty="0" err="1" smtClean="0">
                <a:solidFill>
                  <a:schemeClr val="tx1"/>
                </a:solidFill>
              </a:rPr>
              <a:t>늑근의</a:t>
            </a:r>
            <a:r>
              <a:rPr lang="ko-KR" altLang="en-US" b="1" dirty="0" smtClean="0">
                <a:solidFill>
                  <a:schemeClr val="tx1"/>
                </a:solidFill>
              </a:rPr>
              <a:t> 경로인데</a:t>
            </a:r>
            <a:r>
              <a:rPr lang="en-US" altLang="ko-KR" b="1" dirty="0" smtClean="0">
                <a:solidFill>
                  <a:schemeClr val="tx1"/>
                </a:solidFill>
              </a:rPr>
              <a:t>, CAD FILE</a:t>
            </a:r>
            <a:r>
              <a:rPr lang="ko-KR" altLang="en-US" b="1" dirty="0" smtClean="0">
                <a:solidFill>
                  <a:schemeClr val="tx1"/>
                </a:solidFill>
              </a:rPr>
              <a:t>은 점선으로 표시가 되어있지만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우측 도면 이미지에서는 실선으로 보여짐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3074" name="Picture 2" descr="C:\Users\cailab\Desktop\fw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02463" y="2613977"/>
            <a:ext cx="3789362" cy="3405823"/>
          </a:xfrm>
          <a:prstGeom prst="rect">
            <a:avLst/>
          </a:prstGeom>
          <a:noFill/>
        </p:spPr>
      </p:pic>
      <p:pic>
        <p:nvPicPr>
          <p:cNvPr id="3075" name="Picture 3" descr="C:\Users\cailab\Desktop\drf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82675" y="2828925"/>
            <a:ext cx="4699622" cy="3386138"/>
          </a:xfrm>
          <a:prstGeom prst="rect">
            <a:avLst/>
          </a:prstGeom>
          <a:noFill/>
        </p:spPr>
      </p:pic>
      <p:sp>
        <p:nvSpPr>
          <p:cNvPr id="13" name="직사각형 12"/>
          <p:cNvSpPr/>
          <p:nvPr/>
        </p:nvSpPr>
        <p:spPr>
          <a:xfrm>
            <a:off x="1257301" y="4190999"/>
            <a:ext cx="676274" cy="742951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353301" y="4305299"/>
            <a:ext cx="676274" cy="742951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cailab\Desktop\aefsfsef.PNG"/>
          <p:cNvPicPr>
            <a:picLocks noChangeAspect="1" noChangeArrowheads="1"/>
          </p:cNvPicPr>
          <p:nvPr/>
        </p:nvPicPr>
        <p:blipFill>
          <a:blip r:embed="rId2"/>
          <a:srcRect l="1826" t="34925" r="52718" b="-534"/>
          <a:stretch>
            <a:fillRect/>
          </a:stretch>
        </p:blipFill>
        <p:spPr bwMode="auto">
          <a:xfrm>
            <a:off x="6202149" y="2457450"/>
            <a:ext cx="5989851" cy="4219575"/>
          </a:xfrm>
          <a:prstGeom prst="rect">
            <a:avLst/>
          </a:prstGeom>
          <a:noFill/>
        </p:spPr>
      </p:pic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1-2.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53976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도면 이미지파일 해석 현황 분석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1026" name="Picture 2" descr="C:\Users\cailab\Desktop\tgfe.PNG"/>
          <p:cNvPicPr>
            <a:picLocks noChangeAspect="1" noChangeArrowheads="1"/>
          </p:cNvPicPr>
          <p:nvPr/>
        </p:nvPicPr>
        <p:blipFill>
          <a:blip r:embed="rId3"/>
          <a:srcRect l="29977" t="-262" r="9196" b="144"/>
          <a:stretch>
            <a:fillRect/>
          </a:stretch>
        </p:blipFill>
        <p:spPr bwMode="auto">
          <a:xfrm>
            <a:off x="190500" y="2638425"/>
            <a:ext cx="5753100" cy="3951765"/>
          </a:xfrm>
          <a:prstGeom prst="rect">
            <a:avLst/>
          </a:prstGeom>
          <a:noFill/>
        </p:spPr>
      </p:pic>
      <p:sp>
        <p:nvSpPr>
          <p:cNvPr id="21" name="직사각형 20"/>
          <p:cNvSpPr/>
          <p:nvPr/>
        </p:nvSpPr>
        <p:spPr>
          <a:xfrm>
            <a:off x="8486774" y="4010024"/>
            <a:ext cx="3705225" cy="752475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23876" y="4552949"/>
            <a:ext cx="4029074" cy="742951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61924" y="1733551"/>
            <a:ext cx="11839575" cy="781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왼쪽은 주호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오른쪽은 </a:t>
            </a:r>
            <a:r>
              <a:rPr lang="ko-KR" altLang="en-US" b="1" dirty="0" err="1" smtClean="0">
                <a:solidFill>
                  <a:schemeClr val="tx1"/>
                </a:solidFill>
              </a:rPr>
              <a:t>빔설계사의</a:t>
            </a:r>
            <a:r>
              <a:rPr lang="ko-KR" altLang="en-US" b="1" dirty="0" smtClean="0">
                <a:solidFill>
                  <a:schemeClr val="tx1"/>
                </a:solidFill>
              </a:rPr>
              <a:t> 도면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err="1" smtClean="0">
                <a:solidFill>
                  <a:schemeClr val="tx1"/>
                </a:solidFill>
              </a:rPr>
              <a:t>늑근이</a:t>
            </a:r>
            <a:r>
              <a:rPr lang="ko-KR" altLang="en-US" b="1" dirty="0" smtClean="0">
                <a:solidFill>
                  <a:schemeClr val="tx1"/>
                </a:solidFill>
              </a:rPr>
              <a:t> 배치되는 선로구간을 표시하는 방식이 설계사마다 </a:t>
            </a:r>
            <a:r>
              <a:rPr lang="ko-KR" altLang="en-US" b="1" dirty="0" err="1" smtClean="0">
                <a:solidFill>
                  <a:schemeClr val="tx1"/>
                </a:solidFill>
              </a:rPr>
              <a:t>다른것을</a:t>
            </a:r>
            <a:r>
              <a:rPr lang="ko-KR" altLang="en-US" b="1" dirty="0" smtClean="0">
                <a:solidFill>
                  <a:schemeClr val="tx1"/>
                </a:solidFill>
              </a:rPr>
              <a:t> 확인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1-3.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4502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</a:rPr>
              <a:t>CAD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파일 구조평면도 분석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61924" y="1733551"/>
            <a:ext cx="11839575" cy="464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CAD </a:t>
            </a:r>
            <a:r>
              <a:rPr lang="ko-KR" altLang="en-US" b="1" dirty="0" smtClean="0">
                <a:solidFill>
                  <a:schemeClr val="tx1"/>
                </a:solidFill>
              </a:rPr>
              <a:t>파일에는 </a:t>
            </a:r>
            <a:r>
              <a:rPr lang="en-US" altLang="ko-KR" b="1" dirty="0" smtClean="0">
                <a:solidFill>
                  <a:schemeClr val="tx1"/>
                </a:solidFill>
              </a:rPr>
              <a:t>Entity</a:t>
            </a:r>
            <a:r>
              <a:rPr lang="ko-KR" altLang="en-US" b="1" dirty="0" smtClean="0">
                <a:solidFill>
                  <a:schemeClr val="tx1"/>
                </a:solidFill>
              </a:rPr>
              <a:t>형태로 나타나는데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en-US" altLang="ko-KR" b="1" dirty="0" smtClean="0">
                <a:solidFill>
                  <a:schemeClr val="tx1"/>
                </a:solidFill>
              </a:rPr>
              <a:t>Entity</a:t>
            </a:r>
            <a:r>
              <a:rPr lang="ko-KR" altLang="en-US" b="1" dirty="0" smtClean="0">
                <a:solidFill>
                  <a:schemeClr val="tx1"/>
                </a:solidFill>
              </a:rPr>
              <a:t>의 종류</a:t>
            </a:r>
            <a:r>
              <a:rPr lang="en-US" altLang="ko-KR" b="1" dirty="0" smtClean="0">
                <a:solidFill>
                  <a:schemeClr val="tx1"/>
                </a:solidFill>
              </a:rPr>
              <a:t>,</a:t>
            </a:r>
            <a:r>
              <a:rPr lang="ko-KR" altLang="en-US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그리고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선의 시작점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끝점만 알 수 있음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5122" name="Picture 2" descr="C:\Users\cailab\Desktop\sfsfe.PNG"/>
          <p:cNvPicPr>
            <a:picLocks noChangeAspect="1" noChangeArrowheads="1"/>
          </p:cNvPicPr>
          <p:nvPr/>
        </p:nvPicPr>
        <p:blipFill>
          <a:blip r:embed="rId2"/>
          <a:srcRect l="36859" t="25482" r="5013" b="19742"/>
          <a:stretch>
            <a:fillRect/>
          </a:stretch>
        </p:blipFill>
        <p:spPr bwMode="auto">
          <a:xfrm>
            <a:off x="-1" y="2189129"/>
            <a:ext cx="7166655" cy="4449796"/>
          </a:xfrm>
          <a:prstGeom prst="rect">
            <a:avLst/>
          </a:prstGeom>
          <a:noFill/>
        </p:spPr>
      </p:pic>
      <p:pic>
        <p:nvPicPr>
          <p:cNvPr id="12" name="Picture 2" descr="C:\Users\cailab\Desktop\sfsfe.PNG"/>
          <p:cNvPicPr>
            <a:picLocks noChangeAspect="1" noChangeArrowheads="1"/>
          </p:cNvPicPr>
          <p:nvPr/>
        </p:nvPicPr>
        <p:blipFill>
          <a:blip r:embed="rId2"/>
          <a:srcRect l="4144" t="83777" r="65914"/>
          <a:stretch>
            <a:fillRect/>
          </a:stretch>
        </p:blipFill>
        <p:spPr bwMode="auto">
          <a:xfrm>
            <a:off x="7201091" y="2171087"/>
            <a:ext cx="4990909" cy="17817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cailab\Desktop\er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9875" y="2338387"/>
            <a:ext cx="10449724" cy="4033837"/>
          </a:xfrm>
          <a:prstGeom prst="rect">
            <a:avLst/>
          </a:prstGeom>
          <a:noFill/>
        </p:spPr>
      </p:pic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1-3.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4502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</a:rPr>
              <a:t>CAD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파일 구조평면도 분석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61924" y="1733551"/>
            <a:ext cx="11839575" cy="464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분홍색으로 표시한 부분 전체가 하나의 </a:t>
            </a:r>
            <a:r>
              <a:rPr lang="ko-KR" altLang="en-US" dirty="0" err="1" smtClean="0">
                <a:solidFill>
                  <a:schemeClr val="tx1"/>
                </a:solidFill>
              </a:rPr>
              <a:t>엔티티</a:t>
            </a:r>
            <a:r>
              <a:rPr lang="en-US" altLang="ko-KR" dirty="0" smtClean="0">
                <a:solidFill>
                  <a:schemeClr val="tx1"/>
                </a:solidFill>
              </a:rPr>
              <a:t>(DIMENSION ENTITY)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 rot="16200000" flipV="1">
            <a:off x="57149" y="3105149"/>
            <a:ext cx="571503" cy="5"/>
          </a:xfrm>
          <a:prstGeom prst="line">
            <a:avLst/>
          </a:prstGeom>
          <a:ln w="25400">
            <a:solidFill>
              <a:srgbClr val="ED3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rot="16200000" flipV="1">
            <a:off x="9163052" y="3086099"/>
            <a:ext cx="609601" cy="3"/>
          </a:xfrm>
          <a:prstGeom prst="line">
            <a:avLst/>
          </a:prstGeom>
          <a:ln w="25400">
            <a:solidFill>
              <a:srgbClr val="ED3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rot="10800000" flipV="1">
            <a:off x="333377" y="2781300"/>
            <a:ext cx="9143998" cy="2"/>
          </a:xfrm>
          <a:prstGeom prst="line">
            <a:avLst/>
          </a:prstGeom>
          <a:ln w="25400">
            <a:solidFill>
              <a:srgbClr val="ED3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4667250" y="2619375"/>
            <a:ext cx="428625" cy="190500"/>
          </a:xfrm>
          <a:prstGeom prst="rect">
            <a:avLst/>
          </a:prstGeom>
          <a:noFill/>
          <a:ln w="25400">
            <a:solidFill>
              <a:srgbClr val="ED31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1-3.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4502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</a:rPr>
              <a:t>CAD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파일 구조평면도 분석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61924" y="1733551"/>
            <a:ext cx="11839575" cy="464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Entity </a:t>
            </a:r>
            <a:r>
              <a:rPr lang="ko-KR" altLang="en-US" dirty="0" smtClean="0">
                <a:solidFill>
                  <a:schemeClr val="tx1"/>
                </a:solidFill>
              </a:rPr>
              <a:t>속성은 </a:t>
            </a:r>
            <a:r>
              <a:rPr lang="en-US" altLang="ko-KR" dirty="0" smtClean="0">
                <a:solidFill>
                  <a:schemeClr val="tx1"/>
                </a:solidFill>
              </a:rPr>
              <a:t>Dimension</a:t>
            </a:r>
            <a:r>
              <a:rPr lang="ko-KR" altLang="en-US" dirty="0" smtClean="0">
                <a:solidFill>
                  <a:schemeClr val="tx1"/>
                </a:solidFill>
              </a:rPr>
              <a:t>으로 되어있으며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err="1" smtClean="0">
                <a:solidFill>
                  <a:schemeClr val="tx1"/>
                </a:solidFill>
              </a:rPr>
              <a:t>부재리스트할때처럼</a:t>
            </a:r>
            <a:r>
              <a:rPr lang="ko-KR" altLang="en-US" dirty="0" smtClean="0">
                <a:solidFill>
                  <a:schemeClr val="tx1"/>
                </a:solidFill>
              </a:rPr>
              <a:t> 직접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텍스트값을</a:t>
            </a:r>
            <a:r>
              <a:rPr lang="ko-KR" altLang="en-US" dirty="0" smtClean="0">
                <a:solidFill>
                  <a:schemeClr val="tx1"/>
                </a:solidFill>
              </a:rPr>
              <a:t> 따올 수는 없지만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아래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err="1" smtClean="0">
                <a:solidFill>
                  <a:schemeClr val="tx1"/>
                </a:solidFill>
              </a:rPr>
              <a:t>빨간네모칸에</a:t>
            </a:r>
            <a:r>
              <a:rPr lang="ko-KR" altLang="en-US" dirty="0" smtClean="0">
                <a:solidFill>
                  <a:schemeClr val="tx1"/>
                </a:solidFill>
              </a:rPr>
              <a:t> 있는 정보를 이용을 하려고 했으나</a:t>
            </a:r>
            <a:r>
              <a:rPr lang="en-US" altLang="ko-KR" dirty="0" smtClean="0">
                <a:solidFill>
                  <a:schemeClr val="tx1"/>
                </a:solidFill>
              </a:rPr>
              <a:t>, DIMENSION ENTITY</a:t>
            </a:r>
            <a:r>
              <a:rPr lang="ko-KR" altLang="en-US" dirty="0" smtClean="0">
                <a:solidFill>
                  <a:schemeClr val="tx1"/>
                </a:solidFill>
              </a:rPr>
              <a:t>에 접근하는 방법을 못찾음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 descr="C:\Users\cailab\Desktop\zgsf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5999" y="2282825"/>
            <a:ext cx="8675261" cy="4575175"/>
          </a:xfrm>
          <a:prstGeom prst="rect">
            <a:avLst/>
          </a:prstGeom>
          <a:noFill/>
        </p:spPr>
      </p:pic>
      <p:sp>
        <p:nvSpPr>
          <p:cNvPr id="15" name="직사각형 14"/>
          <p:cNvSpPr/>
          <p:nvPr/>
        </p:nvSpPr>
        <p:spPr>
          <a:xfrm>
            <a:off x="5429250" y="2473325"/>
            <a:ext cx="428625" cy="190500"/>
          </a:xfrm>
          <a:prstGeom prst="rect">
            <a:avLst/>
          </a:prstGeom>
          <a:noFill/>
          <a:ln w="25400">
            <a:solidFill>
              <a:srgbClr val="ED31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324100" y="6292850"/>
            <a:ext cx="1323975" cy="4000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1-3.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4502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</a:rPr>
              <a:t>CAD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파일 구조평면도 분석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61924" y="1733551"/>
            <a:ext cx="11839575" cy="464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DIMENSION ENTITY</a:t>
            </a:r>
            <a:r>
              <a:rPr lang="ko-KR" altLang="en-US" dirty="0" smtClean="0">
                <a:solidFill>
                  <a:schemeClr val="tx1"/>
                </a:solidFill>
              </a:rPr>
              <a:t>를 이용하지 않고도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구할 수 있으며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실제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저 보라색으로 표시한 세로선 사이의 </a:t>
            </a:r>
            <a:r>
              <a:rPr lang="en-US" altLang="ko-KR" dirty="0" smtClean="0">
                <a:solidFill>
                  <a:schemeClr val="tx1"/>
                </a:solidFill>
              </a:rPr>
              <a:t>x</a:t>
            </a:r>
            <a:r>
              <a:rPr lang="ko-KR" altLang="en-US" dirty="0" smtClean="0">
                <a:solidFill>
                  <a:schemeClr val="tx1"/>
                </a:solidFill>
              </a:rPr>
              <a:t>값을 찍어보니</a:t>
            </a:r>
            <a:r>
              <a:rPr lang="en-US" altLang="ko-KR" dirty="0" smtClean="0">
                <a:solidFill>
                  <a:schemeClr val="tx1"/>
                </a:solidFill>
              </a:rPr>
              <a:t>, 10500</a:t>
            </a:r>
            <a:r>
              <a:rPr lang="ko-KR" altLang="en-US" dirty="0" smtClean="0">
                <a:solidFill>
                  <a:schemeClr val="tx1"/>
                </a:solidFill>
              </a:rPr>
              <a:t>의 차가 있음을 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" name="Picture 2" descr="C:\Users\cailab\Desktop\zgsf.PNG"/>
          <p:cNvPicPr>
            <a:picLocks noChangeAspect="1" noChangeArrowheads="1"/>
          </p:cNvPicPr>
          <p:nvPr/>
        </p:nvPicPr>
        <p:blipFill>
          <a:blip r:embed="rId2"/>
          <a:srcRect b="29563"/>
          <a:stretch>
            <a:fillRect/>
          </a:stretch>
        </p:blipFill>
        <p:spPr bwMode="auto">
          <a:xfrm>
            <a:off x="1015999" y="2282825"/>
            <a:ext cx="10623990" cy="3946525"/>
          </a:xfrm>
          <a:prstGeom prst="rect">
            <a:avLst/>
          </a:prstGeom>
          <a:noFill/>
        </p:spPr>
      </p:pic>
      <p:cxnSp>
        <p:nvCxnSpPr>
          <p:cNvPr id="11" name="직선 연결선 10"/>
          <p:cNvCxnSpPr/>
          <p:nvPr/>
        </p:nvCxnSpPr>
        <p:spPr>
          <a:xfrm rot="10800000">
            <a:off x="2352676" y="3933825"/>
            <a:ext cx="3476625" cy="1588"/>
          </a:xfrm>
          <a:prstGeom prst="line">
            <a:avLst/>
          </a:prstGeom>
          <a:ln w="25400">
            <a:solidFill>
              <a:srgbClr val="ED3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rot="16200000" flipV="1">
            <a:off x="938214" y="4719639"/>
            <a:ext cx="2847971" cy="2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rot="16200000" flipV="1">
            <a:off x="4452939" y="4710113"/>
            <a:ext cx="2781296" cy="9527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1-3.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4502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</a:rPr>
              <a:t>CAD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파일 구조평면도 분석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4098" name="Picture 2" descr="C:\Users\cailab\Desktop\argwer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997" y="3155612"/>
            <a:ext cx="11201881" cy="2871685"/>
          </a:xfrm>
          <a:prstGeom prst="rect">
            <a:avLst/>
          </a:prstGeom>
          <a:noFill/>
        </p:spPr>
      </p:pic>
      <p:sp>
        <p:nvSpPr>
          <p:cNvPr id="19" name="직사각형 18"/>
          <p:cNvSpPr/>
          <p:nvPr/>
        </p:nvSpPr>
        <p:spPr>
          <a:xfrm>
            <a:off x="161924" y="1581150"/>
            <a:ext cx="11839575" cy="1828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CAD FILE</a:t>
            </a:r>
            <a:r>
              <a:rPr lang="ko-KR" altLang="en-US" dirty="0" smtClean="0">
                <a:solidFill>
                  <a:schemeClr val="tx1"/>
                </a:solidFill>
              </a:rPr>
              <a:t>의 경우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다음과 같이 한 </a:t>
            </a:r>
            <a:r>
              <a:rPr lang="ko-KR" altLang="en-US" dirty="0" err="1" smtClean="0">
                <a:solidFill>
                  <a:schemeClr val="tx1"/>
                </a:solidFill>
              </a:rPr>
              <a:t>파일내에</a:t>
            </a:r>
            <a:r>
              <a:rPr lang="ko-KR" altLang="en-US" dirty="0" smtClean="0">
                <a:solidFill>
                  <a:schemeClr val="tx1"/>
                </a:solidFill>
              </a:rPr>
              <a:t> 부재리스트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배근도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구조평면도가 모두 포함되어있는 경우가 많아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구조평면도 </a:t>
            </a:r>
            <a:r>
              <a:rPr lang="ko-KR" altLang="en-US" dirty="0" err="1" smtClean="0">
                <a:solidFill>
                  <a:schemeClr val="tx1"/>
                </a:solidFill>
              </a:rPr>
              <a:t>해석할때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텍스트 및 선 </a:t>
            </a:r>
            <a:r>
              <a:rPr lang="ko-KR" altLang="en-US" dirty="0" err="1" smtClean="0">
                <a:solidFill>
                  <a:schemeClr val="tx1"/>
                </a:solidFill>
              </a:rPr>
              <a:t>검출시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부재리스트에 있는 </a:t>
            </a:r>
            <a:r>
              <a:rPr lang="ko-KR" altLang="en-US" dirty="0" err="1" smtClean="0">
                <a:solidFill>
                  <a:schemeClr val="tx1"/>
                </a:solidFill>
              </a:rPr>
              <a:t>엔티티가</a:t>
            </a:r>
            <a:r>
              <a:rPr lang="ko-KR" altLang="en-US" dirty="0" smtClean="0">
                <a:solidFill>
                  <a:schemeClr val="tx1"/>
                </a:solidFill>
              </a:rPr>
              <a:t> 포함되지 않도록 </a:t>
            </a:r>
            <a:r>
              <a:rPr lang="ko-KR" altLang="en-US" dirty="0" err="1" smtClean="0">
                <a:solidFill>
                  <a:schemeClr val="tx1"/>
                </a:solidFill>
              </a:rPr>
              <a:t>해야함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1-3.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4502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</a:rPr>
              <a:t>CAD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파일 구조평면도 분석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61924" y="1733551"/>
            <a:ext cx="11839575" cy="464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어떤 </a:t>
            </a:r>
            <a:r>
              <a:rPr lang="ko-KR" altLang="en-US" dirty="0" err="1" smtClean="0">
                <a:solidFill>
                  <a:schemeClr val="tx1"/>
                </a:solidFill>
              </a:rPr>
              <a:t>설계사던간에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다음과 같이 구조평면도에는 건물 </a:t>
            </a:r>
            <a:r>
              <a:rPr lang="ko-KR" altLang="en-US" dirty="0" err="1" smtClean="0">
                <a:solidFill>
                  <a:schemeClr val="tx1"/>
                </a:solidFill>
              </a:rPr>
              <a:t>몇층의</a:t>
            </a:r>
            <a:r>
              <a:rPr lang="ko-KR" altLang="en-US" dirty="0" smtClean="0">
                <a:solidFill>
                  <a:schemeClr val="tx1"/>
                </a:solidFill>
              </a:rPr>
              <a:t> 어떤 부분에 대한 평면도인지 적혀있음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다만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부재리스트와 다르게</a:t>
            </a:r>
            <a:r>
              <a:rPr lang="en-US" altLang="ko-KR" dirty="0" smtClean="0">
                <a:solidFill>
                  <a:schemeClr val="tx1"/>
                </a:solidFill>
              </a:rPr>
              <a:t>, ‘</a:t>
            </a:r>
            <a:r>
              <a:rPr lang="ko-KR" altLang="en-US" dirty="0" smtClean="0">
                <a:solidFill>
                  <a:schemeClr val="tx1"/>
                </a:solidFill>
              </a:rPr>
              <a:t>평면도</a:t>
            </a:r>
            <a:r>
              <a:rPr lang="en-US" altLang="ko-KR" dirty="0" smtClean="0">
                <a:solidFill>
                  <a:schemeClr val="tx1"/>
                </a:solidFill>
              </a:rPr>
              <a:t>’</a:t>
            </a:r>
            <a:r>
              <a:rPr lang="ko-KR" altLang="en-US" dirty="0" smtClean="0">
                <a:solidFill>
                  <a:schemeClr val="tx1"/>
                </a:solidFill>
              </a:rPr>
              <a:t>라고 적혀있는 텍스트 엔티티 주변에 설계사마다 어떤 </a:t>
            </a:r>
            <a:r>
              <a:rPr lang="ko-KR" altLang="en-US" dirty="0" err="1" smtClean="0">
                <a:solidFill>
                  <a:schemeClr val="tx1"/>
                </a:solidFill>
              </a:rPr>
              <a:t>엔티티가</a:t>
            </a:r>
            <a:r>
              <a:rPr lang="ko-KR" altLang="en-US" dirty="0" smtClean="0">
                <a:solidFill>
                  <a:schemeClr val="tx1"/>
                </a:solidFill>
              </a:rPr>
              <a:t> 올지 모름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074" name="Picture 2" descr="C:\Users\cailab\Desktop\1.PNG"/>
          <p:cNvPicPr>
            <a:picLocks noChangeAspect="1" noChangeArrowheads="1"/>
          </p:cNvPicPr>
          <p:nvPr/>
        </p:nvPicPr>
        <p:blipFill>
          <a:blip r:embed="rId2"/>
          <a:srcRect l="53599" t="58774"/>
          <a:stretch>
            <a:fillRect/>
          </a:stretch>
        </p:blipFill>
        <p:spPr bwMode="auto">
          <a:xfrm>
            <a:off x="0" y="2209724"/>
            <a:ext cx="4019551" cy="2428950"/>
          </a:xfrm>
          <a:prstGeom prst="rect">
            <a:avLst/>
          </a:prstGeom>
          <a:noFill/>
        </p:spPr>
      </p:pic>
      <p:pic>
        <p:nvPicPr>
          <p:cNvPr id="3075" name="Picture 3" descr="C:\Users\cailab\Desktop\22.PNG"/>
          <p:cNvPicPr>
            <a:picLocks noChangeAspect="1" noChangeArrowheads="1"/>
          </p:cNvPicPr>
          <p:nvPr/>
        </p:nvPicPr>
        <p:blipFill>
          <a:blip r:embed="rId3"/>
          <a:srcRect l="24966" t="39053"/>
          <a:stretch>
            <a:fillRect/>
          </a:stretch>
        </p:blipFill>
        <p:spPr bwMode="auto">
          <a:xfrm>
            <a:off x="4819650" y="4647220"/>
            <a:ext cx="3876675" cy="2097822"/>
          </a:xfrm>
          <a:prstGeom prst="rect">
            <a:avLst/>
          </a:prstGeom>
          <a:noFill/>
        </p:spPr>
      </p:pic>
      <p:pic>
        <p:nvPicPr>
          <p:cNvPr id="3076" name="Picture 4" descr="C:\Users\cailab\Desktop\33.PNG"/>
          <p:cNvPicPr>
            <a:picLocks noChangeAspect="1" noChangeArrowheads="1"/>
          </p:cNvPicPr>
          <p:nvPr/>
        </p:nvPicPr>
        <p:blipFill>
          <a:blip r:embed="rId4"/>
          <a:srcRect l="48486" t="51401"/>
          <a:stretch>
            <a:fillRect/>
          </a:stretch>
        </p:blipFill>
        <p:spPr bwMode="auto">
          <a:xfrm>
            <a:off x="4829175" y="2196841"/>
            <a:ext cx="3829051" cy="2451467"/>
          </a:xfrm>
          <a:prstGeom prst="rect">
            <a:avLst/>
          </a:prstGeom>
          <a:noFill/>
        </p:spPr>
      </p:pic>
      <p:pic>
        <p:nvPicPr>
          <p:cNvPr id="3077" name="Picture 5" descr="C:\Users\cailab\Desktop\44.PNG"/>
          <p:cNvPicPr>
            <a:picLocks noChangeAspect="1" noChangeArrowheads="1"/>
          </p:cNvPicPr>
          <p:nvPr/>
        </p:nvPicPr>
        <p:blipFill>
          <a:blip r:embed="rId5"/>
          <a:srcRect l="25249" t="40538" r="6591"/>
          <a:stretch>
            <a:fillRect/>
          </a:stretch>
        </p:blipFill>
        <p:spPr bwMode="auto">
          <a:xfrm>
            <a:off x="0" y="4506866"/>
            <a:ext cx="4010025" cy="2351134"/>
          </a:xfrm>
          <a:prstGeom prst="rect">
            <a:avLst/>
          </a:prstGeom>
          <a:noFill/>
        </p:spPr>
      </p:pic>
      <p:sp>
        <p:nvSpPr>
          <p:cNvPr id="15" name="직사각형 14"/>
          <p:cNvSpPr/>
          <p:nvPr/>
        </p:nvSpPr>
        <p:spPr>
          <a:xfrm>
            <a:off x="1104901" y="3952874"/>
            <a:ext cx="1866900" cy="542925"/>
          </a:xfrm>
          <a:prstGeom prst="rect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71451" y="6315074"/>
            <a:ext cx="1866900" cy="542925"/>
          </a:xfrm>
          <a:prstGeom prst="rect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096001" y="3952874"/>
            <a:ext cx="1866900" cy="542925"/>
          </a:xfrm>
          <a:prstGeom prst="rect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905376" y="6172199"/>
            <a:ext cx="1866900" cy="542925"/>
          </a:xfrm>
          <a:prstGeom prst="rect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C:\Users\cailab\Desktop\ze.PNG"/>
          <p:cNvPicPr>
            <a:picLocks noChangeAspect="1" noChangeArrowheads="1"/>
          </p:cNvPicPr>
          <p:nvPr/>
        </p:nvPicPr>
        <p:blipFill>
          <a:blip r:embed="rId6"/>
          <a:srcRect r="61857"/>
          <a:stretch>
            <a:fillRect/>
          </a:stretch>
        </p:blipFill>
        <p:spPr bwMode="auto">
          <a:xfrm>
            <a:off x="8924925" y="2281238"/>
            <a:ext cx="3272004" cy="45767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1-3.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4502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</a:rPr>
              <a:t>CAD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파일 구조평면도 분석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61924" y="1733551"/>
            <a:ext cx="11839575" cy="464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‘</a:t>
            </a:r>
            <a:r>
              <a:rPr lang="ko-KR" altLang="en-US" dirty="0" smtClean="0">
                <a:solidFill>
                  <a:schemeClr val="tx1"/>
                </a:solidFill>
              </a:rPr>
              <a:t>평면도</a:t>
            </a:r>
            <a:r>
              <a:rPr lang="en-US" altLang="ko-KR" dirty="0" smtClean="0">
                <a:solidFill>
                  <a:schemeClr val="tx1"/>
                </a:solidFill>
              </a:rPr>
              <a:t>’</a:t>
            </a:r>
            <a:r>
              <a:rPr lang="ko-KR" altLang="en-US" dirty="0" smtClean="0">
                <a:solidFill>
                  <a:schemeClr val="tx1"/>
                </a:solidFill>
              </a:rPr>
              <a:t>를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포함하는 </a:t>
            </a:r>
            <a:r>
              <a:rPr lang="ko-KR" altLang="en-US" dirty="0" err="1" smtClean="0">
                <a:solidFill>
                  <a:schemeClr val="tx1"/>
                </a:solidFill>
              </a:rPr>
              <a:t>엔티티를</a:t>
            </a:r>
            <a:r>
              <a:rPr lang="ko-KR" altLang="en-US" dirty="0" smtClean="0">
                <a:solidFill>
                  <a:schemeClr val="tx1"/>
                </a:solidFill>
              </a:rPr>
              <a:t> 중심으로 구조평면도면의 영역을 </a:t>
            </a:r>
            <a:r>
              <a:rPr lang="ko-KR" altLang="en-US" dirty="0" err="1" smtClean="0">
                <a:solidFill>
                  <a:schemeClr val="tx1"/>
                </a:solidFill>
              </a:rPr>
              <a:t>잡아야함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074" name="Picture 2" descr="C:\Users\cailab\Desktop\1.PNG"/>
          <p:cNvPicPr>
            <a:picLocks noChangeAspect="1" noChangeArrowheads="1"/>
          </p:cNvPicPr>
          <p:nvPr/>
        </p:nvPicPr>
        <p:blipFill>
          <a:blip r:embed="rId2"/>
          <a:srcRect l="53599" t="58774"/>
          <a:stretch>
            <a:fillRect/>
          </a:stretch>
        </p:blipFill>
        <p:spPr bwMode="auto">
          <a:xfrm>
            <a:off x="0" y="2209724"/>
            <a:ext cx="4019551" cy="2428950"/>
          </a:xfrm>
          <a:prstGeom prst="rect">
            <a:avLst/>
          </a:prstGeom>
          <a:noFill/>
        </p:spPr>
      </p:pic>
      <p:pic>
        <p:nvPicPr>
          <p:cNvPr id="3075" name="Picture 3" descr="C:\Users\cailab\Desktop\22.PNG"/>
          <p:cNvPicPr>
            <a:picLocks noChangeAspect="1" noChangeArrowheads="1"/>
          </p:cNvPicPr>
          <p:nvPr/>
        </p:nvPicPr>
        <p:blipFill>
          <a:blip r:embed="rId3"/>
          <a:srcRect l="24966" t="39053"/>
          <a:stretch>
            <a:fillRect/>
          </a:stretch>
        </p:blipFill>
        <p:spPr bwMode="auto">
          <a:xfrm>
            <a:off x="4090076" y="4760178"/>
            <a:ext cx="3876675" cy="2097822"/>
          </a:xfrm>
          <a:prstGeom prst="rect">
            <a:avLst/>
          </a:prstGeom>
          <a:noFill/>
        </p:spPr>
      </p:pic>
      <p:pic>
        <p:nvPicPr>
          <p:cNvPr id="3076" name="Picture 4" descr="C:\Users\cailab\Desktop\33.PNG"/>
          <p:cNvPicPr>
            <a:picLocks noChangeAspect="1" noChangeArrowheads="1"/>
          </p:cNvPicPr>
          <p:nvPr/>
        </p:nvPicPr>
        <p:blipFill>
          <a:blip r:embed="rId4"/>
          <a:srcRect l="48486" t="51401"/>
          <a:stretch>
            <a:fillRect/>
          </a:stretch>
        </p:blipFill>
        <p:spPr bwMode="auto">
          <a:xfrm>
            <a:off x="4070418" y="2241706"/>
            <a:ext cx="3829051" cy="2451467"/>
          </a:xfrm>
          <a:prstGeom prst="rect">
            <a:avLst/>
          </a:prstGeom>
          <a:noFill/>
        </p:spPr>
      </p:pic>
      <p:pic>
        <p:nvPicPr>
          <p:cNvPr id="3077" name="Picture 5" descr="C:\Users\cailab\Desktop\44.PNG"/>
          <p:cNvPicPr>
            <a:picLocks noChangeAspect="1" noChangeArrowheads="1"/>
          </p:cNvPicPr>
          <p:nvPr/>
        </p:nvPicPr>
        <p:blipFill>
          <a:blip r:embed="rId5"/>
          <a:srcRect l="25249" t="40538" r="6591"/>
          <a:stretch>
            <a:fillRect/>
          </a:stretch>
        </p:blipFill>
        <p:spPr bwMode="auto">
          <a:xfrm>
            <a:off x="0" y="4506866"/>
            <a:ext cx="4010025" cy="2351134"/>
          </a:xfrm>
          <a:prstGeom prst="rect">
            <a:avLst/>
          </a:prstGeom>
          <a:noFill/>
        </p:spPr>
      </p:pic>
      <p:sp>
        <p:nvSpPr>
          <p:cNvPr id="15" name="직사각형 14"/>
          <p:cNvSpPr/>
          <p:nvPr/>
        </p:nvSpPr>
        <p:spPr>
          <a:xfrm>
            <a:off x="1104901" y="3952874"/>
            <a:ext cx="1866900" cy="542925"/>
          </a:xfrm>
          <a:prstGeom prst="rect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71451" y="6315074"/>
            <a:ext cx="1866900" cy="542925"/>
          </a:xfrm>
          <a:prstGeom prst="rect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366427" y="4065832"/>
            <a:ext cx="1866900" cy="542925"/>
          </a:xfrm>
          <a:prstGeom prst="rect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175802" y="6285157"/>
            <a:ext cx="1866900" cy="542925"/>
          </a:xfrm>
          <a:prstGeom prst="rect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 descr="C:\Users\cailab\Desktop\rsaf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908081" y="3218008"/>
            <a:ext cx="4283919" cy="22897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3907" b="117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219200" y="2247829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13824" y="2273229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3600" y="411354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9166" y="2273229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</a:rPr>
              <a:t>금주진행상황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60800" y="4113548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err="1" smtClean="0">
                <a:solidFill>
                  <a:schemeClr val="bg1"/>
                </a:solidFill>
              </a:rPr>
              <a:t>향후계획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59166" y="2674193"/>
            <a:ext cx="3541394" cy="612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</a:pP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ko-KR" altLang="en-US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220400" y="4113548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6674" y="58858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73021" y="2688047"/>
            <a:ext cx="3541394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부재리스트 정보 군집화 및 분류</a:t>
            </a:r>
            <a:endParaRPr lang="en-US" altLang="ko-KR" sz="1400" spc="-150" dirty="0" smtClean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도면이미지파일 해석현황 분석</a:t>
            </a:r>
            <a:endParaRPr lang="en-US" altLang="ko-KR" sz="1400" spc="-150" dirty="0" smtClean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CAD</a:t>
            </a: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파일 구조평면도 분석</a:t>
            </a:r>
            <a:endParaRPr lang="en-US" altLang="ko-KR" sz="1400" spc="-150" dirty="0" smtClean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401092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5"/>
          <p:cNvGrpSpPr/>
          <p:nvPr/>
        </p:nvGrpSpPr>
        <p:grpSpPr>
          <a:xfrm>
            <a:off x="527769" y="2211262"/>
            <a:ext cx="5187231" cy="2099938"/>
            <a:chOff x="527769" y="1728426"/>
            <a:chExt cx="5187231" cy="2099938"/>
          </a:xfrm>
        </p:grpSpPr>
        <p:grpSp>
          <p:nvGrpSpPr>
            <p:cNvPr id="4" name="그룹 1"/>
            <p:cNvGrpSpPr/>
            <p:nvPr/>
          </p:nvGrpSpPr>
          <p:grpSpPr>
            <a:xfrm>
              <a:off x="558064" y="3058923"/>
              <a:ext cx="2319866" cy="769441"/>
              <a:chOff x="471977" y="2691080"/>
              <a:chExt cx="2319866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231986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spc="-150" dirty="0" err="1" smtClean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향후계획</a:t>
                </a:r>
                <a:endPara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6" y="2691080"/>
                <a:ext cx="97334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ion</a:t>
                </a:r>
                <a:endPara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318709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</a:t>
              </a:r>
              <a:r>
                <a:rPr lang="en-US" altLang="ko-KR" sz="8000" b="1" spc="-150" dirty="0" smtClean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2.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898565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84369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부재리스트 각 </a:t>
            </a:r>
            <a:r>
              <a:rPr lang="ko-KR" altLang="en-US" sz="3000" b="1" spc="-150" dirty="0" err="1" smtClean="0">
                <a:solidFill>
                  <a:schemeClr val="accent4"/>
                </a:solidFill>
                <a:latin typeface="+mj-ea"/>
              </a:rPr>
              <a:t>부호별로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 </a:t>
            </a:r>
            <a:r>
              <a:rPr lang="ko-KR" altLang="en-US" sz="3000" b="1" spc="-150" dirty="0" err="1" smtClean="0">
                <a:solidFill>
                  <a:schemeClr val="accent4"/>
                </a:solidFill>
                <a:latin typeface="+mj-ea"/>
              </a:rPr>
              <a:t>클러스터링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 알고리즘 보완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213054" y="1810617"/>
            <a:ext cx="11664621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각 층 평면도별로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공통되는 키를 찾은 후 종류 상관없이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해당하는 </a:t>
            </a:r>
            <a:r>
              <a:rPr lang="ko-KR" altLang="en-US" b="1" dirty="0" err="1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엔티티를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전부 검출</a:t>
            </a:r>
            <a:endParaRPr lang="ko-KR" altLang="en-US" b="1" dirty="0">
              <a:solidFill>
                <a:schemeClr val="tx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9" name="Picture 2" descr="C:\Users\cailab\Desktop\argwer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422187"/>
            <a:ext cx="12175826" cy="3121363"/>
          </a:xfrm>
          <a:prstGeom prst="rect">
            <a:avLst/>
          </a:prstGeom>
          <a:noFill/>
        </p:spPr>
      </p:pic>
      <p:sp>
        <p:nvSpPr>
          <p:cNvPr id="20" name="직사각형 19"/>
          <p:cNvSpPr/>
          <p:nvPr/>
        </p:nvSpPr>
        <p:spPr>
          <a:xfrm>
            <a:off x="3552826" y="2876549"/>
            <a:ext cx="8410574" cy="781051"/>
          </a:xfrm>
          <a:prstGeom prst="rect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5"/>
          <p:cNvGrpSpPr/>
          <p:nvPr/>
        </p:nvGrpSpPr>
        <p:grpSpPr>
          <a:xfrm>
            <a:off x="527769" y="2211262"/>
            <a:ext cx="5187231" cy="2099938"/>
            <a:chOff x="527769" y="1728426"/>
            <a:chExt cx="5187231" cy="2099938"/>
          </a:xfrm>
        </p:grpSpPr>
        <p:grpSp>
          <p:nvGrpSpPr>
            <p:cNvPr id="4" name="그룹 1"/>
            <p:cNvGrpSpPr/>
            <p:nvPr/>
          </p:nvGrpSpPr>
          <p:grpSpPr>
            <a:xfrm>
              <a:off x="558064" y="3058923"/>
              <a:ext cx="3387466" cy="769441"/>
              <a:chOff x="471977" y="2691080"/>
              <a:chExt cx="3387466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338746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spc="-150" dirty="0" smtClean="0">
                    <a:solidFill>
                      <a:schemeClr val="bg1">
                        <a:alpha val="70000"/>
                      </a:schemeClr>
                    </a:solidFill>
                    <a:ea typeface="THE명품고딕L" panose="02020603020101020101" pitchFamily="18" charset="-127"/>
                  </a:rPr>
                  <a:t>금주진행상황</a:t>
                </a:r>
                <a:endPara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ea typeface="THE명품고딕L" panose="02020603020101020101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6" y="2691080"/>
                <a:ext cx="97334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ion</a:t>
                </a:r>
                <a:endPara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29097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1.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89856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53976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부재리스트 정보 군집화 및 분류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213054" y="1810617"/>
            <a:ext cx="11664621" cy="117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부호 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1B3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의 내단부 정보와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중앙부 정보는 같이 묶여서 군집화가 되었으나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err="1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외단부는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포함되지 않은 문제 발생세로선 탐색 알고리즘 문제로 인식했었으나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세로선 탐색 알고리즘에는 문제 없음을 발견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현재 원인을 </a:t>
            </a:r>
            <a:r>
              <a:rPr lang="ko-KR" altLang="en-US" b="1" dirty="0" err="1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찾는중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미해결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</a:t>
            </a:r>
            <a:endParaRPr lang="ko-KR" altLang="en-US" b="1" dirty="0">
              <a:solidFill>
                <a:schemeClr val="tx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2052" name="Picture 4" descr="C:\Users\cailab\Desktop\sfe.PNG"/>
          <p:cNvPicPr>
            <a:picLocks noChangeAspect="1" noChangeArrowheads="1"/>
          </p:cNvPicPr>
          <p:nvPr/>
        </p:nvPicPr>
        <p:blipFill>
          <a:blip r:embed="rId2"/>
          <a:srcRect r="18578"/>
          <a:stretch>
            <a:fillRect/>
          </a:stretch>
        </p:blipFill>
        <p:spPr bwMode="auto">
          <a:xfrm>
            <a:off x="123825" y="3317540"/>
            <a:ext cx="9351894" cy="3045159"/>
          </a:xfrm>
          <a:prstGeom prst="rect">
            <a:avLst/>
          </a:prstGeom>
          <a:noFill/>
        </p:spPr>
      </p:pic>
      <p:pic>
        <p:nvPicPr>
          <p:cNvPr id="2053" name="Picture 5" descr="C:\Users\cailab\Desktop\1b3.PNG"/>
          <p:cNvPicPr>
            <a:picLocks noChangeAspect="1" noChangeArrowheads="1"/>
          </p:cNvPicPr>
          <p:nvPr/>
        </p:nvPicPr>
        <p:blipFill>
          <a:blip r:embed="rId3"/>
          <a:srcRect r="47382"/>
          <a:stretch>
            <a:fillRect/>
          </a:stretch>
        </p:blipFill>
        <p:spPr bwMode="auto">
          <a:xfrm>
            <a:off x="9627352" y="3533774"/>
            <a:ext cx="1005356" cy="2847975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</p:pic>
      <p:pic>
        <p:nvPicPr>
          <p:cNvPr id="2054" name="Picture 6" descr="C:\Users\cailab\Desktop\14b.PNG"/>
          <p:cNvPicPr>
            <a:picLocks noChangeAspect="1" noChangeArrowheads="1"/>
          </p:cNvPicPr>
          <p:nvPr/>
        </p:nvPicPr>
        <p:blipFill>
          <a:blip r:embed="rId4"/>
          <a:srcRect r="25072"/>
          <a:stretch>
            <a:fillRect/>
          </a:stretch>
        </p:blipFill>
        <p:spPr bwMode="auto">
          <a:xfrm>
            <a:off x="10800515" y="3548062"/>
            <a:ext cx="1209675" cy="1486374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</p:pic>
      <p:sp>
        <p:nvSpPr>
          <p:cNvPr id="15" name="직사각형 14"/>
          <p:cNvSpPr/>
          <p:nvPr/>
        </p:nvSpPr>
        <p:spPr>
          <a:xfrm>
            <a:off x="1227890" y="3314699"/>
            <a:ext cx="4095750" cy="3048001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352215" y="3314699"/>
            <a:ext cx="2000250" cy="304800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409615" y="3314699"/>
            <a:ext cx="2028825" cy="3048001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5" name="Picture 7" descr="C:\Users\cailab\Desktop\sge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819564" y="5105400"/>
            <a:ext cx="1190625" cy="124582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</p:pic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53976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부재리스트 정보 군집화 및 분류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213054" y="1810617"/>
            <a:ext cx="11664621" cy="1047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</a:t>
            </a:r>
            <a:r>
              <a:rPr lang="ko-KR" altLang="en-US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기존에는 검출한 가로선 조합</a:t>
            </a:r>
            <a:r>
              <a:rPr lang="en-US" altLang="ko-KR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세로선 조합을 이용해서</a:t>
            </a:r>
            <a:r>
              <a:rPr lang="en-US" altLang="ko-KR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공간을 구성하고</a:t>
            </a:r>
            <a:r>
              <a:rPr lang="en-US" altLang="ko-KR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부호를 포함한  공간영역 내에 있는 모든 </a:t>
            </a:r>
            <a:r>
              <a:rPr lang="ko-KR" altLang="en-US" sz="1600" b="1" dirty="0" err="1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엔티티를</a:t>
            </a:r>
            <a:r>
              <a:rPr lang="ko-KR" altLang="en-US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중복하지 않도록 검출하도록 하였는데</a:t>
            </a:r>
            <a:r>
              <a:rPr lang="en-US" altLang="ko-KR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지금은 부호를 먼저 검출하고</a:t>
            </a:r>
            <a:r>
              <a:rPr lang="en-US" altLang="ko-KR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검출한 부호를 중심으로</a:t>
            </a:r>
            <a:r>
              <a:rPr lang="en-US" altLang="ko-KR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부호에 해당하는 양끝 세로선 그리고</a:t>
            </a:r>
            <a:r>
              <a:rPr lang="en-US" altLang="ko-KR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기존에 검출 하였던 가로선 조합을 사용해</a:t>
            </a:r>
            <a:r>
              <a:rPr lang="en-US" altLang="ko-KR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내부에 있는 모든 </a:t>
            </a:r>
            <a:r>
              <a:rPr lang="ko-KR" altLang="en-US" sz="1600" b="1" dirty="0" err="1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엔티티를</a:t>
            </a:r>
            <a:r>
              <a:rPr lang="ko-KR" altLang="en-US" sz="1600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군집화</a:t>
            </a:r>
            <a:endParaRPr lang="ko-KR" altLang="en-US" sz="1600" b="1" dirty="0">
              <a:solidFill>
                <a:schemeClr val="tx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2052" name="Picture 4" descr="C:\Users\cailab\Desktop\sfe.PNG"/>
          <p:cNvPicPr>
            <a:picLocks noChangeAspect="1" noChangeArrowheads="1"/>
          </p:cNvPicPr>
          <p:nvPr/>
        </p:nvPicPr>
        <p:blipFill>
          <a:blip r:embed="rId2"/>
          <a:srcRect r="18578"/>
          <a:stretch>
            <a:fillRect/>
          </a:stretch>
        </p:blipFill>
        <p:spPr bwMode="auto">
          <a:xfrm>
            <a:off x="742950" y="2974640"/>
            <a:ext cx="9351894" cy="3045159"/>
          </a:xfrm>
          <a:prstGeom prst="rect">
            <a:avLst/>
          </a:prstGeom>
          <a:noFill/>
        </p:spPr>
      </p:pic>
      <p:sp>
        <p:nvSpPr>
          <p:cNvPr id="15" name="직사각형 14"/>
          <p:cNvSpPr/>
          <p:nvPr/>
        </p:nvSpPr>
        <p:spPr>
          <a:xfrm>
            <a:off x="4694990" y="3028950"/>
            <a:ext cx="353260" cy="238125"/>
          </a:xfrm>
          <a:prstGeom prst="rect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808914" y="2971799"/>
            <a:ext cx="6144461" cy="2952751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8771691" y="3048000"/>
            <a:ext cx="467560" cy="209550"/>
          </a:xfrm>
          <a:prstGeom prst="rect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962900" y="2971800"/>
            <a:ext cx="2057400" cy="2962276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C:\Users\cailab\Desktop\sef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192" y="6193041"/>
            <a:ext cx="12009808" cy="6649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53976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부재리스트 정보 군집화 및 분류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527379" y="2105892"/>
            <a:ext cx="11664621" cy="401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[“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부호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”, “</a:t>
            </a:r>
            <a:r>
              <a:rPr lang="ko-KR" altLang="en-US" b="1" dirty="0" err="1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선로별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배치구간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”, “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크기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”, “</a:t>
            </a:r>
            <a:r>
              <a:rPr lang="ko-KR" altLang="en-US" b="1" dirty="0" err="1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상부근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”, “</a:t>
            </a:r>
            <a:r>
              <a:rPr lang="ko-KR" altLang="en-US" b="1" dirty="0" err="1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하부근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”, “</a:t>
            </a:r>
            <a:r>
              <a:rPr lang="ko-KR" altLang="en-US" b="1" dirty="0" err="1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늑근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”]</a:t>
            </a:r>
            <a:endParaRPr lang="ko-KR" altLang="en-US" b="1" dirty="0">
              <a:solidFill>
                <a:schemeClr val="tx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3074" name="Picture 2" descr="C:\Users\cailab\Desktop\casdfe.PNG"/>
          <p:cNvPicPr>
            <a:picLocks noChangeAspect="1" noChangeArrowheads="1"/>
          </p:cNvPicPr>
          <p:nvPr/>
        </p:nvPicPr>
        <p:blipFill>
          <a:blip r:embed="rId2"/>
          <a:srcRect t="1578"/>
          <a:stretch>
            <a:fillRect/>
          </a:stretch>
        </p:blipFill>
        <p:spPr bwMode="auto">
          <a:xfrm>
            <a:off x="569913" y="2590801"/>
            <a:ext cx="8884046" cy="4267200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527379" y="1629642"/>
            <a:ext cx="11664621" cy="401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주호 설계사에서 작성한 부재리스트 기준으로  각 부호에 해당하는 데이터들 군집화 및 분류 완성</a:t>
            </a:r>
            <a:endParaRPr lang="ko-KR" altLang="en-US" b="1" dirty="0">
              <a:solidFill>
                <a:schemeClr val="tx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1-2.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53976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도면 이미지파일 해석 현황 분석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76224" y="1981200"/>
            <a:ext cx="2200276" cy="7239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Input : </a:t>
            </a:r>
            <a:r>
              <a:rPr lang="ko-KR" altLang="en-US" dirty="0" smtClean="0"/>
              <a:t>도면 이미지</a:t>
            </a:r>
            <a:endParaRPr lang="ko-KR" altLang="en-US" dirty="0"/>
          </a:p>
        </p:txBody>
      </p:sp>
      <p:cxnSp>
        <p:nvCxnSpPr>
          <p:cNvPr id="17" name="직선 연결선 16"/>
          <p:cNvCxnSpPr>
            <a:stCxn id="10" idx="2"/>
          </p:cNvCxnSpPr>
          <p:nvPr/>
        </p:nvCxnSpPr>
        <p:spPr>
          <a:xfrm rot="16200000" flipH="1">
            <a:off x="640556" y="3440906"/>
            <a:ext cx="1476378" cy="47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1376362" y="4171950"/>
            <a:ext cx="9615488" cy="952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rot="16200000" flipH="1">
            <a:off x="10186987" y="4967291"/>
            <a:ext cx="1581153" cy="952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9772649" y="5743575"/>
            <a:ext cx="2200276" cy="7239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Output : (</a:t>
            </a:r>
            <a:r>
              <a:rPr lang="ko-KR" altLang="en-US" dirty="0" err="1" smtClean="0"/>
              <a:t>늑근</a:t>
            </a:r>
            <a:r>
              <a:rPr lang="ko-KR" altLang="en-US" dirty="0" smtClean="0"/>
              <a:t> 모델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크기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개수</a:t>
            </a:r>
            <a:r>
              <a:rPr lang="en-US" altLang="ko-KR" dirty="0" smtClean="0"/>
              <a:t>….)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2533649" y="4438649"/>
            <a:ext cx="1762126" cy="1228725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도면 내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글자 검출 및 인식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(YOLO V5, OCR)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133974" y="4467224"/>
            <a:ext cx="1762126" cy="122872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선 검출</a:t>
            </a:r>
            <a:r>
              <a:rPr lang="en-US" altLang="ko-KR" b="1" dirty="0" smtClean="0">
                <a:solidFill>
                  <a:schemeClr val="tx1"/>
                </a:solidFill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</a:rPr>
              <a:t>구간 검출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734299" y="4429124"/>
            <a:ext cx="1762126" cy="1228725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글자 </a:t>
            </a:r>
            <a:r>
              <a:rPr lang="en-US" altLang="ko-KR" b="1" dirty="0" smtClean="0">
                <a:solidFill>
                  <a:schemeClr val="tx1"/>
                </a:solidFill>
              </a:rPr>
              <a:t>– </a:t>
            </a:r>
            <a:r>
              <a:rPr lang="ko-KR" altLang="en-US" b="1" dirty="0" smtClean="0">
                <a:solidFill>
                  <a:schemeClr val="tx1"/>
                </a:solidFill>
              </a:rPr>
              <a:t>선 구간 매칭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37" name="직선 연결선 36"/>
          <p:cNvCxnSpPr>
            <a:stCxn id="32" idx="0"/>
          </p:cNvCxnSpPr>
          <p:nvPr/>
        </p:nvCxnSpPr>
        <p:spPr>
          <a:xfrm rot="16200000" flipV="1">
            <a:off x="3269459" y="4293395"/>
            <a:ext cx="285749" cy="47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33" idx="0"/>
          </p:cNvCxnSpPr>
          <p:nvPr/>
        </p:nvCxnSpPr>
        <p:spPr>
          <a:xfrm rot="16200000" flipV="1">
            <a:off x="5860258" y="4312445"/>
            <a:ext cx="295274" cy="142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35" idx="0"/>
          </p:cNvCxnSpPr>
          <p:nvPr/>
        </p:nvCxnSpPr>
        <p:spPr>
          <a:xfrm rot="16200000" flipV="1">
            <a:off x="8484394" y="4298156"/>
            <a:ext cx="257174" cy="47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2381249" y="5781676"/>
            <a:ext cx="2028826" cy="781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952999" y="5762626"/>
            <a:ext cx="2028826" cy="781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1-2.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53976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도면 이미지파일 해석 현황 분석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7505699" y="1847851"/>
            <a:ext cx="4686301" cy="333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태현 건축사 사무소의 경우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도면을 </a:t>
            </a:r>
            <a:r>
              <a:rPr lang="ko-KR" altLang="en-US" b="1" dirty="0" err="1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그릴때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</a:p>
          <a:p>
            <a:pPr marL="342900" indent="-342900">
              <a:lnSpc>
                <a:spcPct val="130000"/>
              </a:lnSpc>
            </a:pP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복사 </a:t>
            </a:r>
            <a:r>
              <a:rPr lang="ko-KR" altLang="en-US" b="1" dirty="0" err="1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붙여넣기를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사용해서 부재리스트를 그</a:t>
            </a:r>
            <a:endParaRPr lang="en-US" altLang="ko-KR" b="1" dirty="0" smtClean="0">
              <a:solidFill>
                <a:schemeClr val="tx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리고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필요 없는 부분을 사선으로 </a:t>
            </a:r>
            <a:r>
              <a:rPr lang="ko-KR" altLang="en-US" b="1" dirty="0" err="1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긋는것을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en-US" altLang="ko-KR" b="1" dirty="0" smtClean="0">
              <a:solidFill>
                <a:schemeClr val="tx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발견</a:t>
            </a:r>
            <a:endParaRPr lang="en-US" altLang="ko-KR" b="1" dirty="0" smtClean="0">
              <a:solidFill>
                <a:schemeClr val="tx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endParaRPr lang="en-US" altLang="ko-KR" b="1" dirty="0" smtClean="0">
              <a:solidFill>
                <a:schemeClr val="tx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사선을 검출 후 사선의 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Start Point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와 </a:t>
            </a:r>
            <a:endParaRPr lang="en-US" altLang="ko-KR" b="1" dirty="0" smtClean="0">
              <a:solidFill>
                <a:schemeClr val="tx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Endpoint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에 해당하는 픽셀에 해당하는 가상</a:t>
            </a:r>
            <a:endParaRPr lang="en-US" altLang="ko-KR" b="1" dirty="0" smtClean="0">
              <a:solidFill>
                <a:schemeClr val="tx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의 사각형 영역을 그린 후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err="1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그부분을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지운 중</a:t>
            </a:r>
            <a:endParaRPr lang="en-US" altLang="ko-KR" b="1" dirty="0" smtClean="0">
              <a:solidFill>
                <a:schemeClr val="tx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r>
              <a:rPr lang="ko-KR" altLang="en-US" b="1" dirty="0" err="1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간결과를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저장 후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검출 및 인식이 필요</a:t>
            </a:r>
            <a:endParaRPr lang="en-US" altLang="ko-KR" b="1" dirty="0" smtClean="0">
              <a:solidFill>
                <a:schemeClr val="tx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3" name="Picture 2" descr="C:\Users\cailab\Desktop\asefs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89208"/>
            <a:ext cx="7467601" cy="51687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1-2.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53976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도면 이미지파일 해석 현황 분석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D521CD57-7D52-4085-AA67-6293BD236F8A}"/>
              </a:ext>
            </a:extLst>
          </p:cNvPr>
          <p:cNvSpPr txBox="1"/>
          <p:nvPr/>
        </p:nvSpPr>
        <p:spPr>
          <a:xfrm>
            <a:off x="1" y="5762625"/>
            <a:ext cx="12191999" cy="76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CAD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파일에서도  마찬가지이지만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CAD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파일로 접근할 경우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부재리스트 내의 모든 사선을 검출 한 후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사선의 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Start </a:t>
            </a:r>
          </a:p>
          <a:p>
            <a:pPr marL="342900" indent="-342900">
              <a:lnSpc>
                <a:spcPct val="130000"/>
              </a:lnSpc>
            </a:pP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Point, End Point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사이의 영역은  인식하지  못하도록  구현하면 </a:t>
            </a:r>
            <a:r>
              <a:rPr lang="ko-KR" altLang="en-US" b="1" dirty="0" err="1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될것으로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보임</a:t>
            </a:r>
            <a:endParaRPr lang="en-US" altLang="ko-KR" b="1" dirty="0" smtClean="0">
              <a:solidFill>
                <a:schemeClr val="tx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5" name="Picture 3" descr="C:\Users\cailab\Desktop\esf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2650" y="1676838"/>
            <a:ext cx="8562976" cy="39171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168494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4566</TotalTime>
  <Words>656</Words>
  <Application>Microsoft Office PowerPoint</Application>
  <PresentationFormat>사용자 지정</PresentationFormat>
  <Paragraphs>88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cailab</cp:lastModifiedBy>
  <cp:revision>498</cp:revision>
  <dcterms:created xsi:type="dcterms:W3CDTF">2015-07-07T04:48:58Z</dcterms:created>
  <dcterms:modified xsi:type="dcterms:W3CDTF">2021-08-06T15:14:05Z</dcterms:modified>
</cp:coreProperties>
</file>