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92" r:id="rId4"/>
    <p:sldId id="317" r:id="rId5"/>
    <p:sldId id="328" r:id="rId6"/>
    <p:sldId id="407" r:id="rId7"/>
    <p:sldId id="403" r:id="rId8"/>
    <p:sldId id="404" r:id="rId9"/>
    <p:sldId id="406" r:id="rId10"/>
    <p:sldId id="409" r:id="rId11"/>
    <p:sldId id="398" r:id="rId12"/>
    <p:sldId id="278" r:id="rId13"/>
  </p:sldIdLst>
  <p:sldSz cx="9144000" cy="6858000" type="screen4x3"/>
  <p:notesSz cx="6805613" cy="9939338"/>
  <p:embeddedFontLst>
    <p:embeddedFont>
      <p:font typeface="나눔고딕" charset="-127"/>
      <p:regular r:id="rId16"/>
      <p:bold r:id="rId17"/>
    </p:embeddedFont>
    <p:embeddedFont>
      <p:font typeface="맑은 고딕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8EE"/>
    <a:srgbClr val="1AF644"/>
    <a:srgbClr val="1D314E"/>
    <a:srgbClr val="3D3C3E"/>
    <a:srgbClr val="063656"/>
    <a:srgbClr val="08456E"/>
    <a:srgbClr val="569CF0"/>
    <a:srgbClr val="8DBDF7"/>
    <a:srgbClr val="5DAAFF"/>
    <a:srgbClr val="47B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9911" autoAdjust="0"/>
    <p:restoredTop sz="99340" autoAdjust="0"/>
  </p:normalViewPr>
  <p:slideViewPr>
    <p:cSldViewPr snapToGrid="0">
      <p:cViewPr varScale="1">
        <p:scale>
          <a:sx n="67" d="100"/>
          <a:sy n="67" d="100"/>
        </p:scale>
        <p:origin x="-1476" y="-6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173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275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193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581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3268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275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정태수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4.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Hand – Eye Calibration 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환경 제한</a:t>
            </a:r>
          </a:p>
        </p:txBody>
      </p:sp>
      <p:pic>
        <p:nvPicPr>
          <p:cNvPr id="2050" name="Picture 2" descr="C:\Users\cailab\Desktop\KakaoTalk_20210806_1438010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2143125"/>
            <a:ext cx="3949701" cy="2962276"/>
          </a:xfrm>
          <a:prstGeom prst="rect">
            <a:avLst/>
          </a:prstGeom>
          <a:noFill/>
        </p:spPr>
      </p:pic>
      <p:pic>
        <p:nvPicPr>
          <p:cNvPr id="2" name="Picture 3" descr="C:\Users\cailab\Desktop\afese.PNG"/>
          <p:cNvPicPr>
            <a:picLocks noChangeAspect="1" noChangeArrowheads="1"/>
          </p:cNvPicPr>
          <p:nvPr/>
        </p:nvPicPr>
        <p:blipFill>
          <a:blip r:embed="rId4"/>
          <a:srcRect l="2379"/>
          <a:stretch>
            <a:fillRect/>
          </a:stretch>
        </p:blipFill>
        <p:spPr bwMode="auto">
          <a:xfrm>
            <a:off x="4857750" y="2109215"/>
            <a:ext cx="3800475" cy="30656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50855922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  Hand Eye Calibration Transformation Matrix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적용방법 탐색 및 구현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Hand Eye Calibration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 개선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 startAt="2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 startAt="2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Hand Eye Calibration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오차 정의 및 오차 원인 부분 탐색 및 해결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2021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년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8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13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 용접강의 수강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3771732"/>
      </p:ext>
    </p:extLst>
  </p:cSld>
  <p:clrMapOvr>
    <a:masterClrMapping/>
  </p:clrMapOvr>
  <p:transition advTm="8920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ransition advTm="15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ransition advTm="53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6368125"/>
      </p:ext>
    </p:extLst>
  </p:cSld>
  <p:clrMapOvr>
    <a:masterClrMapping/>
  </p:clrMapOvr>
  <p:transition advTm="54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3553001"/>
      </p:ext>
    </p:extLst>
  </p:cSld>
  <p:clrMapOvr>
    <a:masterClrMapping/>
  </p:clrMapOvr>
  <p:transition advTm="51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4412879"/>
      </p:ext>
    </p:extLst>
  </p:cSld>
  <p:clrMapOvr>
    <a:masterClrMapping/>
  </p:clrMapOvr>
  <p:transition advTm="48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진행상황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latin typeface="210 옴니고딕 030"/>
                <a:ea typeface="210 옴니고딕 030" panose="02020603020101020101" pitchFamily="18" charset="-127"/>
              </a:rPr>
              <a:t>                 </a:t>
            </a:r>
            <a:endParaRPr lang="en-US" altLang="ko-KR" sz="1600" b="1" dirty="0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0" y="3581400"/>
            <a:ext cx="1533525" cy="1123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88EE"/>
                </a:solidFill>
              </a:rPr>
              <a:t>Get Robot Parameter</a:t>
            </a:r>
            <a:endParaRPr lang="ko-KR" altLang="en-US" b="1" dirty="0">
              <a:solidFill>
                <a:srgbClr val="0088E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96175" y="2800350"/>
            <a:ext cx="1533525" cy="1123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88EE"/>
                </a:solidFill>
              </a:rPr>
              <a:t>Solve Hand – Eye Calibration Equation </a:t>
            </a:r>
            <a:endParaRPr lang="ko-KR" altLang="en-US" b="1" dirty="0">
              <a:solidFill>
                <a:srgbClr val="0088E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3375" y="1981200"/>
            <a:ext cx="1533525" cy="1123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88EE"/>
                </a:solidFill>
              </a:rPr>
              <a:t>Get Camera</a:t>
            </a:r>
          </a:p>
          <a:p>
            <a:pPr algn="ctr"/>
            <a:r>
              <a:rPr lang="en-US" altLang="ko-KR" b="1" dirty="0" smtClean="0">
                <a:solidFill>
                  <a:srgbClr val="0088EE"/>
                </a:solidFill>
              </a:rPr>
              <a:t>intrinsic Parameter</a:t>
            </a:r>
            <a:endParaRPr lang="ko-KR" altLang="en-US" b="1" dirty="0">
              <a:solidFill>
                <a:srgbClr val="0088E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66800" y="5324475"/>
            <a:ext cx="1533525" cy="1123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Apply Hand – Eye Calibration matrix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38675" y="1990725"/>
            <a:ext cx="1533525" cy="1123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88EE"/>
                </a:solidFill>
              </a:rPr>
              <a:t>Get Camera</a:t>
            </a:r>
          </a:p>
          <a:p>
            <a:pPr algn="ctr"/>
            <a:r>
              <a:rPr lang="en-US" altLang="ko-KR" b="1" dirty="0" smtClean="0">
                <a:solidFill>
                  <a:srgbClr val="0088EE"/>
                </a:solidFill>
              </a:rPr>
              <a:t>Extrinsic Parameter</a:t>
            </a:r>
            <a:endParaRPr lang="ko-KR" altLang="en-US" b="1" dirty="0">
              <a:solidFill>
                <a:srgbClr val="0088E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14600" y="1981200"/>
            <a:ext cx="1533525" cy="1123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88EE"/>
                </a:solidFill>
              </a:rPr>
              <a:t>Camera Normalization</a:t>
            </a:r>
            <a:endParaRPr lang="ko-KR" altLang="en-US" b="1" dirty="0">
              <a:solidFill>
                <a:srgbClr val="0088EE"/>
              </a:solidFill>
            </a:endParaRPr>
          </a:p>
        </p:txBody>
      </p:sp>
      <p:cxnSp>
        <p:nvCxnSpPr>
          <p:cNvPr id="41" name="직선 화살표 연결선 40"/>
          <p:cNvCxnSpPr>
            <a:stCxn id="35" idx="3"/>
            <a:endCxn id="38" idx="1"/>
          </p:cNvCxnSpPr>
          <p:nvPr/>
        </p:nvCxnSpPr>
        <p:spPr>
          <a:xfrm>
            <a:off x="1866900" y="2543175"/>
            <a:ext cx="6477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048125" y="2581275"/>
            <a:ext cx="6477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8" idx="3"/>
          </p:cNvCxnSpPr>
          <p:nvPr/>
        </p:nvCxnSpPr>
        <p:spPr>
          <a:xfrm>
            <a:off x="1876425" y="4143375"/>
            <a:ext cx="4972050" cy="19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7" idx="3"/>
          </p:cNvCxnSpPr>
          <p:nvPr/>
        </p:nvCxnSpPr>
        <p:spPr>
          <a:xfrm>
            <a:off x="6172200" y="2552700"/>
            <a:ext cx="7143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5400000">
            <a:off x="6058693" y="3343276"/>
            <a:ext cx="1627984" cy="10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867525" y="3333750"/>
            <a:ext cx="6477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419100" y="5943600"/>
            <a:ext cx="6477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590800" y="5962650"/>
            <a:ext cx="6477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228975" y="5324475"/>
            <a:ext cx="1533525" cy="1123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Check Error and 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3825" y="1733550"/>
            <a:ext cx="6296025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rot="16200000" flipV="1">
            <a:off x="5272089" y="3700463"/>
            <a:ext cx="1838325" cy="12953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000750" y="5314950"/>
            <a:ext cx="2905125" cy="1123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오차발생 이유는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여러가지가</a:t>
            </a:r>
            <a:r>
              <a:rPr lang="ko-KR" altLang="en-US" b="1" dirty="0" smtClean="0">
                <a:solidFill>
                  <a:schemeClr val="tx1"/>
                </a:solidFill>
              </a:rPr>
              <a:t> 있지만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주로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여기서 발생하는 원인의 영향력이 크다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636084"/>
      </p:ext>
    </p:extLst>
  </p:cSld>
  <p:clrMapOvr>
    <a:masterClrMapping/>
  </p:clrMapOvr>
  <p:transition advTm="7334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 rot="21200057">
            <a:off x="4133851" y="3343276"/>
            <a:ext cx="4972051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en-US" altLang="ko-KR" sz="2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Extrinsic Parameter TVEC</a:t>
            </a:r>
            <a:r>
              <a:rPr lang="ko-KR" altLang="en-US" sz="2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물리적인 값으로 변환 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latin typeface="210 옴니고딕 030"/>
                <a:ea typeface="210 옴니고딕 030" panose="02020603020101020101" pitchFamily="18" charset="-127"/>
              </a:rPr>
              <a:t>                 </a:t>
            </a:r>
            <a:endParaRPr lang="en-US" altLang="ko-KR" sz="1600" b="1" dirty="0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72276" y="1419225"/>
            <a:ext cx="714375" cy="361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7886702" y="3638551"/>
            <a:ext cx="990602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 flipV="1">
            <a:off x="7362826" y="4133852"/>
            <a:ext cx="1032021" cy="76197"/>
          </a:xfrm>
          <a:prstGeom prst="straightConnector1">
            <a:avLst/>
          </a:prstGeom>
          <a:ln w="50800">
            <a:solidFill>
              <a:srgbClr val="1AF64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 flipH="1">
            <a:off x="8046147" y="4502846"/>
            <a:ext cx="704429" cy="5378"/>
          </a:xfrm>
          <a:prstGeom prst="straightConnector1">
            <a:avLst/>
          </a:prstGeom>
          <a:ln w="50800">
            <a:solidFill>
              <a:srgbClr val="0088E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2"/>
            <a:endCxn id="24" idx="0"/>
          </p:cNvCxnSpPr>
          <p:nvPr/>
        </p:nvCxnSpPr>
        <p:spPr>
          <a:xfrm rot="16200000" flipH="1">
            <a:off x="5826919" y="3083719"/>
            <a:ext cx="2647950" cy="428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171951" y="3857624"/>
            <a:ext cx="2867026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Realsense</a:t>
            </a:r>
            <a:r>
              <a:rPr lang="ko-KR" altLang="en-US" sz="1200" dirty="0" smtClean="0">
                <a:solidFill>
                  <a:schemeClr val="tx1"/>
                </a:solidFill>
              </a:rPr>
              <a:t>가 체스판에 내린 수선의 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19925" y="4591049"/>
            <a:ext cx="2124075" cy="533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검출된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체스판의</a:t>
            </a:r>
            <a:r>
              <a:rPr lang="ko-KR" altLang="en-US" sz="1200" dirty="0" smtClean="0">
                <a:solidFill>
                  <a:schemeClr val="tx1"/>
                </a:solidFill>
              </a:rPr>
              <a:t> 꼭지점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13" idx="2"/>
          </p:cNvCxnSpPr>
          <p:nvPr/>
        </p:nvCxnSpPr>
        <p:spPr>
          <a:xfrm rot="16200000" flipH="1">
            <a:off x="6584157" y="2326482"/>
            <a:ext cx="2362200" cy="12715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6"/>
          </p:cNvCxnSpPr>
          <p:nvPr/>
        </p:nvCxnSpPr>
        <p:spPr>
          <a:xfrm flipV="1">
            <a:off x="7277100" y="4105278"/>
            <a:ext cx="1162051" cy="4286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096001" y="1600199"/>
            <a:ext cx="2867026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  n(I, j, k)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57901" y="3724274"/>
            <a:ext cx="2867026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n(I, j)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62650" y="2647950"/>
            <a:ext cx="1571625" cy="40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Depth </a:t>
            </a:r>
            <a:r>
              <a:rPr lang="ko-KR" altLang="en-US" sz="1600" dirty="0" smtClean="0">
                <a:solidFill>
                  <a:schemeClr val="tx1"/>
                </a:solidFill>
              </a:rPr>
              <a:t>값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(0, 0, d)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cailab\Desktop\2021년 8월 7일 자료\Screenshot from 2021-08-03 17-10-24.png"/>
          <p:cNvPicPr>
            <a:picLocks noChangeAspect="1" noChangeArrowheads="1"/>
          </p:cNvPicPr>
          <p:nvPr/>
        </p:nvPicPr>
        <p:blipFill>
          <a:blip r:embed="rId3"/>
          <a:srcRect l="25684" t="67047" r="57173" b="17381"/>
          <a:stretch>
            <a:fillRect/>
          </a:stretch>
        </p:blipFill>
        <p:spPr bwMode="auto">
          <a:xfrm>
            <a:off x="361950" y="4762500"/>
            <a:ext cx="3405930" cy="1933575"/>
          </a:xfrm>
          <a:prstGeom prst="rect">
            <a:avLst/>
          </a:prstGeom>
          <a:noFill/>
        </p:spPr>
      </p:pic>
      <p:pic>
        <p:nvPicPr>
          <p:cNvPr id="1027" name="Picture 3" descr="C:\Users\cailab\Desktop\2021년 8월 7일 자료\Screenshot from 2021-08-05 17-02-32.png"/>
          <p:cNvPicPr>
            <a:picLocks noChangeAspect="1" noChangeArrowheads="1"/>
          </p:cNvPicPr>
          <p:nvPr/>
        </p:nvPicPr>
        <p:blipFill>
          <a:blip r:embed="rId4"/>
          <a:srcRect l="32619" t="20238" r="26935" b="23762"/>
          <a:stretch>
            <a:fillRect/>
          </a:stretch>
        </p:blipFill>
        <p:spPr bwMode="auto">
          <a:xfrm>
            <a:off x="419100" y="1606929"/>
            <a:ext cx="3429000" cy="2967258"/>
          </a:xfrm>
          <a:prstGeom prst="rect">
            <a:avLst/>
          </a:prstGeom>
          <a:noFill/>
        </p:spPr>
      </p:pic>
      <p:sp>
        <p:nvSpPr>
          <p:cNvPr id="24" name="타원 23"/>
          <p:cNvSpPr/>
          <p:nvPr/>
        </p:nvSpPr>
        <p:spPr>
          <a:xfrm>
            <a:off x="7067550" y="4429125"/>
            <a:ext cx="209550" cy="2095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971675" y="3238500"/>
            <a:ext cx="209550" cy="2095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20019266">
            <a:off x="8001927" y="3958660"/>
            <a:ext cx="314325" cy="26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4636084"/>
      </p:ext>
    </p:extLst>
  </p:cSld>
  <p:clrMapOvr>
    <a:masterClrMapping/>
  </p:clrMapOvr>
  <p:transition advTm="6531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Chess Board Marker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판 설계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55565" y="4244009"/>
            <a:ext cx="357809" cy="34786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:\Users\cailab\Desktop\ae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738" y="1631950"/>
            <a:ext cx="6115050" cy="1809750"/>
          </a:xfrm>
          <a:prstGeom prst="rect">
            <a:avLst/>
          </a:prstGeom>
          <a:noFill/>
        </p:spPr>
      </p:pic>
      <p:cxnSp>
        <p:nvCxnSpPr>
          <p:cNvPr id="15" name="직선 연결선 14"/>
          <p:cNvCxnSpPr/>
          <p:nvPr/>
        </p:nvCxnSpPr>
        <p:spPr>
          <a:xfrm flipV="1">
            <a:off x="3514725" y="1933575"/>
            <a:ext cx="666750" cy="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67076" y="1638299"/>
            <a:ext cx="1219200" cy="247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22.10mm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05301" y="2628899"/>
            <a:ext cx="1219200" cy="247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20.25mm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3524250" y="2914650"/>
            <a:ext cx="666750" cy="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19901" y="2886074"/>
            <a:ext cx="1219200" cy="247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 mm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6805613" y="3014661"/>
            <a:ext cx="200026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cailab\Desktop\zdsc.JPG"/>
          <p:cNvPicPr>
            <a:picLocks noChangeAspect="1" noChangeArrowheads="1"/>
          </p:cNvPicPr>
          <p:nvPr/>
        </p:nvPicPr>
        <p:blipFill>
          <a:blip r:embed="rId4"/>
          <a:srcRect l="10606" t="10126" r="10101" b="11953"/>
          <a:stretch>
            <a:fillRect/>
          </a:stretch>
        </p:blipFill>
        <p:spPr bwMode="auto">
          <a:xfrm>
            <a:off x="600075" y="3943350"/>
            <a:ext cx="2990850" cy="2752725"/>
          </a:xfrm>
          <a:prstGeom prst="rect">
            <a:avLst/>
          </a:prstGeom>
          <a:noFill/>
        </p:spPr>
      </p:pic>
      <p:cxnSp>
        <p:nvCxnSpPr>
          <p:cNvPr id="30" name="직선 연결선 29"/>
          <p:cNvCxnSpPr/>
          <p:nvPr/>
        </p:nvCxnSpPr>
        <p:spPr>
          <a:xfrm>
            <a:off x="1943100" y="5324475"/>
            <a:ext cx="3238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343151" y="5229224"/>
            <a:ext cx="1219200" cy="247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14.5 mm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4" name="Picture 6" descr="C:\Users\cailab\Desktop\2021년 8월 7일 자료\20210805_170449.jpg"/>
          <p:cNvPicPr>
            <a:picLocks noChangeAspect="1" noChangeArrowheads="1"/>
          </p:cNvPicPr>
          <p:nvPr/>
        </p:nvPicPr>
        <p:blipFill>
          <a:blip r:embed="rId5" cstate="print"/>
          <a:srcRect l="20790" t="28867" r="11435" b="30107"/>
          <a:stretch>
            <a:fillRect/>
          </a:stretch>
        </p:blipFill>
        <p:spPr bwMode="auto">
          <a:xfrm>
            <a:off x="4410074" y="4133849"/>
            <a:ext cx="4448175" cy="2019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14636084"/>
      </p:ext>
    </p:extLst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Chess Board Marker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판 설계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55565" y="4244009"/>
            <a:ext cx="357809" cy="34786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:\Users\cailab\Desktop\ae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738" y="1631950"/>
            <a:ext cx="6115050" cy="1809750"/>
          </a:xfrm>
          <a:prstGeom prst="rect">
            <a:avLst/>
          </a:prstGeom>
          <a:noFill/>
        </p:spPr>
      </p:pic>
      <p:cxnSp>
        <p:nvCxnSpPr>
          <p:cNvPr id="15" name="직선 연결선 14"/>
          <p:cNvCxnSpPr/>
          <p:nvPr/>
        </p:nvCxnSpPr>
        <p:spPr>
          <a:xfrm flipV="1">
            <a:off x="3514725" y="1933575"/>
            <a:ext cx="666750" cy="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67076" y="1638299"/>
            <a:ext cx="1219200" cy="247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25.00mm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05301" y="2628899"/>
            <a:ext cx="1219200" cy="247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24mm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524250" y="2924176"/>
            <a:ext cx="628650" cy="190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19901" y="2886074"/>
            <a:ext cx="1219200" cy="247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 mm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6805613" y="3014661"/>
            <a:ext cx="200026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cailab\Desktop\zdsc.JPG"/>
          <p:cNvPicPr>
            <a:picLocks noChangeAspect="1" noChangeArrowheads="1"/>
          </p:cNvPicPr>
          <p:nvPr/>
        </p:nvPicPr>
        <p:blipFill>
          <a:blip r:embed="rId4"/>
          <a:srcRect l="10606" t="10126" r="10101" b="11953"/>
          <a:stretch>
            <a:fillRect/>
          </a:stretch>
        </p:blipFill>
        <p:spPr bwMode="auto">
          <a:xfrm>
            <a:off x="600075" y="3943350"/>
            <a:ext cx="2990850" cy="2752725"/>
          </a:xfrm>
          <a:prstGeom prst="rect">
            <a:avLst/>
          </a:prstGeom>
          <a:noFill/>
        </p:spPr>
      </p:pic>
      <p:cxnSp>
        <p:nvCxnSpPr>
          <p:cNvPr id="30" name="직선 연결선 29"/>
          <p:cNvCxnSpPr/>
          <p:nvPr/>
        </p:nvCxnSpPr>
        <p:spPr>
          <a:xfrm>
            <a:off x="1943100" y="5324475"/>
            <a:ext cx="3238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343151" y="5229224"/>
            <a:ext cx="1219200" cy="247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18.75 mm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2" name="Picture 2" descr="C:\Users\cailab\Desktop\KakaoTalk_20210806_13454060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14850" y="3923505"/>
            <a:ext cx="3629025" cy="2721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14636084"/>
      </p:ext>
    </p:extLst>
  </p:cSld>
  <p:clrMapOvr>
    <a:masterClrMapping/>
  </p:clrMapOvr>
  <p:transition advTm="9657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5118</TotalTime>
  <Words>211</Words>
  <Application>Microsoft Office PowerPoint</Application>
  <PresentationFormat>화면 슬라이드 쇼(4:3)</PresentationFormat>
  <Paragraphs>66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Arial</vt:lpstr>
      <vt:lpstr>210 옴니고딕 030</vt:lpstr>
      <vt:lpstr>나눔고딕</vt:lpstr>
      <vt:lpstr>맑은 고딕</vt:lpstr>
      <vt:lpstr>Wingdings</vt:lpstr>
      <vt:lpstr>Office 테마</vt:lpstr>
      <vt:lpstr>용접로봇 자동화</vt:lpstr>
      <vt:lpstr>목차</vt:lpstr>
      <vt:lpstr>슬라이드 3</vt:lpstr>
      <vt:lpstr>슬라이드 4</vt:lpstr>
      <vt:lpstr>슬라이드 5</vt:lpstr>
      <vt:lpstr>1. 현재 진행상황</vt:lpstr>
      <vt:lpstr>2. Camera Extrinsic Parameter TVEC를 물리적인 값으로 변환 </vt:lpstr>
      <vt:lpstr>3. Chess Board Marker판 설계</vt:lpstr>
      <vt:lpstr>3. Chess Board Marker판 설계</vt:lpstr>
      <vt:lpstr>슬라이드 10</vt:lpstr>
      <vt:lpstr>5. 향후계획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420</cp:revision>
  <cp:lastPrinted>2011-08-28T13:13:29Z</cp:lastPrinted>
  <dcterms:created xsi:type="dcterms:W3CDTF">2011-08-24T01:05:33Z</dcterms:created>
  <dcterms:modified xsi:type="dcterms:W3CDTF">2021-08-07T03:14:12Z</dcterms:modified>
</cp:coreProperties>
</file>