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317" r:id="rId3"/>
    <p:sldId id="407" r:id="rId4"/>
    <p:sldId id="409" r:id="rId5"/>
    <p:sldId id="413" r:id="rId6"/>
    <p:sldId id="412" r:id="rId7"/>
    <p:sldId id="416" r:id="rId8"/>
    <p:sldId id="414" r:id="rId9"/>
    <p:sldId id="415" r:id="rId10"/>
    <p:sldId id="417" r:id="rId11"/>
    <p:sldId id="418" r:id="rId12"/>
    <p:sldId id="419" r:id="rId13"/>
    <p:sldId id="278" r:id="rId14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911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1476" y="-7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/>
              <a:t>2021-08-22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/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F3AF6795-A612-454E-AF7A-9192B1BEBB13}" type="datetimeFigureOut">
              <a:rPr lang="ko-KR" altLang="en-US" smtClean="0"/>
              <a:pPr/>
              <a:t>2021-08-22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99949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4138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6030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4581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97135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93113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15242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0400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67912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8933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9025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2021-08-22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2pPr>
            <a:lvl3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3pPr>
            <a:lvl4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4pPr>
            <a:lvl5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2021-08-22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2021-08-22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o.aliexpress.com/item/1005001575165607.html?aff_fcid=435a5c79c99444958c6e0641d3678522-1629350516247-06287&amp;amp;aff_platform=api-new-product-query&amp;amp;aff_trace_key=435a5c79c99444958c6e0641d3678522-1629350516247-06287&amp;amp;terminal_id=5da27ba589e642cfabcff6f1769" TargetMode="External"/><Relationship Id="rId5" Type="http://schemas.openxmlformats.org/officeDocument/2006/relationships/hyperlink" Target="https://www.navimro.com/g/21350/" TargetMode="External"/><Relationship Id="rId4" Type="http://schemas.openxmlformats.org/officeDocument/2006/relationships/hyperlink" Target="http://www.hanilgas.com/cms/board.php?bo_table=page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정태수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전재훈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348869" y="477922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267676" y="931215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267676" y="592122"/>
            <a:ext cx="6193826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</a:rPr>
              <a:t>3. </a:t>
            </a:r>
            <a:r>
              <a:rPr lang="ko-KR" altLang="en-US" sz="2100" b="1" dirty="0">
                <a:solidFill>
                  <a:srgbClr val="3D3C3E"/>
                </a:solidFill>
              </a:rPr>
              <a:t>실험</a:t>
            </a:r>
            <a:endParaRPr lang="en-US" altLang="ko-KR" sz="2100" b="1" dirty="0">
              <a:solidFill>
                <a:srgbClr val="3D3C3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67A3AB4-E6A6-4E98-998C-4251E1D93B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7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267676" y="5181626"/>
            <a:ext cx="5671388" cy="63500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전압이 높을수록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모양이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평평하고 넓게 됨을 실험적으로 확인</a:t>
            </a:r>
            <a:endParaRPr lang="ko-KR" altLang="en-US" sz="1350" dirty="0">
              <a:latin typeface="210 옴니고딕 030"/>
              <a:ea typeface="210 옴니고딕 030"/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2021273" y="4632078"/>
            <a:ext cx="621702" cy="31462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350" dirty="0">
                <a:latin typeface="210 옴니고딕 030"/>
                <a:ea typeface="210 옴니고딕 030"/>
              </a:rPr>
              <a:t>-1V</a:t>
            </a:r>
            <a:endParaRPr lang="ko-KR" altLang="en-US" sz="1350" dirty="0">
              <a:latin typeface="210 옴니고딕 030"/>
              <a:ea typeface="210 옴니고딕 030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5329950" y="4641903"/>
            <a:ext cx="621702" cy="31462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350" dirty="0">
                <a:latin typeface="210 옴니고딕 030"/>
                <a:ea typeface="210 옴니고딕 030"/>
              </a:rPr>
              <a:t>1V</a:t>
            </a:r>
            <a:endParaRPr lang="ko-KR" altLang="en-US" sz="1350" dirty="0">
              <a:latin typeface="210 옴니고딕 030"/>
              <a:ea typeface="210 옴니고딕 030"/>
            </a:endParaRP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2950345" y="4641903"/>
            <a:ext cx="621702" cy="31462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350" dirty="0">
                <a:latin typeface="210 옴니고딕 030"/>
                <a:ea typeface="210 옴니고딕 030"/>
              </a:rPr>
              <a:t>1V</a:t>
            </a:r>
            <a:endParaRPr lang="ko-KR" altLang="en-US" sz="1350" dirty="0">
              <a:latin typeface="210 옴니고딕 030"/>
              <a:ea typeface="210 옴니고딕 030"/>
            </a:endParaRP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4501119" y="4632078"/>
            <a:ext cx="621702" cy="31462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350" dirty="0">
                <a:latin typeface="210 옴니고딕 030"/>
                <a:ea typeface="210 옴니고딕 030"/>
              </a:rPr>
              <a:t>-1V</a:t>
            </a:r>
            <a:endParaRPr lang="ko-KR" altLang="en-US" sz="1350" dirty="0">
              <a:latin typeface="210 옴니고딕 030"/>
              <a:ea typeface="210 옴니고딕 030"/>
            </a:endParaRP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342862" y="1312332"/>
            <a:ext cx="1447539" cy="3659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500" b="1" dirty="0">
                <a:latin typeface="210 옴니고딕 030"/>
                <a:ea typeface="210 옴니고딕 030"/>
              </a:rPr>
              <a:t>용접 전압</a:t>
            </a:r>
            <a:r>
              <a:rPr lang="en-US" altLang="ko-KR" sz="1500" b="1" dirty="0">
                <a:latin typeface="210 옴니고딕 030"/>
                <a:ea typeface="210 옴니고딕 030"/>
              </a:rPr>
              <a:t> </a:t>
            </a:r>
            <a:endParaRPr lang="ko-KR" altLang="en-US" sz="1500" b="1" dirty="0">
              <a:latin typeface="210 옴니고딕 030"/>
              <a:ea typeface="210 옴니고딕 030"/>
            </a:endParaRP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xmlns="" id="{626A5359-1C7E-47E6-A322-C000BE121CCF}"/>
              </a:ext>
            </a:extLst>
          </p:cNvPr>
          <p:cNvSpPr/>
          <p:nvPr/>
        </p:nvSpPr>
        <p:spPr>
          <a:xfrm>
            <a:off x="1342862" y="1678990"/>
            <a:ext cx="6456419" cy="594350"/>
          </a:xfrm>
          <a:prstGeom prst="rect">
            <a:avLst/>
          </a:prstGeom>
          <a:blipFill>
            <a:blip r:embed="rId4" cstate="print"/>
            <a:stretch>
              <a:fillRect b="-70401"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210 옴니고딕 030" panose="02020603020101020101" pitchFamily="18" charset="-127"/>
            </a:endParaRPr>
          </a:p>
        </p:txBody>
      </p:sp>
      <p:sp>
        <p:nvSpPr>
          <p:cNvPr id="33" name="object 12">
            <a:extLst>
              <a:ext uri="{FF2B5EF4-FFF2-40B4-BE49-F238E27FC236}">
                <a16:creationId xmlns:a16="http://schemas.microsoft.com/office/drawing/2014/main" xmlns="" id="{3357377A-1393-4EF8-B076-898BD082E536}"/>
              </a:ext>
            </a:extLst>
          </p:cNvPr>
          <p:cNvSpPr txBox="1"/>
          <p:nvPr/>
        </p:nvSpPr>
        <p:spPr>
          <a:xfrm>
            <a:off x="3038035" y="2290060"/>
            <a:ext cx="445134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ko-KR" sz="1400" b="1" spc="5" dirty="0">
                <a:solidFill>
                  <a:srgbClr val="FF3399"/>
                </a:solidFill>
                <a:latin typeface="210 옴니고딕 030"/>
                <a:ea typeface="210 옴니고딕 030" panose="02020603020101020101" pitchFamily="18" charset="-127"/>
                <a:cs typeface="210 옴니고딕 030"/>
              </a:rPr>
              <a:t>9V</a:t>
            </a:r>
            <a:endParaRPr sz="1400" dirty="0">
              <a:latin typeface="210 옴니고딕 030"/>
              <a:cs typeface="210 옴니고딕 030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xmlns="" id="{83CCBFD0-B199-4454-BFDC-AFD96809B3D6}"/>
              </a:ext>
            </a:extLst>
          </p:cNvPr>
          <p:cNvSpPr txBox="1"/>
          <p:nvPr/>
        </p:nvSpPr>
        <p:spPr>
          <a:xfrm>
            <a:off x="4243855" y="2293654"/>
            <a:ext cx="445134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5" dirty="0">
                <a:solidFill>
                  <a:srgbClr val="FF3399"/>
                </a:solidFill>
                <a:latin typeface="210 옴니고딕 030"/>
                <a:cs typeface="210 옴니고딕 030"/>
              </a:rPr>
              <a:t>1</a:t>
            </a:r>
            <a:r>
              <a:rPr lang="en-US" altLang="ko-KR" sz="1400" b="1" spc="5" dirty="0">
                <a:solidFill>
                  <a:srgbClr val="FF3399"/>
                </a:solidFill>
                <a:latin typeface="210 옴니고딕 030"/>
                <a:ea typeface="210 옴니고딕 030" panose="02020603020101020101" pitchFamily="18" charset="-127"/>
                <a:cs typeface="210 옴니고딕 030"/>
              </a:rPr>
              <a:t>0V</a:t>
            </a:r>
            <a:endParaRPr sz="1400" dirty="0">
              <a:latin typeface="210 옴니고딕 030"/>
              <a:cs typeface="210 옴니고딕 030"/>
            </a:endParaRPr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xmlns="" id="{1D4C1BE3-47E7-4E38-9EF1-CD08BF7AFFFD}"/>
              </a:ext>
            </a:extLst>
          </p:cNvPr>
          <p:cNvSpPr txBox="1"/>
          <p:nvPr/>
        </p:nvSpPr>
        <p:spPr>
          <a:xfrm>
            <a:off x="5640801" y="2290060"/>
            <a:ext cx="445134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5" dirty="0">
                <a:solidFill>
                  <a:srgbClr val="FF3399"/>
                </a:solidFill>
                <a:latin typeface="210 옴니고딕 030"/>
                <a:cs typeface="210 옴니고딕 030"/>
              </a:rPr>
              <a:t>1</a:t>
            </a:r>
            <a:r>
              <a:rPr lang="en-US" altLang="ko-KR" sz="1400" b="1" spc="5" dirty="0">
                <a:solidFill>
                  <a:srgbClr val="FF3399"/>
                </a:solidFill>
                <a:latin typeface="210 옴니고딕 030"/>
                <a:ea typeface="210 옴니고딕 030" panose="02020603020101020101" pitchFamily="18" charset="-127"/>
                <a:cs typeface="210 옴니고딕 030"/>
              </a:rPr>
              <a:t>1V</a:t>
            </a:r>
            <a:endParaRPr sz="1400" dirty="0">
              <a:latin typeface="210 옴니고딕 030"/>
              <a:cs typeface="210 옴니고딕 030"/>
            </a:endParaRPr>
          </a:p>
        </p:txBody>
      </p:sp>
      <p:sp>
        <p:nvSpPr>
          <p:cNvPr id="36" name="object 12">
            <a:extLst>
              <a:ext uri="{FF2B5EF4-FFF2-40B4-BE49-F238E27FC236}">
                <a16:creationId xmlns:a16="http://schemas.microsoft.com/office/drawing/2014/main" xmlns="" id="{1E04075E-93CB-4823-83A9-AE216FDC4566}"/>
              </a:ext>
            </a:extLst>
          </p:cNvPr>
          <p:cNvSpPr txBox="1"/>
          <p:nvPr/>
        </p:nvSpPr>
        <p:spPr>
          <a:xfrm>
            <a:off x="1938300" y="2288551"/>
            <a:ext cx="445134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ko-KR" sz="1400" b="1" spc="5" dirty="0">
                <a:solidFill>
                  <a:srgbClr val="FF3399"/>
                </a:solidFill>
                <a:latin typeface="210 옴니고딕 030"/>
                <a:ea typeface="210 옴니고딕 030" panose="02020603020101020101" pitchFamily="18" charset="-127"/>
                <a:cs typeface="210 옴니고딕 030"/>
              </a:rPr>
              <a:t>8V</a:t>
            </a:r>
            <a:endParaRPr sz="1400" dirty="0">
              <a:latin typeface="210 옴니고딕 030"/>
              <a:cs typeface="210 옴니고딕 030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xmlns="" id="{3DC45842-5E5E-4051-B670-ABD3BBCFDB66}"/>
              </a:ext>
            </a:extLst>
          </p:cNvPr>
          <p:cNvSpPr txBox="1"/>
          <p:nvPr/>
        </p:nvSpPr>
        <p:spPr>
          <a:xfrm>
            <a:off x="6947747" y="2293654"/>
            <a:ext cx="445134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5" dirty="0">
                <a:solidFill>
                  <a:srgbClr val="FF3399"/>
                </a:solidFill>
                <a:latin typeface="210 옴니고딕 030"/>
                <a:cs typeface="210 옴니고딕 030"/>
              </a:rPr>
              <a:t>1</a:t>
            </a:r>
            <a:r>
              <a:rPr lang="en-US" altLang="ko-KR" sz="1400" b="1" spc="5" dirty="0">
                <a:solidFill>
                  <a:srgbClr val="FF3399"/>
                </a:solidFill>
                <a:latin typeface="210 옴니고딕 030"/>
                <a:ea typeface="210 옴니고딕 030" panose="02020603020101020101" pitchFamily="18" charset="-127"/>
                <a:cs typeface="210 옴니고딕 030"/>
              </a:rPr>
              <a:t>2V</a:t>
            </a:r>
            <a:endParaRPr sz="1400" dirty="0">
              <a:latin typeface="210 옴니고딕 030"/>
              <a:cs typeface="210 옴니고딕 030"/>
            </a:endParaRPr>
          </a:p>
        </p:txBody>
      </p:sp>
      <p:pic>
        <p:nvPicPr>
          <p:cNvPr id="4" name="그림 3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1119" y="3084992"/>
            <a:ext cx="1440000" cy="144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3169" y="3088864"/>
            <a:ext cx="1440000" cy="1440000"/>
          </a:xfrm>
          <a:prstGeom prst="rect">
            <a:avLst/>
          </a:prstGeom>
        </p:spPr>
      </p:pic>
      <p:sp>
        <p:nvSpPr>
          <p:cNvPr id="38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2452318" y="2717719"/>
            <a:ext cx="621702" cy="31462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350" dirty="0">
                <a:latin typeface="210 옴니고딕 030"/>
                <a:ea typeface="210 옴니고딕 030"/>
              </a:rPr>
              <a:t>170A</a:t>
            </a:r>
            <a:endParaRPr lang="ko-KR" altLang="en-US" sz="1350" dirty="0">
              <a:latin typeface="210 옴니고딕 030"/>
              <a:ea typeface="210 옴니고딕 030"/>
            </a:endParaRPr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4910268" y="2711911"/>
            <a:ext cx="621702" cy="31462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350" dirty="0">
                <a:latin typeface="210 옴니고딕 030"/>
                <a:ea typeface="210 옴니고딕 030"/>
              </a:rPr>
              <a:t>200A</a:t>
            </a:r>
            <a:endParaRPr lang="ko-KR" altLang="en-US" sz="1350" dirty="0">
              <a:latin typeface="210 옴니고딕 030"/>
              <a:ea typeface="210 옴니고딕 03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62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  <a:latin typeface="210 옴니고딕 030"/>
                <a:ea typeface="210 옴니고딕 030"/>
              </a:rPr>
              <a:t>4.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  <a:latin typeface="210 옴니고딕 030"/>
                <a:ea typeface="210 옴니고딕 030"/>
              </a:rPr>
              <a:t>다음주 계획 </a:t>
            </a:r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  <a:latin typeface="210 옴니고딕 030"/>
                <a:ea typeface="210 옴니고딕 030"/>
              </a:rPr>
              <a:t>–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  <a:latin typeface="210 옴니고딕 030"/>
                <a:ea typeface="210 옴니고딕 030"/>
              </a:rPr>
              <a:t>용접 </a:t>
            </a:r>
            <a:r>
              <a:rPr lang="ko-KR" altLang="en-US" sz="2100" b="1" spc="-113" dirty="0" err="1">
                <a:solidFill>
                  <a:schemeClr val="accent4">
                    <a:lumMod val="50000"/>
                  </a:schemeClr>
                </a:solidFill>
                <a:latin typeface="210 옴니고딕 030"/>
                <a:ea typeface="210 옴니고딕 030"/>
              </a:rPr>
              <a:t>불량검사</a:t>
            </a:r>
            <a:endParaRPr lang="ko-KR" altLang="en-US" sz="2100" b="1" spc="-113" dirty="0">
              <a:solidFill>
                <a:schemeClr val="accent4">
                  <a:lumMod val="50000"/>
                </a:schemeClr>
              </a:solidFill>
              <a:latin typeface="210 옴니고딕 030"/>
              <a:ea typeface="210 옴니고딕 030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10" name="내용 개체 틀 2"/>
          <p:cNvSpPr txBox="1"/>
          <p:nvPr/>
        </p:nvSpPr>
        <p:spPr>
          <a:xfrm>
            <a:off x="1335408" y="1872484"/>
            <a:ext cx="6665592" cy="3598330"/>
          </a:xfrm>
          <a:prstGeom prst="rect">
            <a:avLst/>
          </a:prstGeom>
        </p:spPr>
        <p:txBody>
          <a:bodyPr vert="horz" lIns="68580" tIns="34290" rIns="68580" bIns="3429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ko-KR" sz="1500" b="1" dirty="0">
              <a:solidFill>
                <a:srgbClr val="3D3C3E"/>
              </a:solidFill>
              <a:latin typeface="210 옴니고딕 030"/>
              <a:ea typeface="210 옴니고딕 030"/>
            </a:endParaRPr>
          </a:p>
          <a:p>
            <a:pPr marL="0" indent="0">
              <a:buNone/>
              <a:defRPr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1.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  가스 설치 후 용접 테스트</a:t>
            </a:r>
          </a:p>
          <a:p>
            <a:pPr marL="0" indent="0">
              <a:buNone/>
              <a:defRPr/>
            </a:pP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     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-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구멍 생성 여부</a:t>
            </a:r>
          </a:p>
          <a:p>
            <a:pPr marL="0" indent="0">
              <a:buNone/>
              <a:defRPr/>
            </a:pP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     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-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</a:t>
            </a:r>
            <a:r>
              <a:rPr lang="ko-KR" altLang="en-US" sz="1500" b="1" dirty="0" err="1">
                <a:solidFill>
                  <a:srgbClr val="3D3C3E"/>
                </a:solidFill>
                <a:latin typeface="210 옴니고딕 030"/>
                <a:ea typeface="210 옴니고딕 030"/>
              </a:rPr>
              <a:t>비드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모양</a:t>
            </a:r>
          </a:p>
          <a:p>
            <a:pPr marL="0" indent="0">
              <a:buNone/>
              <a:defRPr/>
            </a:pPr>
            <a:endParaRPr lang="ko-KR" altLang="en-US" sz="1500" b="1" dirty="0">
              <a:solidFill>
                <a:srgbClr val="3D3C3E"/>
              </a:solidFill>
              <a:latin typeface="210 옴니고딕 030"/>
              <a:ea typeface="210 옴니고딕 030"/>
            </a:endParaRPr>
          </a:p>
          <a:p>
            <a:pPr marL="0" indent="0">
              <a:buNone/>
              <a:defRPr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2.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  전압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-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전류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-</a:t>
            </a:r>
            <a:r>
              <a:rPr lang="ko-KR" altLang="en-US" sz="1500" b="1" dirty="0" err="1">
                <a:solidFill>
                  <a:srgbClr val="3D3C3E"/>
                </a:solidFill>
                <a:latin typeface="210 옴니고딕 030"/>
                <a:ea typeface="210 옴니고딕 030"/>
              </a:rPr>
              <a:t>비드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관계 시각화</a:t>
            </a:r>
          </a:p>
          <a:p>
            <a:pPr marL="0" indent="0">
              <a:buNone/>
              <a:defRPr/>
            </a:pP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     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-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전압과 전류에 따른 생성된 </a:t>
            </a:r>
            <a:r>
              <a:rPr lang="ko-KR" altLang="en-US" sz="1500" b="1" dirty="0" err="1">
                <a:solidFill>
                  <a:srgbClr val="3D3C3E"/>
                </a:solidFill>
                <a:latin typeface="210 옴니고딕 030"/>
                <a:ea typeface="210 옴니고딕 030"/>
              </a:rPr>
              <a:t>비드의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폭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,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두께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,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</a:t>
            </a:r>
            <a:r>
              <a:rPr lang="ko-KR" altLang="en-US" sz="1500" b="1" dirty="0" err="1">
                <a:solidFill>
                  <a:srgbClr val="3D3C3E"/>
                </a:solidFill>
                <a:latin typeface="210 옴니고딕 030"/>
                <a:ea typeface="210 옴니고딕 030"/>
              </a:rPr>
              <a:t>용착량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데이터 수집  </a:t>
            </a:r>
          </a:p>
          <a:p>
            <a:pPr marL="0" indent="0">
              <a:buNone/>
              <a:defRPr/>
            </a:pP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     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--&gt;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기업마다 요구하는 </a:t>
            </a:r>
            <a:r>
              <a:rPr lang="ko-KR" altLang="en-US" sz="1500" b="1" dirty="0" err="1">
                <a:solidFill>
                  <a:srgbClr val="3D3C3E"/>
                </a:solidFill>
                <a:latin typeface="210 옴니고딕 030"/>
                <a:ea typeface="210 옴니고딕 030"/>
              </a:rPr>
              <a:t>비드의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</a:t>
            </a:r>
            <a:r>
              <a:rPr lang="ko-KR" altLang="en-US" sz="1500" b="1" dirty="0" err="1">
                <a:solidFill>
                  <a:srgbClr val="3D3C3E"/>
                </a:solidFill>
                <a:latin typeface="210 옴니고딕 030"/>
                <a:ea typeface="210 옴니고딕 030"/>
              </a:rPr>
              <a:t>규격조건에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맞춰 </a:t>
            </a:r>
            <a:r>
              <a:rPr lang="ko-KR" altLang="en-US" sz="1500" b="1" dirty="0" err="1">
                <a:solidFill>
                  <a:srgbClr val="3D3C3E"/>
                </a:solidFill>
                <a:latin typeface="210 옴니고딕 030"/>
                <a:ea typeface="210 옴니고딕 030"/>
              </a:rPr>
              <a:t>파라미터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수정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5450388" y="4807300"/>
            <a:ext cx="2352265" cy="114162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4568852" y="2176621"/>
            <a:ext cx="2107407" cy="6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8285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89203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  <a:latin typeface="210 옴니고딕 030"/>
                <a:ea typeface="210 옴니고딕 030"/>
              </a:rPr>
              <a:t>4.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  <a:latin typeface="210 옴니고딕 030"/>
                <a:ea typeface="210 옴니고딕 030"/>
              </a:rPr>
              <a:t>다음주 계획 </a:t>
            </a:r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  <a:latin typeface="210 옴니고딕 030"/>
                <a:ea typeface="210 옴니고딕 030"/>
              </a:rPr>
              <a:t>–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  <a:latin typeface="210 옴니고딕 030"/>
                <a:ea typeface="210 옴니고딕 030"/>
              </a:rPr>
              <a:t>용접 자동화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10" name="내용 개체 틀 2"/>
          <p:cNvSpPr txBox="1"/>
          <p:nvPr/>
        </p:nvSpPr>
        <p:spPr>
          <a:xfrm>
            <a:off x="1335408" y="1872484"/>
            <a:ext cx="6665592" cy="3598330"/>
          </a:xfrm>
          <a:prstGeom prst="rect">
            <a:avLst/>
          </a:prstGeom>
        </p:spPr>
        <p:txBody>
          <a:bodyPr vert="horz" lIns="68580" tIns="34290" rIns="68580" bIns="3429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ko-KR" sz="1500" b="1" dirty="0">
              <a:solidFill>
                <a:srgbClr val="3D3C3E"/>
              </a:solidFill>
              <a:latin typeface="210 옴니고딕 030"/>
              <a:ea typeface="210 옴니고딕 030"/>
            </a:endParaRPr>
          </a:p>
          <a:p>
            <a:pPr marL="0" indent="0">
              <a:buNone/>
              <a:defRPr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1.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 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U-Net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코드 분석 재개</a:t>
            </a:r>
            <a:endParaRPr lang="en-US" altLang="ko-KR" sz="1500" b="1" dirty="0">
              <a:solidFill>
                <a:srgbClr val="3D3C3E"/>
              </a:solidFill>
              <a:latin typeface="210 옴니고딕 030"/>
              <a:ea typeface="210 옴니고딕 030"/>
            </a:endParaRPr>
          </a:p>
          <a:p>
            <a:pPr marL="0" indent="0">
              <a:buNone/>
              <a:defRPr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 -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발생하였던 분모가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0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이 되는 오류를 확인</a:t>
            </a:r>
            <a:endParaRPr lang="en-US" altLang="ko-KR" sz="1500" b="1" dirty="0">
              <a:solidFill>
                <a:srgbClr val="3D3C3E"/>
              </a:solidFill>
              <a:latin typeface="210 옴니고딕 030"/>
              <a:ea typeface="210 옴니고딕 030"/>
            </a:endParaRPr>
          </a:p>
          <a:p>
            <a:pPr marL="0" indent="0">
              <a:buNone/>
              <a:defRPr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 -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클래스 다이어그램을 이용하여 흐름을 파악하면서 분석 진행 예정</a:t>
            </a:r>
          </a:p>
          <a:p>
            <a:pPr marL="0" indent="0">
              <a:buNone/>
              <a:defRPr/>
            </a:pPr>
            <a:endParaRPr lang="en-US" altLang="ko-KR" sz="1500" b="1" dirty="0">
              <a:solidFill>
                <a:srgbClr val="3D3C3E"/>
              </a:solidFill>
              <a:latin typeface="210 옴니고딕 030"/>
              <a:ea typeface="210 옴니고딕 030"/>
            </a:endParaRPr>
          </a:p>
          <a:p>
            <a:pPr marL="0" indent="0">
              <a:buNone/>
              <a:defRPr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2.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  평평한 판 형태의 </a:t>
            </a:r>
            <a:r>
              <a:rPr lang="ko-KR" altLang="en-US" sz="1500" b="1" dirty="0" err="1">
                <a:solidFill>
                  <a:srgbClr val="3D3C3E"/>
                </a:solidFill>
                <a:latin typeface="210 옴니고딕 030"/>
                <a:ea typeface="210 옴니고딕 030"/>
              </a:rPr>
              <a:t>모재를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이용한 용접 준비</a:t>
            </a:r>
            <a:endParaRPr lang="en-US" altLang="ko-KR" sz="1500" b="1" dirty="0">
              <a:solidFill>
                <a:srgbClr val="3D3C3E"/>
              </a:solidFill>
              <a:latin typeface="210 옴니고딕 030"/>
              <a:ea typeface="210 옴니고딕 030"/>
            </a:endParaRPr>
          </a:p>
          <a:p>
            <a:pPr marL="0" indent="0">
              <a:buNone/>
              <a:defRPr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  -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/>
                <a:ea typeface="210 옴니고딕 030"/>
              </a:rPr>
              <a:t>용접 자동화 학습을 위한 데이터 수집 예정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5450388" y="4807300"/>
            <a:ext cx="2352265" cy="114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2836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89203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72F4400-072C-4B3D-9BAD-9DA70D8A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용접팀</a:t>
              </a: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진행 상황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355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/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목차</a:t>
            </a:r>
            <a:endParaRPr lang="ko-KR" altLang="en-US" sz="2100" b="1" spc="-113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2181595"/>
            <a:ext cx="6352910" cy="234277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/>
              </a:rPr>
              <a:t>1. CARE LAB 1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/>
              </a:rPr>
              <a:t>소회의실 환경 개선</a:t>
            </a:r>
            <a:endParaRPr lang="en-US" altLang="ko-KR" sz="1500" b="1" dirty="0" err="1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/>
              </a:rPr>
              <a:t>2.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/>
              </a:rPr>
              <a:t>제품 견적</a:t>
            </a: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/>
            </a:endParaRPr>
          </a:p>
          <a:p>
            <a:pPr marL="0" indent="0">
              <a:buNone/>
            </a:pP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/>
            </a:endParaRP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/>
              </a:rPr>
              <a:t>3.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/>
              </a:rPr>
              <a:t>실험</a:t>
            </a: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/>
            </a:endParaRPr>
          </a:p>
          <a:p>
            <a:pPr marL="0" indent="0">
              <a:buNone/>
            </a:pP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/>
            </a:endParaRP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/>
              </a:rPr>
              <a:t>4.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/>
              </a:rPr>
              <a:t>다음주 계획</a:t>
            </a: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A96C97B-B2AC-4D4D-BE5E-DEE5CB19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37423C1-E610-4241-AABB-1D506BC4DF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571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348869" y="477922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267676" y="592122"/>
            <a:ext cx="6193826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</a:rPr>
              <a:t>1. CARE LAB 1 </a:t>
            </a:r>
            <a:r>
              <a:rPr lang="ko-KR" altLang="en-US" sz="2100" b="1" dirty="0">
                <a:solidFill>
                  <a:srgbClr val="3D3C3E"/>
                </a:solidFill>
              </a:rPr>
              <a:t>소회의실 환경 개선</a:t>
            </a:r>
            <a:endParaRPr lang="en-US" altLang="ko-KR" sz="2100" b="1" dirty="0">
              <a:solidFill>
                <a:srgbClr val="3D3C3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67A3AB4-E6A6-4E98-998C-4251E1D93B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56" y="1362075"/>
            <a:ext cx="7459774" cy="41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441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348869" y="477922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267676" y="592122"/>
            <a:ext cx="6193826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</a:rPr>
              <a:t>1. CARE LAB 1 </a:t>
            </a:r>
            <a:r>
              <a:rPr lang="ko-KR" altLang="en-US" sz="2100" b="1" dirty="0">
                <a:solidFill>
                  <a:srgbClr val="3D3C3E"/>
                </a:solidFill>
              </a:rPr>
              <a:t>소회의실 환경 개선</a:t>
            </a:r>
            <a:endParaRPr lang="en-US" altLang="ko-KR" sz="2100" b="1" dirty="0">
              <a:solidFill>
                <a:srgbClr val="3D3C3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67A3AB4-E6A6-4E98-998C-4251E1D93B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503" y="1142016"/>
            <a:ext cx="5587999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20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348869" y="477922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267676" y="931215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267676" y="592122"/>
            <a:ext cx="6193826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</a:rPr>
              <a:t>2. </a:t>
            </a:r>
            <a:r>
              <a:rPr lang="ko-KR" altLang="en-US" sz="2100" b="1" dirty="0">
                <a:solidFill>
                  <a:srgbClr val="3D3C3E"/>
                </a:solidFill>
              </a:rPr>
              <a:t>제품 견적</a:t>
            </a:r>
            <a:endParaRPr lang="en-US" altLang="ko-KR" sz="2100" b="1" dirty="0">
              <a:solidFill>
                <a:srgbClr val="3D3C3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387948" y="1165196"/>
            <a:ext cx="5298003" cy="141379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 err="1">
              <a:latin typeface="210 옴니고딕 030"/>
              <a:ea typeface="210 옴니고딕 030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67A3AB4-E6A6-4E98-998C-4251E1D93B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7351623"/>
              </p:ext>
            </p:extLst>
          </p:nvPr>
        </p:nvGraphicFramePr>
        <p:xfrm>
          <a:off x="1348869" y="1481109"/>
          <a:ext cx="7017181" cy="2636520"/>
        </p:xfrm>
        <a:graphic>
          <a:graphicData uri="http://schemas.openxmlformats.org/drawingml/2006/table">
            <a:tbl>
              <a:tblPr firstRow="1" bandRow="1"/>
              <a:tblGrid>
                <a:gridCol w="13796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86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00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22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8660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제품명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단가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원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수량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금액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원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링크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비고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15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가스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260,000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260,000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hlinkClick r:id="rId4"/>
                        </a:rPr>
                        <a:t>■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혼합가스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(Ar-20%CO2)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가스통 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- 220,000</a:t>
                      </a: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원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가스 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- 40,000</a:t>
                      </a: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원</a:t>
                      </a:r>
                      <a:endParaRPr lang="en-US" altLang="ko-KR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가스 용량 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– 47L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용접 와이어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65,990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65,990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hlinkClick r:id="rId5"/>
                        </a:rPr>
                        <a:t>■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솔리드와이어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(1.2Ø)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용량 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– 20kg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실험용 </a:t>
                      </a:r>
                      <a:r>
                        <a:rPr lang="ko-KR" altLang="en-US" sz="12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모재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1,300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260,000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스테인리스강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(400mm x 50mm, 3T)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자동 </a:t>
                      </a:r>
                      <a:r>
                        <a:rPr lang="ko-KR" altLang="en-US" sz="12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용접면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8,957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89,570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  <a:hlinkClick r:id="rId6"/>
                        </a:rPr>
                        <a:t>■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용도 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– </a:t>
                      </a:r>
                      <a:r>
                        <a:rPr lang="ko-KR" altLang="en-US" sz="12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용접시</a:t>
                      </a: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안구 보호용 안경</a:t>
                      </a:r>
                      <a:endParaRPr lang="en-US" altLang="ko-KR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합계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-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-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675,560</a:t>
                      </a:r>
                      <a:endParaRPr lang="en-US" altLang="ko-KR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-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-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54244" y="4374284"/>
            <a:ext cx="7266420" cy="1312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 </a:t>
            </a:r>
            <a:r>
              <a:rPr lang="ko-KR" altLang="en-US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추후 구입해야 할 품목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</a:t>
            </a:r>
            <a:r>
              <a:rPr lang="ko-KR" altLang="en-US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모니터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</a:t>
            </a:r>
            <a:r>
              <a:rPr lang="ko-KR" altLang="en-US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3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웹캠</a:t>
            </a:r>
            <a:endParaRPr lang="ko-KR" altLang="en-US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</a:t>
            </a:r>
            <a:r>
              <a:rPr lang="ko-KR" altLang="en-US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3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차광용</a:t>
            </a:r>
            <a:r>
              <a:rPr lang="ko-KR" altLang="en-US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필름</a:t>
            </a:r>
          </a:p>
        </p:txBody>
      </p:sp>
    </p:spTree>
    <p:extLst>
      <p:ext uri="{BB962C8B-B14F-4D97-AF65-F5344CB8AC3E}">
        <p14:creationId xmlns:p14="http://schemas.microsoft.com/office/powerpoint/2010/main" xmlns="" val="255570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348869" y="477922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267676" y="931215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267676" y="592122"/>
            <a:ext cx="6193826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</a:rPr>
              <a:t>3. </a:t>
            </a:r>
            <a:r>
              <a:rPr lang="ko-KR" altLang="en-US" sz="2100" b="1" dirty="0">
                <a:solidFill>
                  <a:srgbClr val="3D3C3E"/>
                </a:solidFill>
              </a:rPr>
              <a:t>실험</a:t>
            </a:r>
            <a:endParaRPr lang="en-US" altLang="ko-KR" sz="2100" b="1" dirty="0">
              <a:solidFill>
                <a:srgbClr val="3D3C3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387948" y="1165196"/>
            <a:ext cx="5298003" cy="141379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 err="1">
              <a:latin typeface="210 옴니고딕 030"/>
              <a:ea typeface="210 옴니고딕 030" panose="0202060302010102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502248" y="1135480"/>
            <a:ext cx="1802927" cy="60759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latin typeface="210 옴니고딕 030"/>
                <a:ea typeface="210 옴니고딕 030"/>
              </a:rPr>
              <a:t>3.1 </a:t>
            </a:r>
            <a:r>
              <a:rPr lang="ko-KR" altLang="en-US" sz="1800" b="1" dirty="0">
                <a:latin typeface="210 옴니고딕 030"/>
                <a:ea typeface="210 옴니고딕 030"/>
              </a:rPr>
              <a:t>실험 계획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67A3AB4-E6A6-4E98-998C-4251E1D93B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6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790114" y="2261489"/>
            <a:ext cx="5671388" cy="63500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350" dirty="0">
                <a:latin typeface="210 옴니고딕 030"/>
                <a:ea typeface="210 옴니고딕 030"/>
              </a:rPr>
              <a:t>용접 </a:t>
            </a:r>
            <a:r>
              <a:rPr lang="ko-KR" altLang="en-US" sz="1350" dirty="0" err="1">
                <a:latin typeface="210 옴니고딕 030"/>
                <a:ea typeface="210 옴니고딕 030"/>
              </a:rPr>
              <a:t>파라미터</a:t>
            </a:r>
            <a:r>
              <a:rPr lang="en-US" altLang="ko-KR" sz="1350" dirty="0">
                <a:latin typeface="210 옴니고딕 030"/>
                <a:ea typeface="210 옴니고딕 030"/>
              </a:rPr>
              <a:t>(</a:t>
            </a:r>
            <a:r>
              <a:rPr lang="ko-KR" altLang="en-US" sz="1350" dirty="0">
                <a:latin typeface="210 옴니고딕 030"/>
                <a:ea typeface="210 옴니고딕 030"/>
              </a:rPr>
              <a:t>전압</a:t>
            </a:r>
            <a:r>
              <a:rPr lang="en-US" altLang="ko-KR" sz="1350" dirty="0">
                <a:latin typeface="210 옴니고딕 030"/>
                <a:ea typeface="210 옴니고딕 030"/>
              </a:rPr>
              <a:t>,</a:t>
            </a:r>
            <a:r>
              <a:rPr lang="ko-KR" altLang="en-US" sz="1350" dirty="0">
                <a:latin typeface="210 옴니고딕 030"/>
                <a:ea typeface="210 옴니고딕 030"/>
              </a:rPr>
              <a:t>전류</a:t>
            </a:r>
            <a:r>
              <a:rPr lang="en-US" altLang="ko-KR" sz="1350" dirty="0">
                <a:latin typeface="210 옴니고딕 030"/>
                <a:ea typeface="210 옴니고딕 030"/>
              </a:rPr>
              <a:t>)</a:t>
            </a:r>
            <a:r>
              <a:rPr lang="ko-KR" altLang="en-US" sz="1350" dirty="0">
                <a:latin typeface="210 옴니고딕 030"/>
                <a:ea typeface="210 옴니고딕 030"/>
              </a:rPr>
              <a:t>에 따른 </a:t>
            </a:r>
            <a:r>
              <a:rPr lang="ko-KR" altLang="en-US" sz="1350" dirty="0" err="1">
                <a:latin typeface="210 옴니고딕 030"/>
                <a:ea typeface="210 옴니고딕 030"/>
              </a:rPr>
              <a:t>용접물</a:t>
            </a:r>
            <a:r>
              <a:rPr lang="ko-KR" altLang="en-US" sz="1350" dirty="0">
                <a:latin typeface="210 옴니고딕 030"/>
                <a:ea typeface="210 옴니고딕 030"/>
              </a:rPr>
              <a:t> 변화 학습</a:t>
            </a:r>
            <a:endParaRPr lang="en-US" altLang="ko-KR" sz="1350" dirty="0">
              <a:latin typeface="210 옴니고딕 030"/>
              <a:ea typeface="210 옴니고딕 030"/>
            </a:endParaRPr>
          </a:p>
          <a:p>
            <a:pPr>
              <a:lnSpc>
                <a:spcPct val="150000"/>
              </a:lnSpc>
            </a:pPr>
            <a:r>
              <a:rPr lang="ko-KR" altLang="en-US" sz="1350" dirty="0">
                <a:latin typeface="210 옴니고딕 030"/>
                <a:ea typeface="210 옴니고딕 030"/>
              </a:rPr>
              <a:t>실제 실험을 통해 검증</a:t>
            </a:r>
          </a:p>
        </p:txBody>
      </p:sp>
    </p:spTree>
    <p:extLst>
      <p:ext uri="{BB962C8B-B14F-4D97-AF65-F5344CB8AC3E}">
        <p14:creationId xmlns:p14="http://schemas.microsoft.com/office/powerpoint/2010/main" xmlns="" val="200149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348869" y="477922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267676" y="931215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267676" y="592122"/>
            <a:ext cx="6193826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</a:rPr>
              <a:t>3. </a:t>
            </a:r>
            <a:r>
              <a:rPr lang="ko-KR" altLang="en-US" sz="2100" b="1" dirty="0">
                <a:solidFill>
                  <a:srgbClr val="3D3C3E"/>
                </a:solidFill>
              </a:rPr>
              <a:t>실험</a:t>
            </a:r>
            <a:endParaRPr lang="en-US" altLang="ko-KR" sz="2100" b="1" dirty="0">
              <a:solidFill>
                <a:srgbClr val="3D3C3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26048" y="1790612"/>
            <a:ext cx="5298003" cy="141379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 err="1">
              <a:latin typeface="210 옴니고딕 030"/>
              <a:ea typeface="210 옴니고딕 030" panose="0202060302010102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540348" y="1760896"/>
            <a:ext cx="1447539" cy="3659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>
                <a:latin typeface="210 옴니고딕 030"/>
                <a:ea typeface="210 옴니고딕 030"/>
              </a:rPr>
              <a:t>1. </a:t>
            </a:r>
            <a:r>
              <a:rPr lang="ko-KR" altLang="en-US" sz="1500" b="1" dirty="0">
                <a:latin typeface="210 옴니고딕 030"/>
                <a:ea typeface="210 옴니고딕 030"/>
              </a:rPr>
              <a:t>용접 전류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xmlns="" id="{4E26D7BE-CD70-4A2A-9FF3-E37BB944D6A9}"/>
              </a:ext>
            </a:extLst>
          </p:cNvPr>
          <p:cNvSpPr/>
          <p:nvPr/>
        </p:nvSpPr>
        <p:spPr>
          <a:xfrm>
            <a:off x="1646239" y="2162183"/>
            <a:ext cx="5512899" cy="9271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210 옴니고딕 030" panose="02020603020101020101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828214" y="2985279"/>
            <a:ext cx="5671388" cy="63500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350" dirty="0">
                <a:latin typeface="210 옴니고딕 030"/>
                <a:ea typeface="210 옴니고딕 030"/>
              </a:rPr>
              <a:t>용접 전류는 와이어 속도로 </a:t>
            </a:r>
            <a:r>
              <a:rPr lang="ko-KR" altLang="en-US" sz="1350" dirty="0" err="1">
                <a:latin typeface="210 옴니고딕 030"/>
                <a:ea typeface="210 옴니고딕 030"/>
              </a:rPr>
              <a:t>용입</a:t>
            </a:r>
            <a:r>
              <a:rPr lang="ko-KR" altLang="en-US" sz="1350" dirty="0">
                <a:latin typeface="210 옴니고딕 030"/>
                <a:ea typeface="210 옴니고딕 030"/>
              </a:rPr>
              <a:t> 및 능률에 가장 큰 영향을 미침</a:t>
            </a:r>
            <a:endParaRPr lang="en-US" altLang="ko-KR" sz="1350" dirty="0">
              <a:latin typeface="210 옴니고딕 030"/>
              <a:ea typeface="210 옴니고딕 030"/>
            </a:endParaRPr>
          </a:p>
          <a:p>
            <a:pPr>
              <a:lnSpc>
                <a:spcPct val="150000"/>
              </a:lnSpc>
            </a:pPr>
            <a:r>
              <a:rPr lang="ko-KR" altLang="en-US" sz="1350" dirty="0">
                <a:latin typeface="210 옴니고딕 030"/>
                <a:ea typeface="210 옴니고딕 030"/>
              </a:rPr>
              <a:t>용접 전류가 증가할수록 </a:t>
            </a:r>
            <a:r>
              <a:rPr lang="ko-KR" altLang="en-US" sz="1350" dirty="0" err="1">
                <a:latin typeface="210 옴니고딕 030"/>
                <a:ea typeface="210 옴니고딕 030"/>
              </a:rPr>
              <a:t>용착량</a:t>
            </a:r>
            <a:r>
              <a:rPr lang="en-US" altLang="ko-KR" sz="1350" dirty="0">
                <a:latin typeface="210 옴니고딕 030"/>
                <a:ea typeface="210 옴니고딕 030"/>
              </a:rPr>
              <a:t>, </a:t>
            </a:r>
            <a:r>
              <a:rPr lang="ko-KR" altLang="en-US" sz="1350" dirty="0" err="1">
                <a:latin typeface="210 옴니고딕 030"/>
                <a:ea typeface="210 옴니고딕 030"/>
              </a:rPr>
              <a:t>비드폭</a:t>
            </a:r>
            <a:r>
              <a:rPr lang="en-US" altLang="ko-KR" sz="1350" dirty="0">
                <a:latin typeface="210 옴니고딕 030"/>
                <a:ea typeface="210 옴니고딕 030"/>
              </a:rPr>
              <a:t>, </a:t>
            </a:r>
            <a:r>
              <a:rPr lang="ko-KR" altLang="en-US" sz="1350" dirty="0" err="1">
                <a:latin typeface="210 옴니고딕 030"/>
                <a:ea typeface="210 옴니고딕 030"/>
              </a:rPr>
              <a:t>용입</a:t>
            </a:r>
            <a:r>
              <a:rPr lang="ko-KR" altLang="en-US" sz="1350" dirty="0">
                <a:latin typeface="210 옴니고딕 030"/>
                <a:ea typeface="210 옴니고딕 030"/>
              </a:rPr>
              <a:t> 깊이가 커짐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540348" y="3656525"/>
            <a:ext cx="1447539" cy="3659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>
                <a:latin typeface="210 옴니고딕 030"/>
                <a:ea typeface="210 옴니고딕 030"/>
              </a:rPr>
              <a:t>2. </a:t>
            </a:r>
            <a:r>
              <a:rPr lang="ko-KR" altLang="en-US" sz="1500" b="1" dirty="0">
                <a:latin typeface="210 옴니고딕 030"/>
                <a:ea typeface="210 옴니고딕 030"/>
              </a:rPr>
              <a:t>용접 전압</a:t>
            </a:r>
            <a:r>
              <a:rPr lang="en-US" altLang="ko-KR" sz="1500" b="1" dirty="0">
                <a:latin typeface="210 옴니고딕 030"/>
                <a:ea typeface="210 옴니고딕 030"/>
              </a:rPr>
              <a:t> </a:t>
            </a:r>
            <a:endParaRPr lang="ko-KR" altLang="en-US" sz="1500" b="1" dirty="0">
              <a:latin typeface="210 옴니고딕 030"/>
              <a:ea typeface="210 옴니고딕 030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xmlns="" id="{626A5359-1C7E-47E6-A322-C000BE121CCF}"/>
              </a:ext>
            </a:extLst>
          </p:cNvPr>
          <p:cNvSpPr/>
          <p:nvPr/>
        </p:nvSpPr>
        <p:spPr>
          <a:xfrm>
            <a:off x="1540348" y="4023183"/>
            <a:ext cx="6456419" cy="594350"/>
          </a:xfrm>
          <a:prstGeom prst="rect">
            <a:avLst/>
          </a:prstGeom>
          <a:blipFill>
            <a:blip r:embed="rId4" cstate="print"/>
            <a:stretch>
              <a:fillRect b="-70401"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210 옴니고딕 030" panose="02020603020101020101" pitchFamily="18" charset="-127"/>
            </a:endParaRPr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xmlns="" id="{3357377A-1393-4EF8-B076-898BD082E536}"/>
              </a:ext>
            </a:extLst>
          </p:cNvPr>
          <p:cNvSpPr txBox="1"/>
          <p:nvPr/>
        </p:nvSpPr>
        <p:spPr>
          <a:xfrm>
            <a:off x="3235521" y="4634253"/>
            <a:ext cx="445134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ko-KR" sz="1400" b="1" spc="5" dirty="0">
                <a:solidFill>
                  <a:srgbClr val="FF3399"/>
                </a:solidFill>
                <a:latin typeface="210 옴니고딕 030"/>
                <a:ea typeface="210 옴니고딕 030" panose="02020603020101020101" pitchFamily="18" charset="-127"/>
                <a:cs typeface="210 옴니고딕 030"/>
              </a:rPr>
              <a:t>9V</a:t>
            </a:r>
            <a:endParaRPr sz="1400" dirty="0">
              <a:latin typeface="210 옴니고딕 030"/>
              <a:cs typeface="210 옴니고딕 030"/>
            </a:endParaRPr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xmlns="" id="{83CCBFD0-B199-4454-BFDC-AFD96809B3D6}"/>
              </a:ext>
            </a:extLst>
          </p:cNvPr>
          <p:cNvSpPr txBox="1"/>
          <p:nvPr/>
        </p:nvSpPr>
        <p:spPr>
          <a:xfrm>
            <a:off x="4441341" y="4637847"/>
            <a:ext cx="445134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5" dirty="0">
                <a:solidFill>
                  <a:srgbClr val="FF3399"/>
                </a:solidFill>
                <a:latin typeface="210 옴니고딕 030"/>
                <a:cs typeface="210 옴니고딕 030"/>
              </a:rPr>
              <a:t>1</a:t>
            </a:r>
            <a:r>
              <a:rPr lang="en-US" altLang="ko-KR" sz="1400" b="1" spc="5" dirty="0">
                <a:solidFill>
                  <a:srgbClr val="FF3399"/>
                </a:solidFill>
                <a:latin typeface="210 옴니고딕 030"/>
                <a:ea typeface="210 옴니고딕 030" panose="02020603020101020101" pitchFamily="18" charset="-127"/>
                <a:cs typeface="210 옴니고딕 030"/>
              </a:rPr>
              <a:t>0V</a:t>
            </a:r>
            <a:endParaRPr sz="1400" dirty="0">
              <a:latin typeface="210 옴니고딕 030"/>
              <a:cs typeface="210 옴니고딕 030"/>
            </a:endParaRPr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xmlns="" id="{1D4C1BE3-47E7-4E38-9EF1-CD08BF7AFFFD}"/>
              </a:ext>
            </a:extLst>
          </p:cNvPr>
          <p:cNvSpPr txBox="1"/>
          <p:nvPr/>
        </p:nvSpPr>
        <p:spPr>
          <a:xfrm>
            <a:off x="5838287" y="4634253"/>
            <a:ext cx="445134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5" dirty="0">
                <a:solidFill>
                  <a:srgbClr val="FF3399"/>
                </a:solidFill>
                <a:latin typeface="210 옴니고딕 030"/>
                <a:cs typeface="210 옴니고딕 030"/>
              </a:rPr>
              <a:t>1</a:t>
            </a:r>
            <a:r>
              <a:rPr lang="en-US" altLang="ko-KR" sz="1400" b="1" spc="5" dirty="0">
                <a:solidFill>
                  <a:srgbClr val="FF3399"/>
                </a:solidFill>
                <a:latin typeface="210 옴니고딕 030"/>
                <a:ea typeface="210 옴니고딕 030" panose="02020603020101020101" pitchFamily="18" charset="-127"/>
                <a:cs typeface="210 옴니고딕 030"/>
              </a:rPr>
              <a:t>1V</a:t>
            </a:r>
            <a:endParaRPr sz="1400" dirty="0">
              <a:latin typeface="210 옴니고딕 030"/>
              <a:cs typeface="210 옴니고딕 030"/>
            </a:endParaRPr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xmlns="" id="{1E04075E-93CB-4823-83A9-AE216FDC4566}"/>
              </a:ext>
            </a:extLst>
          </p:cNvPr>
          <p:cNvSpPr txBox="1"/>
          <p:nvPr/>
        </p:nvSpPr>
        <p:spPr>
          <a:xfrm>
            <a:off x="2135786" y="4632744"/>
            <a:ext cx="445134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ko-KR" sz="1400" b="1" spc="5" dirty="0">
                <a:solidFill>
                  <a:srgbClr val="FF3399"/>
                </a:solidFill>
                <a:latin typeface="210 옴니고딕 030"/>
                <a:ea typeface="210 옴니고딕 030" panose="02020603020101020101" pitchFamily="18" charset="-127"/>
                <a:cs typeface="210 옴니고딕 030"/>
              </a:rPr>
              <a:t>8V</a:t>
            </a:r>
            <a:endParaRPr sz="1400" dirty="0">
              <a:latin typeface="210 옴니고딕 030"/>
              <a:cs typeface="210 옴니고딕 030"/>
            </a:endParaRPr>
          </a:p>
        </p:txBody>
      </p:sp>
      <p:sp>
        <p:nvSpPr>
          <p:cNvPr id="24" name="object 14">
            <a:extLst>
              <a:ext uri="{FF2B5EF4-FFF2-40B4-BE49-F238E27FC236}">
                <a16:creationId xmlns:a16="http://schemas.microsoft.com/office/drawing/2014/main" xmlns="" id="{3DC45842-5E5E-4051-B670-ABD3BBCFDB66}"/>
              </a:ext>
            </a:extLst>
          </p:cNvPr>
          <p:cNvSpPr txBox="1"/>
          <p:nvPr/>
        </p:nvSpPr>
        <p:spPr>
          <a:xfrm>
            <a:off x="7145233" y="4637847"/>
            <a:ext cx="445134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5" dirty="0">
                <a:solidFill>
                  <a:srgbClr val="FF3399"/>
                </a:solidFill>
                <a:latin typeface="210 옴니고딕 030"/>
                <a:cs typeface="210 옴니고딕 030"/>
              </a:rPr>
              <a:t>1</a:t>
            </a:r>
            <a:r>
              <a:rPr lang="en-US" altLang="ko-KR" sz="1400" b="1" spc="5" dirty="0">
                <a:solidFill>
                  <a:srgbClr val="FF3399"/>
                </a:solidFill>
                <a:latin typeface="210 옴니고딕 030"/>
                <a:ea typeface="210 옴니고딕 030" panose="02020603020101020101" pitchFamily="18" charset="-127"/>
                <a:cs typeface="210 옴니고딕 030"/>
              </a:rPr>
              <a:t>2V</a:t>
            </a:r>
            <a:endParaRPr sz="1400" dirty="0">
              <a:latin typeface="210 옴니고딕 030"/>
              <a:cs typeface="210 옴니고딕 030"/>
            </a:endParaRP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xmlns="" id="{1276AEE9-DB5B-4149-9208-673289EFC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347" y="4974372"/>
            <a:ext cx="645642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전압은 아크 길이로 용입상태에 크게 영향을 미침</a:t>
            </a:r>
            <a:endParaRPr lang="en-US" altLang="ko-KR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아크 전압이 높으면 아크 길이가 길어지면서 비드 모양이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평평하게 되고 </a:t>
            </a:r>
            <a:endParaRPr lang="en-US" altLang="ko-KR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반대로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전압이 낮으면 아크 길이가 짧아지면서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4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비드가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볼록 형태로 됨</a:t>
            </a:r>
            <a:endParaRPr lang="de-DE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502248" y="1135480"/>
            <a:ext cx="5642985" cy="60759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latin typeface="210 옴니고딕 030"/>
                <a:ea typeface="210 옴니고딕 030"/>
              </a:rPr>
              <a:t>3.2 </a:t>
            </a:r>
            <a:r>
              <a:rPr lang="ko-KR" altLang="en-US" sz="1800" b="1" dirty="0">
                <a:latin typeface="210 옴니고딕 030"/>
                <a:ea typeface="210 옴니고딕 030"/>
              </a:rPr>
              <a:t>용접 </a:t>
            </a:r>
            <a:r>
              <a:rPr lang="ko-KR" altLang="en-US" sz="1800" b="1" dirty="0" err="1">
                <a:latin typeface="210 옴니고딕 030"/>
                <a:ea typeface="210 옴니고딕 030"/>
              </a:rPr>
              <a:t>파라미터</a:t>
            </a:r>
            <a:r>
              <a:rPr lang="ko-KR" altLang="en-US" sz="1800" b="1" dirty="0">
                <a:latin typeface="210 옴니고딕 030"/>
                <a:ea typeface="210 옴니고딕 030"/>
              </a:rPr>
              <a:t> 변화에 따른 </a:t>
            </a:r>
            <a:r>
              <a:rPr lang="ko-KR" altLang="en-US" sz="1800" b="1" dirty="0" err="1">
                <a:latin typeface="210 옴니고딕 030"/>
                <a:ea typeface="210 옴니고딕 030"/>
              </a:rPr>
              <a:t>용접물</a:t>
            </a:r>
            <a:r>
              <a:rPr lang="ko-KR" altLang="en-US" sz="1800" b="1" dirty="0">
                <a:latin typeface="210 옴니고딕 030"/>
                <a:ea typeface="210 옴니고딕 030"/>
              </a:rPr>
              <a:t> 변화</a:t>
            </a:r>
          </a:p>
        </p:txBody>
      </p:sp>
    </p:spTree>
    <p:extLst>
      <p:ext uri="{BB962C8B-B14F-4D97-AF65-F5344CB8AC3E}">
        <p14:creationId xmlns:p14="http://schemas.microsoft.com/office/powerpoint/2010/main" xmlns="" val="290806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348869" y="477922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267676" y="931215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267676" y="592122"/>
            <a:ext cx="6193826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</a:rPr>
              <a:t>3. </a:t>
            </a:r>
            <a:r>
              <a:rPr lang="ko-KR" altLang="en-US" sz="2100" b="1" dirty="0">
                <a:solidFill>
                  <a:srgbClr val="3D3C3E"/>
                </a:solidFill>
              </a:rPr>
              <a:t>실험</a:t>
            </a:r>
            <a:endParaRPr lang="en-US" altLang="ko-KR" sz="2100" b="1" dirty="0">
              <a:solidFill>
                <a:srgbClr val="3D3C3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387948" y="1597256"/>
            <a:ext cx="5298003" cy="141379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 err="1">
              <a:latin typeface="210 옴니고딕 030"/>
              <a:ea typeface="210 옴니고딕 030" panose="0202060302010102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502248" y="1567540"/>
            <a:ext cx="1447539" cy="3659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>
                <a:latin typeface="210 옴니고딕 030"/>
                <a:ea typeface="210 옴니고딕 030"/>
              </a:rPr>
              <a:t>1. </a:t>
            </a:r>
            <a:r>
              <a:rPr lang="ko-KR" altLang="en-US" sz="1500" b="1" dirty="0">
                <a:latin typeface="210 옴니고딕 030"/>
                <a:ea typeface="210 옴니고딕 030"/>
              </a:rPr>
              <a:t>용접 전류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67A3AB4-E6A6-4E98-998C-4251E1D93B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pic>
        <p:nvPicPr>
          <p:cNvPr id="3" name="그림 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11893" y="3595403"/>
            <a:ext cx="1440000" cy="1440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959148" y="3581164"/>
            <a:ext cx="1440000" cy="1440000"/>
          </a:xfrm>
          <a:prstGeom prst="rect">
            <a:avLst/>
          </a:prstGeom>
        </p:spPr>
      </p:pic>
      <p:sp>
        <p:nvSpPr>
          <p:cNvPr id="26" name="object 4">
            <a:extLst>
              <a:ext uri="{FF2B5EF4-FFF2-40B4-BE49-F238E27FC236}">
                <a16:creationId xmlns:a16="http://schemas.microsoft.com/office/drawing/2014/main" xmlns="" id="{4E26D7BE-CD70-4A2A-9FF3-E37BB944D6A9}"/>
              </a:ext>
            </a:extLst>
          </p:cNvPr>
          <p:cNvSpPr/>
          <p:nvPr/>
        </p:nvSpPr>
        <p:spPr>
          <a:xfrm>
            <a:off x="1687681" y="2062486"/>
            <a:ext cx="5512899" cy="9271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210 옴니고딕 030" panose="02020603020101020101" pitchFamily="18" charset="-127"/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267676" y="5613686"/>
            <a:ext cx="5671388" cy="63500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350" dirty="0">
                <a:latin typeface="210 옴니고딕 030"/>
                <a:ea typeface="210 옴니고딕 030"/>
              </a:rPr>
              <a:t>전류가 높을수록 </a:t>
            </a:r>
            <a:r>
              <a:rPr lang="ko-KR" altLang="en-US" sz="1350" dirty="0" err="1">
                <a:latin typeface="210 옴니고딕 030"/>
                <a:ea typeface="210 옴니고딕 030"/>
              </a:rPr>
              <a:t>용착량이</a:t>
            </a:r>
            <a:r>
              <a:rPr lang="ko-KR" altLang="en-US" sz="1350" dirty="0">
                <a:latin typeface="210 옴니고딕 030"/>
                <a:ea typeface="210 옴니고딕 030"/>
              </a:rPr>
              <a:t> 많아짐을 실험적으로 확인</a:t>
            </a:r>
            <a:endParaRPr lang="en-US" altLang="ko-KR" sz="1350" dirty="0">
              <a:latin typeface="210 옴니고딕 030"/>
              <a:ea typeface="210 옴니고딕 030"/>
            </a:endParaRPr>
          </a:p>
          <a:p>
            <a:pPr>
              <a:lnSpc>
                <a:spcPct val="150000"/>
              </a:lnSpc>
            </a:pPr>
            <a:r>
              <a:rPr lang="ko-KR" altLang="en-US" sz="1350" dirty="0">
                <a:latin typeface="210 옴니고딕 030"/>
                <a:ea typeface="210 옴니고딕 030"/>
              </a:rPr>
              <a:t>전류가 높을수록 </a:t>
            </a:r>
            <a:r>
              <a:rPr lang="ko-KR" altLang="en-US" sz="1350" dirty="0" err="1">
                <a:latin typeface="210 옴니고딕 030"/>
                <a:ea typeface="210 옴니고딕 030"/>
              </a:rPr>
              <a:t>입열량이</a:t>
            </a:r>
            <a:r>
              <a:rPr lang="ko-KR" altLang="en-US" sz="1350" dirty="0">
                <a:latin typeface="210 옴니고딕 030"/>
                <a:ea typeface="210 옴니고딕 030"/>
              </a:rPr>
              <a:t> 많아짐을 실험적으로 확인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868873" y="5073963"/>
            <a:ext cx="621702" cy="31462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350" dirty="0">
                <a:latin typeface="210 옴니고딕 030"/>
                <a:ea typeface="210 옴니고딕 030"/>
              </a:rPr>
              <a:t>120A</a:t>
            </a:r>
            <a:endParaRPr lang="ko-KR" altLang="en-US" sz="1350" dirty="0">
              <a:latin typeface="210 옴니고딕 030"/>
              <a:ea typeface="210 옴니고딕 030"/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5430191" y="5073963"/>
            <a:ext cx="621702" cy="31462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350" dirty="0">
                <a:latin typeface="210 옴니고딕 030"/>
                <a:ea typeface="210 옴니고딕 030"/>
              </a:rPr>
              <a:t>130A</a:t>
            </a:r>
            <a:endParaRPr lang="ko-KR" altLang="en-US" sz="1350" dirty="0">
              <a:latin typeface="210 옴니고딕 030"/>
              <a:ea typeface="210 옴니고딕 030"/>
            </a:endParaRP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2950345" y="5073963"/>
            <a:ext cx="621702" cy="31462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350" dirty="0">
                <a:latin typeface="210 옴니고딕 030"/>
                <a:ea typeface="210 옴니고딕 030"/>
              </a:rPr>
              <a:t>130A</a:t>
            </a:r>
            <a:endParaRPr lang="ko-KR" altLang="en-US" sz="1350" dirty="0">
              <a:latin typeface="210 옴니고딕 030"/>
              <a:ea typeface="210 옴니고딕 030"/>
            </a:endParaRP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4501119" y="5064138"/>
            <a:ext cx="621702" cy="31462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350" dirty="0">
                <a:latin typeface="210 옴니고딕 030"/>
                <a:ea typeface="210 옴니고딕 030"/>
              </a:rPr>
              <a:t>120A</a:t>
            </a:r>
            <a:endParaRPr lang="ko-KR" altLang="en-US" sz="1350" dirty="0">
              <a:latin typeface="210 옴니고딕 030"/>
              <a:ea typeface="210 옴니고딕 030"/>
            </a:endParaRPr>
          </a:p>
        </p:txBody>
      </p:sp>
      <p:sp>
        <p:nvSpPr>
          <p:cNvPr id="33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502248" y="1135480"/>
            <a:ext cx="5642985" cy="60759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latin typeface="210 옴니고딕 030"/>
                <a:ea typeface="210 옴니고딕 030"/>
              </a:rPr>
              <a:t>3.3 </a:t>
            </a:r>
            <a:r>
              <a:rPr lang="ko-KR" altLang="en-US" sz="1800" b="1" dirty="0">
                <a:latin typeface="210 옴니고딕 030"/>
                <a:ea typeface="210 옴니고딕 030"/>
              </a:rPr>
              <a:t>실험 결과</a:t>
            </a:r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2368297" y="3158201"/>
            <a:ext cx="621702" cy="31462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350" dirty="0">
                <a:latin typeface="210 옴니고딕 030"/>
                <a:ea typeface="210 옴니고딕 030"/>
              </a:rPr>
              <a:t>앞</a:t>
            </a: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5021042" y="3171601"/>
            <a:ext cx="621702" cy="31462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350" dirty="0">
                <a:latin typeface="210 옴니고딕 030"/>
                <a:ea typeface="210 옴니고딕 030"/>
              </a:rPr>
              <a:t>뒤</a:t>
            </a:r>
          </a:p>
        </p:txBody>
      </p:sp>
    </p:spTree>
    <p:extLst>
      <p:ext uri="{BB962C8B-B14F-4D97-AF65-F5344CB8AC3E}">
        <p14:creationId xmlns:p14="http://schemas.microsoft.com/office/powerpoint/2010/main" xmlns="" val="344964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5232</TotalTime>
  <Words>429</Words>
  <Application>Microsoft Office PowerPoint</Application>
  <PresentationFormat>화면 슬라이드 쇼(4:3)</PresentationFormat>
  <Paragraphs>136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Arial</vt:lpstr>
      <vt:lpstr>210 옴니고딕 030</vt:lpstr>
      <vt:lpstr>Wingdings</vt:lpstr>
      <vt:lpstr>Office 테마</vt:lpstr>
      <vt:lpstr>용접로봇 자동화</vt:lpstr>
      <vt:lpstr>슬라이드 2</vt:lpstr>
      <vt:lpstr>목차</vt:lpstr>
      <vt:lpstr>1. CARE LAB 1 소회의실 환경 개선</vt:lpstr>
      <vt:lpstr>1. CARE LAB 1 소회의실 환경 개선</vt:lpstr>
      <vt:lpstr>2. 제품 견적</vt:lpstr>
      <vt:lpstr>3. 실험</vt:lpstr>
      <vt:lpstr>3. 실험</vt:lpstr>
      <vt:lpstr>3. 실험</vt:lpstr>
      <vt:lpstr>3. 실험</vt:lpstr>
      <vt:lpstr>4. 다음주 계획 – 용접 불량검사</vt:lpstr>
      <vt:lpstr>4. 다음주 계획 – 용접 자동화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495</cp:revision>
  <cp:lastPrinted>2011-08-28T13:13:29Z</cp:lastPrinted>
  <dcterms:created xsi:type="dcterms:W3CDTF">2011-08-24T01:05:33Z</dcterms:created>
  <dcterms:modified xsi:type="dcterms:W3CDTF">2021-08-21T18:11:34Z</dcterms:modified>
</cp:coreProperties>
</file>