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7" r:id="rId2"/>
    <p:sldId id="292" r:id="rId3"/>
    <p:sldId id="258" r:id="rId4"/>
    <p:sldId id="435" r:id="rId5"/>
    <p:sldId id="445" r:id="rId6"/>
    <p:sldId id="452" r:id="rId7"/>
    <p:sldId id="439" r:id="rId8"/>
    <p:sldId id="440" r:id="rId9"/>
    <p:sldId id="453" r:id="rId10"/>
    <p:sldId id="317" r:id="rId11"/>
    <p:sldId id="472" r:id="rId12"/>
    <p:sldId id="473" r:id="rId13"/>
    <p:sldId id="475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4" r:id="rId22"/>
    <p:sldId id="462" r:id="rId23"/>
    <p:sldId id="463" r:id="rId24"/>
    <p:sldId id="464" r:id="rId25"/>
    <p:sldId id="420" r:id="rId26"/>
    <p:sldId id="431" r:id="rId27"/>
    <p:sldId id="421" r:id="rId28"/>
    <p:sldId id="432" r:id="rId29"/>
    <p:sldId id="429" r:id="rId30"/>
    <p:sldId id="430" r:id="rId31"/>
  </p:sldIdLst>
  <p:sldSz cx="9144000" cy="6858000" type="screen4x3"/>
  <p:notesSz cx="6805613" cy="9939338"/>
  <p:embeddedFontLst>
    <p:embeddedFont>
      <p:font typeface="맑은 고딕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7B0FF"/>
    <a:srgbClr val="1D314E"/>
    <a:srgbClr val="3D3C3E"/>
    <a:srgbClr val="063656"/>
    <a:srgbClr val="08456E"/>
    <a:srgbClr val="569CF0"/>
    <a:srgbClr val="8DBDF7"/>
    <a:srgbClr val="5DAAFF"/>
    <a:srgbClr val="E3EAF5"/>
    <a:srgbClr val="DDE6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57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14688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2021-09-09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/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F3AF6795-A612-454E-AF7A-9192B1BEBB13}" type="datetimeFigureOut">
              <a:rPr lang="ko-KR" altLang="en-US" smtClean="0"/>
              <a:pPr/>
              <a:t>2021-09-09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3444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5458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73688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4210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07530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07664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50457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67640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9015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5622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4193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6687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7805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90033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3268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641541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127557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9581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367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9360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2408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83587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981330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4581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2021-09-09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2021-09-09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2021-09-09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hyperlink" Target="http://prod.danawa.com/info/?pcode=14247725&amp;cate=112757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unit808.com/shop/goods_view.php?id=2857539928&amp;ad_code=naver_shopping&amp;NaPm=ct=kt30nrk8|ci=d2442aaf5aca8b89415c350f57bb270f81a217a3|tr=slsl|sn=637611|hk=ef3050419054987771dde652427e4a1c0a914cdc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://theqnex.com/product_02/368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heqnex.com/product_02/340" TargetMode="External"/><Relationship Id="rId5" Type="http://schemas.openxmlformats.org/officeDocument/2006/relationships/hyperlink" Target="http://prod.danawa.com/info/?pcode=14247725&amp;cate=112757" TargetMode="External"/><Relationship Id="rId4" Type="http://schemas.openxmlformats.org/officeDocument/2006/relationships/hyperlink" Target="http://theqnex.com/product_02/353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672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3553001"/>
      </p:ext>
    </p:extLst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예정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81399740"/>
      </p:ext>
    </p:extLst>
  </p:cSld>
  <p:clrMapOvr>
    <a:masterClrMapping/>
  </p:clrMapOvr>
  <p:transition advTm="1718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ko-KR" altLang="en-US" sz="2100" b="1" dirty="0" smtClean="0">
                <a:solidFill>
                  <a:srgbClr val="3D3C3E"/>
                </a:solidFill>
                <a:ea typeface="맑은 고딕"/>
              </a:rPr>
              <a:t>외부</a:t>
            </a:r>
            <a:r>
              <a:rPr lang="en-US" altLang="ko-KR" sz="2100" b="1" dirty="0" err="1" smtClean="0">
                <a:solidFill>
                  <a:srgbClr val="3D3C3E"/>
                </a:solidFill>
                <a:ea typeface="맑은 고딕"/>
              </a:rPr>
              <a:t>결함</a:t>
            </a:r>
            <a:r>
              <a:rPr lang="en-US" altLang="ko-KR" sz="2100" b="1" dirty="0" smtClean="0">
                <a:solidFill>
                  <a:srgbClr val="3D3C3E"/>
                </a:solidFill>
                <a:ea typeface="맑은 고딕"/>
              </a:rPr>
              <a:t> </a:t>
            </a:r>
            <a:r>
              <a:rPr lang="en-US" altLang="ko-KR" sz="2100" b="1" dirty="0" err="1" smtClean="0">
                <a:solidFill>
                  <a:srgbClr val="3D3C3E"/>
                </a:solidFill>
                <a:ea typeface="맑은 고딕"/>
              </a:rPr>
              <a:t>검사</a:t>
            </a:r>
            <a:r>
              <a:rPr lang="en-US" altLang="ko-KR" sz="2100" b="1" dirty="0">
                <a:solidFill>
                  <a:srgbClr val="3D3C3E"/>
                </a:solidFill>
                <a:ea typeface="맑은 고딕"/>
              </a:rPr>
              <a:t> </a:t>
            </a:r>
            <a:endParaRPr lang="en-US" altLang="ko-KR" sz="2100" b="1" dirty="0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C42B6B6-16A1-491A-AC2D-491F89445345}"/>
              </a:ext>
            </a:extLst>
          </p:cNvPr>
          <p:cNvSpPr txBox="1">
            <a:spLocks/>
          </p:cNvSpPr>
          <p:nvPr/>
        </p:nvSpPr>
        <p:spPr>
          <a:xfrm>
            <a:off x="1335409" y="2181596"/>
            <a:ext cx="6352910" cy="143444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모니터 선정</a:t>
            </a:r>
            <a:endParaRPr lang="en-US" altLang="ko-KR" sz="15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고성능 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카메라 실험</a:t>
            </a: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</a:t>
            </a: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</a:t>
            </a:r>
            <a:r>
              <a:rPr lang="en-US" altLang="ko-KR" sz="15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</a:t>
            </a:r>
            <a:r>
              <a:rPr lang="ko-KR" altLang="en-US" sz="16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카메라 컨설팅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4042136"/>
      </p:ext>
    </p:extLst>
  </p:cSld>
  <p:clrMapOvr>
    <a:masterClrMapping/>
  </p:clrMapOvr>
  <p:transition advTm="29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 smtClean="0">
                <a:solidFill>
                  <a:srgbClr val="3D3C3E"/>
                </a:solidFill>
                <a:ea typeface="맑은 고딕"/>
              </a:rPr>
              <a:t>1. </a:t>
            </a:r>
            <a:r>
              <a:rPr lang="ko-KR" altLang="en-US" sz="2100" b="1" dirty="0" smtClean="0">
                <a:solidFill>
                  <a:srgbClr val="3D3C3E"/>
                </a:solidFill>
                <a:ea typeface="맑은 고딕"/>
              </a:rPr>
              <a:t>모니터 선정</a:t>
            </a:r>
            <a:endParaRPr lang="ko-KR" altLang="en-US" sz="2100" b="1" dirty="0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err="1">
              <a:latin typeface="210 옴니고딕 030"/>
              <a:ea typeface="210 옴니고딕 030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4CE4C11-6773-4DD7-B4BD-20C47B956B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0114588"/>
              </p:ext>
            </p:extLst>
          </p:nvPr>
        </p:nvGraphicFramePr>
        <p:xfrm>
          <a:off x="1416602" y="1818039"/>
          <a:ext cx="6455650" cy="67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964">
                  <a:extLst>
                    <a:ext uri="{9D8B030D-6E8A-4147-A177-3AD203B41FA5}">
                      <a16:colId xmlns:a16="http://schemas.microsoft.com/office/drawing/2014/main" xmlns="" val="392355620"/>
                    </a:ext>
                  </a:extLst>
                </a:gridCol>
                <a:gridCol w="881919">
                  <a:extLst>
                    <a:ext uri="{9D8B030D-6E8A-4147-A177-3AD203B41FA5}">
                      <a16:colId xmlns:a16="http://schemas.microsoft.com/office/drawing/2014/main" xmlns="" val="1589469755"/>
                    </a:ext>
                  </a:extLst>
                </a:gridCol>
                <a:gridCol w="493874">
                  <a:extLst>
                    <a:ext uri="{9D8B030D-6E8A-4147-A177-3AD203B41FA5}">
                      <a16:colId xmlns:a16="http://schemas.microsoft.com/office/drawing/2014/main" xmlns="" val="839191975"/>
                    </a:ext>
                  </a:extLst>
                </a:gridCol>
                <a:gridCol w="714355">
                  <a:extLst>
                    <a:ext uri="{9D8B030D-6E8A-4147-A177-3AD203B41FA5}">
                      <a16:colId xmlns:a16="http://schemas.microsoft.com/office/drawing/2014/main" xmlns="" val="2839222198"/>
                    </a:ext>
                  </a:extLst>
                </a:gridCol>
                <a:gridCol w="449779">
                  <a:extLst>
                    <a:ext uri="{9D8B030D-6E8A-4147-A177-3AD203B41FA5}">
                      <a16:colId xmlns:a16="http://schemas.microsoft.com/office/drawing/2014/main" xmlns="" val="2616081030"/>
                    </a:ext>
                  </a:extLst>
                </a:gridCol>
                <a:gridCol w="2645759">
                  <a:extLst>
                    <a:ext uri="{9D8B030D-6E8A-4147-A177-3AD203B41FA5}">
                      <a16:colId xmlns:a16="http://schemas.microsoft.com/office/drawing/2014/main" xmlns="" val="949170414"/>
                    </a:ext>
                  </a:extLst>
                </a:gridCol>
              </a:tblGrid>
              <a:tr h="387989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 dirty="0">
                          <a:effectLst/>
                        </a:rPr>
                        <a:t>제품명​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 dirty="0">
                          <a:effectLst/>
                        </a:rPr>
                        <a:t>단가</a:t>
                      </a:r>
                      <a:r>
                        <a:rPr lang="en-US" altLang="ko-KR" sz="900" dirty="0">
                          <a:effectLst/>
                        </a:rPr>
                        <a:t>(</a:t>
                      </a:r>
                      <a:r>
                        <a:rPr lang="ko-KR" altLang="en-US" sz="900" dirty="0">
                          <a:effectLst/>
                        </a:rPr>
                        <a:t>원</a:t>
                      </a:r>
                      <a:r>
                        <a:rPr lang="en-US" altLang="ko-KR" sz="900" dirty="0">
                          <a:effectLst/>
                        </a:rPr>
                        <a:t>)​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 dirty="0">
                          <a:effectLst/>
                        </a:rPr>
                        <a:t>수량​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 dirty="0">
                          <a:effectLst/>
                        </a:rPr>
                        <a:t>금액</a:t>
                      </a:r>
                      <a:r>
                        <a:rPr lang="en-US" altLang="ko-KR" sz="900" dirty="0">
                          <a:effectLst/>
                        </a:rPr>
                        <a:t>(</a:t>
                      </a:r>
                      <a:r>
                        <a:rPr lang="ko-KR" altLang="en-US" sz="900" dirty="0">
                          <a:effectLst/>
                        </a:rPr>
                        <a:t>원</a:t>
                      </a:r>
                      <a:r>
                        <a:rPr lang="en-US" altLang="ko-KR" sz="900" dirty="0">
                          <a:effectLst/>
                        </a:rPr>
                        <a:t>)​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 dirty="0">
                          <a:effectLst/>
                        </a:rPr>
                        <a:t>링크​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 dirty="0">
                          <a:effectLst/>
                        </a:rPr>
                        <a:t>비고​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81920541"/>
                  </a:ext>
                </a:extLst>
              </a:tr>
              <a:tr h="291066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 dirty="0">
                          <a:effectLst/>
                        </a:rPr>
                        <a:t>모니터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900" dirty="0">
                          <a:effectLst/>
                        </a:rPr>
                        <a:t>629,000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900" dirty="0">
                          <a:effectLst/>
                        </a:rPr>
                        <a:t>629,000</a:t>
                      </a:r>
                      <a:endParaRPr lang="ko-KR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900" dirty="0">
                          <a:effectLst/>
                          <a:hlinkClick r:id="rId4"/>
                        </a:rPr>
                        <a:t>■</a:t>
                      </a:r>
                      <a:endParaRPr lang="ko-KR" altLang="en-US" sz="90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 dirty="0" smtClean="0">
                          <a:effectLst/>
                        </a:rPr>
                        <a:t>.</a:t>
                      </a:r>
                      <a:endParaRPr lang="en-US" altLang="ko-KR" sz="900" dirty="0" smtClean="0"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3058567584"/>
                  </a:ext>
                </a:extLst>
              </a:tr>
            </a:tbl>
          </a:graphicData>
        </a:graphic>
      </p:graphicFrame>
      <p:pic>
        <p:nvPicPr>
          <p:cNvPr id="8194" name="Picture 2" descr="대체 텍스트 노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5409" y="2634473"/>
            <a:ext cx="2579311" cy="229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6"/>
          <a:srcRect r="20443"/>
          <a:stretch/>
        </p:blipFill>
        <p:spPr>
          <a:xfrm>
            <a:off x="3960093" y="3279643"/>
            <a:ext cx="3946686" cy="131107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2503980000"/>
      </p:ext>
    </p:extLst>
  </p:cSld>
  <p:clrMapOvr>
    <a:masterClrMapping/>
  </p:clrMapOvr>
  <p:transition advTm="328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 smtClean="0">
                <a:solidFill>
                  <a:srgbClr val="3D3C3E"/>
                </a:solidFill>
                <a:ea typeface="맑은 고딕"/>
              </a:rPr>
              <a:t>2. </a:t>
            </a:r>
            <a:r>
              <a:rPr lang="ko-KR" altLang="en-US" sz="2100" b="1" dirty="0" smtClean="0">
                <a:solidFill>
                  <a:srgbClr val="3D3C3E"/>
                </a:solidFill>
                <a:ea typeface="맑은 고딕"/>
              </a:rPr>
              <a:t>고성능 카메라 실험</a:t>
            </a:r>
            <a:endParaRPr lang="en-US" altLang="ko-KR" sz="2100" b="1" dirty="0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93328" y="1909079"/>
            <a:ext cx="5838250" cy="262135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210 옴니고딕 030"/>
                <a:ea typeface="210 옴니고딕 030"/>
              </a:rPr>
              <a:t>실험 배경 </a:t>
            </a:r>
            <a:r>
              <a:rPr lang="en-US" altLang="ko-KR" sz="1600" dirty="0" smtClean="0">
                <a:latin typeface="210 옴니고딕 030"/>
                <a:ea typeface="210 옴니고딕 030"/>
              </a:rPr>
              <a:t>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210 옴니고딕 030"/>
                <a:ea typeface="210 옴니고딕 030"/>
              </a:rPr>
              <a:t>휴대폰 카메라의 해상도 부족</a:t>
            </a:r>
            <a:endParaRPr lang="en-US" altLang="ko-KR" sz="1200" dirty="0" smtClean="0">
              <a:latin typeface="210 옴니고딕 030"/>
              <a:ea typeface="210 옴니고딕 03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210 옴니고딕 030"/>
                <a:ea typeface="210 옴니고딕 030"/>
              </a:rPr>
              <a:t>빛이 과도하게 반사되는 현상</a:t>
            </a:r>
            <a:endParaRPr lang="en-US" altLang="ko-KR" sz="1200" dirty="0" smtClean="0">
              <a:latin typeface="210 옴니고딕 030"/>
              <a:ea typeface="210 옴니고딕 03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210 옴니고딕 030"/>
                <a:ea typeface="210 옴니고딕 030"/>
              </a:rPr>
              <a:t>실험 목표 </a:t>
            </a:r>
            <a:r>
              <a:rPr lang="en-US" altLang="ko-KR" sz="1600" dirty="0" smtClean="0">
                <a:latin typeface="210 옴니고딕 030"/>
                <a:ea typeface="210 옴니고딕 030"/>
              </a:rPr>
              <a:t>: </a:t>
            </a:r>
            <a:r>
              <a:rPr lang="ko-KR" altLang="en-US" sz="1600" dirty="0" smtClean="0">
                <a:latin typeface="210 옴니고딕 030"/>
                <a:ea typeface="210 옴니고딕 030"/>
              </a:rPr>
              <a:t>고성능 카메라 사용시 문제 해결 가능성 확인</a:t>
            </a:r>
            <a:endParaRPr lang="en-US" altLang="ko-KR" sz="1600" dirty="0" smtClean="0">
              <a:latin typeface="210 옴니고딕 030"/>
              <a:ea typeface="210 옴니고딕 03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210 옴니고딕 030"/>
                <a:ea typeface="210 옴니고딕 030"/>
              </a:rPr>
              <a:t>실험 내용 </a:t>
            </a:r>
            <a:r>
              <a:rPr lang="en-US" altLang="ko-KR" sz="1600" dirty="0" smtClean="0">
                <a:latin typeface="210 옴니고딕 030"/>
                <a:ea typeface="210 옴니고딕 030"/>
              </a:rPr>
              <a:t>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210 옴니고딕 030"/>
                <a:ea typeface="210 옴니고딕 030"/>
              </a:rPr>
              <a:t>휴대폰 카메라와 고성능 카메라의 해상도 비교 및 성능 확인</a:t>
            </a:r>
            <a:endParaRPr lang="en-US" altLang="ko-KR" sz="1200" dirty="0" smtClean="0">
              <a:latin typeface="210 옴니고딕 030"/>
              <a:ea typeface="210 옴니고딕 03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210 옴니고딕 030"/>
                <a:ea typeface="210 옴니고딕 030"/>
              </a:rPr>
              <a:t>고성능 카메라 사용시 빛이 과도하게 반사되는 현상 해결 가능 여부 확인</a:t>
            </a:r>
            <a:endParaRPr lang="en-US" altLang="ko-KR" sz="1200" dirty="0" smtClean="0">
              <a:latin typeface="210 옴니고딕 030"/>
              <a:ea typeface="210 옴니고딕 03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210 옴니고딕 030"/>
              <a:ea typeface="210 옴니고딕 03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755714"/>
      </p:ext>
    </p:extLst>
  </p:cSld>
  <p:clrMapOvr>
    <a:masterClrMapping/>
  </p:clrMapOvr>
  <p:transition advTm="344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 smtClean="0">
                <a:solidFill>
                  <a:srgbClr val="3D3C3E"/>
                </a:solidFill>
                <a:ea typeface="맑은 고딕"/>
              </a:rPr>
              <a:t>2. </a:t>
            </a:r>
            <a:r>
              <a:rPr lang="ko-KR" altLang="en-US" sz="2100" b="1" dirty="0" smtClean="0">
                <a:solidFill>
                  <a:srgbClr val="3D3C3E"/>
                </a:solidFill>
                <a:ea typeface="맑은 고딕"/>
              </a:rPr>
              <a:t>고성능 카메라 실험</a:t>
            </a:r>
            <a:endParaRPr lang="en-US" altLang="ko-KR" sz="2100" b="1" dirty="0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err="1">
              <a:latin typeface="210 옴니고딕 030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Basler ace - acA2500-14g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3807" y="2206439"/>
            <a:ext cx="3190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852" y="2313786"/>
            <a:ext cx="3133725" cy="218122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568852" y="2926081"/>
            <a:ext cx="3152250" cy="60954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815001" y="4661263"/>
            <a:ext cx="1385400" cy="3436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b="1" dirty="0" smtClean="0">
                <a:latin typeface="210 옴니고딕 030"/>
                <a:ea typeface="210 옴니고딕 030"/>
              </a:rPr>
              <a:t>acA2500 – 14gc</a:t>
            </a:r>
            <a:endParaRPr lang="ko-KR" altLang="en-US" sz="1200" b="1" dirty="0">
              <a:latin typeface="210 옴니고딕 030"/>
              <a:ea typeface="210 옴니고딕 030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5309118" y="4658789"/>
            <a:ext cx="1385400" cy="3436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200" b="1" dirty="0" smtClean="0">
                <a:latin typeface="210 옴니고딕 030"/>
                <a:ea typeface="210 옴니고딕 030"/>
              </a:rPr>
              <a:t>제품 사양</a:t>
            </a:r>
            <a:endParaRPr lang="ko-KR" altLang="en-US" sz="1200" b="1" dirty="0">
              <a:latin typeface="210 옴니고딕 030"/>
              <a:ea typeface="210 옴니고딕 030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93328" y="1909079"/>
            <a:ext cx="2338592" cy="3436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latin typeface="210 옴니고딕 030"/>
                <a:ea typeface="210 옴니고딕 030"/>
              </a:rPr>
              <a:t>제품 사양</a:t>
            </a:r>
            <a:endParaRPr lang="ko-KR" altLang="en-US" sz="1600" b="1" dirty="0">
              <a:latin typeface="210 옴니고딕 030"/>
              <a:ea typeface="210 옴니고딕 03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6865139"/>
      </p:ext>
    </p:extLst>
  </p:cSld>
  <p:clrMapOvr>
    <a:masterClrMapping/>
  </p:clrMapOvr>
  <p:transition advTm="438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5986" y="2053275"/>
            <a:ext cx="4173832" cy="2631874"/>
          </a:xfrm>
          <a:prstGeom prst="rect">
            <a:avLst/>
          </a:prstGeom>
        </p:spPr>
      </p:pic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 smtClean="0">
                <a:solidFill>
                  <a:srgbClr val="3D3C3E"/>
                </a:solidFill>
                <a:ea typeface="맑은 고딕"/>
              </a:rPr>
              <a:t>2. </a:t>
            </a:r>
            <a:r>
              <a:rPr lang="ko-KR" altLang="en-US" sz="2100" b="1" dirty="0" smtClean="0">
                <a:solidFill>
                  <a:srgbClr val="3D3C3E"/>
                </a:solidFill>
                <a:ea typeface="맑은 고딕"/>
              </a:rPr>
              <a:t>고성능 카메라 실험</a:t>
            </a:r>
            <a:endParaRPr lang="en-US" altLang="ko-KR" sz="2100" b="1" dirty="0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04682" y="2913255"/>
            <a:ext cx="3942038" cy="4559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4" name="Picture 4" descr="KMN-FA2502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3025" y="2331786"/>
            <a:ext cx="1868326" cy="207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815001" y="4661263"/>
            <a:ext cx="1385400" cy="3436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b="1" dirty="0" smtClean="0">
                <a:latin typeface="210 옴니고딕 030"/>
                <a:ea typeface="210 옴니고딕 030"/>
              </a:rPr>
              <a:t>FA0802D</a:t>
            </a:r>
            <a:endParaRPr lang="ko-KR" altLang="en-US" sz="1200" b="1" dirty="0">
              <a:latin typeface="210 옴니고딕 030"/>
              <a:ea typeface="210 옴니고딕 030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5309118" y="4658789"/>
            <a:ext cx="1385400" cy="3436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200" b="1" dirty="0" smtClean="0">
                <a:latin typeface="210 옴니고딕 030"/>
                <a:ea typeface="210 옴니고딕 030"/>
              </a:rPr>
              <a:t>제품 사양</a:t>
            </a:r>
            <a:endParaRPr lang="ko-KR" altLang="en-US" sz="1200" b="1" dirty="0">
              <a:latin typeface="210 옴니고딕 030"/>
              <a:ea typeface="210 옴니고딕 03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70481529"/>
      </p:ext>
    </p:extLst>
  </p:cSld>
  <p:clrMapOvr>
    <a:masterClrMapping/>
  </p:clrMapOvr>
  <p:transition advTm="281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 smtClean="0">
                <a:solidFill>
                  <a:srgbClr val="3D3C3E"/>
                </a:solidFill>
                <a:ea typeface="맑은 고딕"/>
              </a:rPr>
              <a:t>2. </a:t>
            </a:r>
            <a:r>
              <a:rPr lang="ko-KR" altLang="en-US" sz="2100" b="1" dirty="0" smtClean="0">
                <a:solidFill>
                  <a:srgbClr val="3D3C3E"/>
                </a:solidFill>
                <a:ea typeface="맑은 고딕"/>
              </a:rPr>
              <a:t>고성능 카메라 실험</a:t>
            </a:r>
            <a:endParaRPr lang="en-US" altLang="ko-KR" sz="2100" b="1" dirty="0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err="1">
              <a:latin typeface="210 옴니고딕 030"/>
              <a:ea typeface="210 옴니고딕 030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218" r="31224"/>
          <a:stretch/>
        </p:blipFill>
        <p:spPr>
          <a:xfrm rot="5400000">
            <a:off x="1443655" y="1915398"/>
            <a:ext cx="781396" cy="180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0078" y="2480548"/>
            <a:ext cx="2533650" cy="62865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3999" y="2210560"/>
            <a:ext cx="2857500" cy="1209675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037760" y="3673635"/>
            <a:ext cx="1484459" cy="3436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200" b="1" dirty="0" smtClean="0">
                <a:latin typeface="210 옴니고딕 030"/>
                <a:ea typeface="210 옴니고딕 030"/>
              </a:rPr>
              <a:t>휴대폰 </a:t>
            </a:r>
            <a:r>
              <a:rPr lang="en-US" altLang="ko-KR" sz="1200" b="1" dirty="0" smtClean="0">
                <a:latin typeface="210 옴니고딕 030"/>
                <a:ea typeface="210 옴니고딕 030"/>
              </a:rPr>
              <a:t>(iPhone XS)</a:t>
            </a:r>
            <a:endParaRPr lang="ko-KR" altLang="en-US" sz="1200" b="1" dirty="0">
              <a:latin typeface="210 옴니고딕 030"/>
              <a:ea typeface="210 옴니고딕 030"/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3651421" y="3673636"/>
            <a:ext cx="1385400" cy="3436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b="1" dirty="0" smtClean="0">
                <a:latin typeface="210 옴니고딕 030"/>
                <a:ea typeface="210 옴니고딕 030"/>
              </a:rPr>
              <a:t>acA2500 – 14gc</a:t>
            </a:r>
            <a:endParaRPr lang="en-US" altLang="ko-KR" sz="1200" b="1" dirty="0">
              <a:latin typeface="210 옴니고딕 030"/>
              <a:ea typeface="210 옴니고딕 03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200" b="1" dirty="0" smtClean="0">
                <a:latin typeface="210 옴니고딕 030"/>
                <a:ea typeface="210 옴니고딕 030"/>
              </a:rPr>
              <a:t>초점거리 </a:t>
            </a:r>
            <a:r>
              <a:rPr lang="en-US" altLang="ko-KR" sz="1200" b="1" dirty="0" smtClean="0">
                <a:latin typeface="210 옴니고딕 030"/>
                <a:ea typeface="210 옴니고딕 030"/>
              </a:rPr>
              <a:t>: 25mm</a:t>
            </a: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6302919" y="3664262"/>
            <a:ext cx="1385400" cy="3436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b="1" dirty="0" smtClean="0">
                <a:latin typeface="210 옴니고딕 030"/>
                <a:ea typeface="210 옴니고딕 030"/>
              </a:rPr>
              <a:t>acA2500 – 14gc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200" b="1" dirty="0">
                <a:latin typeface="210 옴니고딕 030"/>
                <a:ea typeface="210 옴니고딕 030"/>
              </a:rPr>
              <a:t>초점거리 </a:t>
            </a:r>
            <a:r>
              <a:rPr lang="en-US" altLang="ko-KR" sz="1200" b="1" dirty="0">
                <a:latin typeface="210 옴니고딕 030"/>
                <a:ea typeface="210 옴니고딕 030"/>
              </a:rPr>
              <a:t>: 8</a:t>
            </a:r>
            <a:r>
              <a:rPr lang="en-US" altLang="ko-KR" sz="1200" b="1" dirty="0" smtClean="0">
                <a:latin typeface="210 옴니고딕 030"/>
                <a:ea typeface="210 옴니고딕 030"/>
              </a:rPr>
              <a:t>mm</a:t>
            </a:r>
            <a:endParaRPr lang="en-US" altLang="ko-KR" sz="1200" b="1" dirty="0">
              <a:latin typeface="210 옴니고딕 030"/>
              <a:ea typeface="210 옴니고딕 03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ko-KR" altLang="en-US" sz="1200" b="1" dirty="0">
              <a:latin typeface="210 옴니고딕 030"/>
              <a:ea typeface="210 옴니고딕 030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93328" y="1909079"/>
            <a:ext cx="2338592" cy="3436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 smtClean="0">
                <a:latin typeface="210 옴니고딕 030"/>
                <a:ea typeface="210 옴니고딕 030"/>
              </a:rPr>
              <a:t>실험 결과</a:t>
            </a:r>
            <a:endParaRPr lang="ko-KR" altLang="en-US" sz="1600" b="1" dirty="0">
              <a:latin typeface="210 옴니고딕 030"/>
              <a:ea typeface="210 옴니고딕 030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185557" y="4321757"/>
            <a:ext cx="7285942" cy="768403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210 옴니고딕 030"/>
                <a:ea typeface="210 옴니고딕 030"/>
              </a:rPr>
              <a:t>고성능 카메라를 사용했을 때 좀 더 나은 카메라 성능을 보임</a:t>
            </a:r>
            <a:endParaRPr lang="en-US" altLang="ko-KR" sz="1200" dirty="0" smtClean="0">
              <a:latin typeface="210 옴니고딕 030"/>
              <a:ea typeface="210 옴니고딕 030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210 옴니고딕 030"/>
                <a:ea typeface="210 옴니고딕 030"/>
              </a:rPr>
              <a:t>빛이 과도하게 반사되는 현상은 해결하지 못함</a:t>
            </a:r>
            <a:endParaRPr lang="en-US" altLang="ko-KR" sz="1600" dirty="0" smtClean="0">
              <a:latin typeface="210 옴니고딕 030"/>
              <a:ea typeface="210 옴니고딕 03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6602" y="2708825"/>
            <a:ext cx="107398" cy="953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373743" y="2623366"/>
            <a:ext cx="107398" cy="953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360787" y="2667429"/>
            <a:ext cx="107398" cy="9531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33065229"/>
      </p:ext>
    </p:extLst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 smtClean="0">
                <a:solidFill>
                  <a:srgbClr val="3D3C3E"/>
                </a:solidFill>
                <a:ea typeface="맑은 고딕"/>
              </a:rPr>
              <a:t>3. </a:t>
            </a:r>
            <a:r>
              <a:rPr lang="ko-KR" altLang="en-US" sz="2100" b="1" dirty="0" smtClean="0">
                <a:solidFill>
                  <a:srgbClr val="3D3C3E"/>
                </a:solidFill>
                <a:ea typeface="맑은 고딕"/>
              </a:rPr>
              <a:t>카메라 컨설팅</a:t>
            </a:r>
            <a:endParaRPr lang="en-US" altLang="ko-KR" sz="2100" b="1" dirty="0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92739" y="1990596"/>
            <a:ext cx="5838250" cy="262135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210 옴니고딕 030"/>
                <a:ea typeface="210 옴니고딕 030"/>
              </a:rPr>
              <a:t>선정 업체 </a:t>
            </a:r>
            <a:r>
              <a:rPr lang="en-US" altLang="ko-KR" sz="1600" dirty="0" smtClean="0">
                <a:latin typeface="210 옴니고딕 030"/>
                <a:ea typeface="210 옴니고딕 030"/>
              </a:rPr>
              <a:t>: NOVITEC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210 옴니고딕 030"/>
                <a:ea typeface="210 옴니고딕 030"/>
              </a:rPr>
              <a:t>컨설팅 일시 </a:t>
            </a:r>
            <a:r>
              <a:rPr lang="en-US" altLang="ko-KR" sz="1600" dirty="0" smtClean="0">
                <a:latin typeface="210 옴니고딕 030"/>
                <a:ea typeface="210 옴니고딕 030"/>
              </a:rPr>
              <a:t>: 21</a:t>
            </a:r>
            <a:r>
              <a:rPr lang="ko-KR" altLang="en-US" sz="1600" dirty="0" smtClean="0">
                <a:latin typeface="210 옴니고딕 030"/>
                <a:ea typeface="210 옴니고딕 030"/>
              </a:rPr>
              <a:t>년 </a:t>
            </a:r>
            <a:r>
              <a:rPr lang="en-US" altLang="ko-KR" sz="1600" dirty="0" smtClean="0">
                <a:latin typeface="210 옴니고딕 030"/>
                <a:ea typeface="210 옴니고딕 030"/>
              </a:rPr>
              <a:t>9</a:t>
            </a:r>
            <a:r>
              <a:rPr lang="ko-KR" altLang="en-US" sz="1600" dirty="0" smtClean="0">
                <a:latin typeface="210 옴니고딕 030"/>
                <a:ea typeface="210 옴니고딕 030"/>
              </a:rPr>
              <a:t>월 </a:t>
            </a:r>
            <a:r>
              <a:rPr lang="en-US" altLang="ko-KR" sz="1600" dirty="0">
                <a:latin typeface="210 옴니고딕 030"/>
                <a:ea typeface="210 옴니고딕 030"/>
              </a:rPr>
              <a:t>2</a:t>
            </a:r>
            <a:r>
              <a:rPr lang="ko-KR" altLang="en-US" sz="1600" dirty="0" smtClean="0">
                <a:latin typeface="210 옴니고딕 030"/>
                <a:ea typeface="210 옴니고딕 030"/>
              </a:rPr>
              <a:t>일 목요일</a:t>
            </a:r>
            <a:endParaRPr lang="en-US" altLang="ko-KR" sz="1600" dirty="0" smtClean="0">
              <a:latin typeface="210 옴니고딕 030"/>
              <a:ea typeface="210 옴니고딕 030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210 옴니고딕 030"/>
                <a:ea typeface="210 옴니고딕 030"/>
              </a:rPr>
              <a:t>컨설팅 내용 </a:t>
            </a:r>
            <a:r>
              <a:rPr lang="en-US" altLang="ko-KR" sz="1600" dirty="0" smtClean="0">
                <a:latin typeface="210 옴니고딕 030"/>
                <a:ea typeface="210 옴니고딕 03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210 옴니고딕 030"/>
                <a:ea typeface="210 옴니고딕 030"/>
              </a:rPr>
              <a:t>카메라 스펙 결정 및 견적</a:t>
            </a:r>
            <a:endParaRPr lang="en-US" altLang="ko-KR" sz="1200" dirty="0" smtClean="0">
              <a:latin typeface="210 옴니고딕 030"/>
              <a:ea typeface="210 옴니고딕 03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 smtClean="0">
                <a:latin typeface="210 옴니고딕 030"/>
                <a:ea typeface="210 옴니고딕 030"/>
              </a:rPr>
              <a:t>조명 </a:t>
            </a:r>
            <a:r>
              <a:rPr lang="ko-KR" altLang="en-US" sz="1200" dirty="0">
                <a:latin typeface="210 옴니고딕 030"/>
                <a:ea typeface="210 옴니고딕 030"/>
              </a:rPr>
              <a:t>스펙 결정 및 견적</a:t>
            </a:r>
            <a:endParaRPr lang="en-US" altLang="ko-KR" sz="1200" dirty="0">
              <a:latin typeface="210 옴니고딕 030"/>
              <a:ea typeface="210 옴니고딕 03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200" dirty="0" smtClean="0">
              <a:latin typeface="210 옴니고딕 030"/>
              <a:ea typeface="210 옴니고딕 03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 smtClean="0">
              <a:latin typeface="210 옴니고딕 030"/>
              <a:ea typeface="210 옴니고딕 03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5050727"/>
      </p:ext>
    </p:extLst>
  </p:cSld>
  <p:clrMapOvr>
    <a:masterClrMapping/>
  </p:clrMapOvr>
  <p:transition advTm="328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 smtClean="0">
                <a:solidFill>
                  <a:srgbClr val="3D3C3E"/>
                </a:solidFill>
                <a:ea typeface="맑은 고딕"/>
              </a:rPr>
              <a:t>3. </a:t>
            </a:r>
            <a:r>
              <a:rPr lang="ko-KR" altLang="en-US" sz="2100" b="1" dirty="0" smtClean="0">
                <a:solidFill>
                  <a:srgbClr val="3D3C3E"/>
                </a:solidFill>
                <a:ea typeface="맑은 고딕"/>
              </a:rPr>
              <a:t>카메라 컨설팅</a:t>
            </a:r>
            <a:endParaRPr lang="en-US" altLang="ko-KR" sz="2100" b="1" dirty="0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92739" y="1990596"/>
            <a:ext cx="5838250" cy="262135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210 옴니고딕 030"/>
                <a:ea typeface="210 옴니고딕 030"/>
              </a:rPr>
              <a:t>카메라 견적</a:t>
            </a:r>
            <a:endParaRPr lang="en-US" altLang="ko-KR" sz="1600" dirty="0" smtClean="0">
              <a:latin typeface="210 옴니고딕 030"/>
              <a:ea typeface="210 옴니고딕 030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smtClean="0">
                <a:latin typeface="210 옴니고딕 030"/>
                <a:ea typeface="210 옴니고딕 030"/>
              </a:rPr>
              <a:t>5MP </a:t>
            </a:r>
            <a:r>
              <a:rPr lang="ko-KR" altLang="en-US" sz="1100" dirty="0" smtClean="0">
                <a:latin typeface="210 옴니고딕 030"/>
                <a:ea typeface="210 옴니고딕 030"/>
              </a:rPr>
              <a:t>정도의 카메라 스펙이 충분할 것이라 예상</a:t>
            </a:r>
            <a:endParaRPr lang="en-US" altLang="ko-KR" sz="1100" dirty="0" smtClean="0">
              <a:latin typeface="210 옴니고딕 030"/>
              <a:ea typeface="210 옴니고딕 030"/>
            </a:endParaRPr>
          </a:p>
          <a:p>
            <a:pPr lvl="1">
              <a:lnSpc>
                <a:spcPct val="150000"/>
              </a:lnSpc>
            </a:pPr>
            <a:r>
              <a:rPr lang="ko-KR" altLang="en-US" sz="1100" dirty="0" smtClean="0">
                <a:latin typeface="210 옴니고딕 030"/>
                <a:ea typeface="210 옴니고딕 030"/>
              </a:rPr>
              <a:t>정확한 촬영 거리와 </a:t>
            </a:r>
            <a:r>
              <a:rPr lang="ko-KR" altLang="en-US" sz="1100" dirty="0" err="1" smtClean="0">
                <a:latin typeface="210 옴니고딕 030"/>
                <a:ea typeface="210 옴니고딕 030"/>
              </a:rPr>
              <a:t>화각에</a:t>
            </a:r>
            <a:r>
              <a:rPr lang="ko-KR" altLang="en-US" sz="1100" dirty="0" smtClean="0">
                <a:latin typeface="210 옴니고딕 030"/>
                <a:ea typeface="210 옴니고딕 030"/>
              </a:rPr>
              <a:t> 따른 렌즈 선정 예정</a:t>
            </a:r>
            <a:endParaRPr lang="en-US" altLang="ko-KR" sz="1100" dirty="0">
              <a:latin typeface="210 옴니고딕 030"/>
              <a:ea typeface="210 옴니고딕 030"/>
            </a:endParaRPr>
          </a:p>
          <a:p>
            <a:pPr lvl="1">
              <a:lnSpc>
                <a:spcPct val="150000"/>
              </a:lnSpc>
            </a:pPr>
            <a:r>
              <a:rPr lang="en-US" altLang="ko-KR" sz="1050" dirty="0" smtClean="0">
                <a:latin typeface="210 옴니고딕 030"/>
                <a:ea typeface="210 옴니고딕 030"/>
              </a:rPr>
              <a:t>9</a:t>
            </a:r>
            <a:r>
              <a:rPr lang="ko-KR" altLang="en-US" sz="1050" dirty="0" smtClean="0">
                <a:latin typeface="210 옴니고딕 030"/>
                <a:ea typeface="210 옴니고딕 030"/>
              </a:rPr>
              <a:t>월 </a:t>
            </a:r>
            <a:r>
              <a:rPr lang="en-US" altLang="ko-KR" sz="1050" dirty="0" smtClean="0">
                <a:latin typeface="210 옴니고딕 030"/>
                <a:ea typeface="210 옴니고딕 030"/>
              </a:rPr>
              <a:t>13</a:t>
            </a:r>
            <a:r>
              <a:rPr lang="ko-KR" altLang="en-US" sz="1050" dirty="0" smtClean="0">
                <a:latin typeface="210 옴니고딕 030"/>
                <a:ea typeface="210 옴니고딕 030"/>
              </a:rPr>
              <a:t>일 이후 샘플 받아서 테스트 가능할 예정</a:t>
            </a:r>
            <a:endParaRPr lang="en-US" altLang="ko-KR" sz="1050" dirty="0" smtClean="0">
              <a:latin typeface="210 옴니고딕 030"/>
              <a:ea typeface="210 옴니고딕 030"/>
            </a:endParaRPr>
          </a:p>
          <a:p>
            <a:pPr lvl="1">
              <a:lnSpc>
                <a:spcPct val="150000"/>
              </a:lnSpc>
            </a:pPr>
            <a:endParaRPr lang="en-US" altLang="ko-KR" sz="1200" dirty="0" smtClean="0">
              <a:latin typeface="210 옴니고딕 030"/>
              <a:ea typeface="210 옴니고딕 030"/>
            </a:endParaRPr>
          </a:p>
        </p:txBody>
      </p:sp>
      <p:pic>
        <p:nvPicPr>
          <p:cNvPr id="2050" name="Picture 2" descr="mvBlueCOUGAR-XD - CCD &amp; CMOS Dual GigE Vision camera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86411" y="3404390"/>
            <a:ext cx="1380119" cy="13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hikrobotics.com/en2/source/robot/image/2021/1/13/2021011302175775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98575" y="3146526"/>
            <a:ext cx="1893761" cy="189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2686411" y="4847530"/>
            <a:ext cx="1385400" cy="3436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b="1" dirty="0" smtClean="0">
                <a:latin typeface="210 옴니고딕 030"/>
                <a:ea typeface="210 옴니고딕 030"/>
              </a:rPr>
              <a:t>Matrix Vision</a:t>
            </a:r>
            <a:endParaRPr lang="ko-KR" altLang="en-US" sz="1200" b="1" dirty="0">
              <a:latin typeface="210 옴니고딕 030"/>
              <a:ea typeface="210 옴니고딕 030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5452755" y="4847530"/>
            <a:ext cx="1385400" cy="3436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b="1" dirty="0" smtClean="0">
                <a:latin typeface="210 옴니고딕 030"/>
                <a:ea typeface="210 옴니고딕 030"/>
              </a:rPr>
              <a:t>HIKROBOT</a:t>
            </a:r>
            <a:endParaRPr lang="ko-KR" altLang="en-US" sz="1200" b="1" dirty="0">
              <a:latin typeface="210 옴니고딕 030"/>
              <a:ea typeface="210 옴니고딕 03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190969"/>
      </p:ext>
    </p:extLst>
  </p:cSld>
  <p:clrMapOvr>
    <a:masterClrMapping/>
  </p:clrMapOvr>
  <p:transition advTm="36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28035"/>
            <a:chOff x="2362014" y="1484405"/>
            <a:chExt cx="7225457" cy="19040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0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36368125"/>
      </p:ext>
    </p:extLst>
  </p:cSld>
  <p:clrMapOvr>
    <a:masterClrMapping/>
  </p:clrMapOvr>
  <p:transition advTm="172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 smtClean="0">
                <a:solidFill>
                  <a:srgbClr val="3D3C3E"/>
                </a:solidFill>
                <a:ea typeface="맑은 고딕"/>
              </a:rPr>
              <a:t>3. </a:t>
            </a:r>
            <a:r>
              <a:rPr lang="ko-KR" altLang="en-US" sz="2100" b="1" dirty="0" smtClean="0">
                <a:solidFill>
                  <a:srgbClr val="3D3C3E"/>
                </a:solidFill>
                <a:ea typeface="맑은 고딕"/>
              </a:rPr>
              <a:t>카메라 컨설팅</a:t>
            </a:r>
            <a:endParaRPr lang="en-US" altLang="ko-KR" sz="2100" b="1" dirty="0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92739" y="1990596"/>
            <a:ext cx="5838250" cy="262135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dirty="0" smtClean="0">
                <a:latin typeface="210 옴니고딕 030"/>
                <a:ea typeface="210 옴니고딕 030"/>
              </a:rPr>
              <a:t>조명 견적</a:t>
            </a:r>
            <a:endParaRPr lang="en-US" altLang="ko-KR" sz="1600" dirty="0" smtClean="0">
              <a:latin typeface="210 옴니고딕 030"/>
              <a:ea typeface="210 옴니고딕 03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100" dirty="0" smtClean="0">
                <a:latin typeface="210 옴니고딕 030"/>
                <a:ea typeface="210 옴니고딕 030"/>
              </a:rPr>
              <a:t>빛이 과하게 반사되는 현상은 </a:t>
            </a:r>
            <a:r>
              <a:rPr lang="ko-KR" altLang="en-US" sz="1100" dirty="0" err="1" smtClean="0">
                <a:latin typeface="210 옴니고딕 030"/>
                <a:ea typeface="210 옴니고딕 030"/>
              </a:rPr>
              <a:t>한방향에서</a:t>
            </a:r>
            <a:r>
              <a:rPr lang="ko-KR" altLang="en-US" sz="1100" dirty="0" smtClean="0">
                <a:latin typeface="210 옴니고딕 030"/>
                <a:ea typeface="210 옴니고딕 030"/>
              </a:rPr>
              <a:t> 강하게 쏘는 빛 때문일 것이라 분석</a:t>
            </a:r>
            <a:endParaRPr lang="en-US" altLang="ko-KR" sz="1100" dirty="0" smtClean="0">
              <a:latin typeface="210 옴니고딕 030"/>
              <a:ea typeface="210 옴니고딕 03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100" dirty="0" smtClean="0">
                <a:latin typeface="210 옴니고딕 030"/>
                <a:ea typeface="210 옴니고딕 030"/>
                <a:sym typeface="Wingdings" panose="05000000000000000000" pitchFamily="2" charset="2"/>
              </a:rPr>
              <a:t>	 object</a:t>
            </a:r>
            <a:r>
              <a:rPr lang="ko-KR" altLang="en-US" sz="1100" dirty="0" smtClean="0">
                <a:latin typeface="210 옴니고딕 030"/>
                <a:ea typeface="210 옴니고딕 030"/>
                <a:sym typeface="Wingdings" panose="05000000000000000000" pitchFamily="2" charset="2"/>
              </a:rPr>
              <a:t>를 둘러싼 방식의 조명 제안</a:t>
            </a:r>
            <a:endParaRPr lang="en-US" altLang="ko-KR" sz="1100" dirty="0" smtClean="0">
              <a:latin typeface="210 옴니고딕 030"/>
              <a:ea typeface="210 옴니고딕 030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100" dirty="0">
                <a:latin typeface="210 옴니고딕 030"/>
                <a:ea typeface="210 옴니고딕 030"/>
              </a:rPr>
              <a:t>9</a:t>
            </a:r>
            <a:r>
              <a:rPr lang="ko-KR" altLang="en-US" sz="1100" dirty="0">
                <a:latin typeface="210 옴니고딕 030"/>
                <a:ea typeface="210 옴니고딕 030"/>
              </a:rPr>
              <a:t>월 </a:t>
            </a:r>
            <a:r>
              <a:rPr lang="en-US" altLang="ko-KR" sz="1100" dirty="0">
                <a:latin typeface="210 옴니고딕 030"/>
                <a:ea typeface="210 옴니고딕 030"/>
              </a:rPr>
              <a:t>13</a:t>
            </a:r>
            <a:r>
              <a:rPr lang="ko-KR" altLang="en-US" sz="1100" dirty="0">
                <a:latin typeface="210 옴니고딕 030"/>
                <a:ea typeface="210 옴니고딕 030"/>
              </a:rPr>
              <a:t>일 이후 샘플 받아서 테스트 </a:t>
            </a:r>
            <a:r>
              <a:rPr lang="ko-KR" altLang="en-US" sz="1100" dirty="0" smtClean="0">
                <a:latin typeface="210 옴니고딕 030"/>
                <a:ea typeface="210 옴니고딕 030"/>
              </a:rPr>
              <a:t>가능할 </a:t>
            </a:r>
            <a:r>
              <a:rPr lang="ko-KR" altLang="en-US" sz="1100" dirty="0">
                <a:latin typeface="210 옴니고딕 030"/>
                <a:ea typeface="210 옴니고딕 030"/>
              </a:rPr>
              <a:t>예정</a:t>
            </a:r>
            <a:endParaRPr lang="en-US" altLang="ko-KR" sz="1100" dirty="0">
              <a:latin typeface="210 옴니고딕 030"/>
              <a:ea typeface="210 옴니고딕 03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100" dirty="0">
              <a:latin typeface="210 옴니고딕 030"/>
              <a:ea typeface="210 옴니고딕 030"/>
            </a:endParaRPr>
          </a:p>
          <a:p>
            <a:pPr lvl="1">
              <a:lnSpc>
                <a:spcPct val="150000"/>
              </a:lnSpc>
            </a:pPr>
            <a:endParaRPr lang="en-US" altLang="ko-KR" sz="800" dirty="0" smtClean="0">
              <a:latin typeface="210 옴니고딕 030"/>
              <a:ea typeface="210 옴니고딕 030"/>
            </a:endParaRPr>
          </a:p>
          <a:p>
            <a:pPr lvl="1">
              <a:lnSpc>
                <a:spcPct val="150000"/>
              </a:lnSpc>
            </a:pPr>
            <a:endParaRPr lang="en-US" altLang="ko-KR" sz="1200" dirty="0" smtClean="0">
              <a:latin typeface="210 옴니고딕 030"/>
              <a:ea typeface="210 옴니고딕 030"/>
            </a:endParaRPr>
          </a:p>
        </p:txBody>
      </p:sp>
      <p:grpSp>
        <p:nvGrpSpPr>
          <p:cNvPr id="2057" name="그룹 2056"/>
          <p:cNvGrpSpPr/>
          <p:nvPr/>
        </p:nvGrpSpPr>
        <p:grpSpPr>
          <a:xfrm>
            <a:off x="3051475" y="3271080"/>
            <a:ext cx="4040862" cy="1418272"/>
            <a:chOff x="2199918" y="2981602"/>
            <a:chExt cx="4917162" cy="1760220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740938" y="3402928"/>
              <a:ext cx="838200" cy="8305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5715000" y="3446422"/>
              <a:ext cx="838200" cy="83058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5151120" y="2981602"/>
              <a:ext cx="1965960" cy="176022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2199918" y="3178177"/>
              <a:ext cx="0" cy="1257722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2359938" y="3343964"/>
              <a:ext cx="25908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>
              <a:off x="2359938" y="3489916"/>
              <a:ext cx="25908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>
              <a:off x="2359938" y="3656384"/>
              <a:ext cx="25908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2359938" y="3861712"/>
              <a:ext cx="25908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/>
            <p:nvPr/>
          </p:nvCxnSpPr>
          <p:spPr>
            <a:xfrm>
              <a:off x="2382798" y="4023585"/>
              <a:ext cx="25908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2382798" y="4151272"/>
              <a:ext cx="25908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>
              <a:off x="2382798" y="4314690"/>
              <a:ext cx="25908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>
              <a:off x="5339358" y="3861712"/>
              <a:ext cx="259080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>
              <a:off x="5448351" y="3370934"/>
              <a:ext cx="198120" cy="14138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/>
            <p:nvPr/>
          </p:nvCxnSpPr>
          <p:spPr>
            <a:xfrm flipH="1">
              <a:off x="6128742" y="3090860"/>
              <a:ext cx="5358" cy="238607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flipV="1">
              <a:off x="5676726" y="4371723"/>
              <a:ext cx="167813" cy="12835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/>
            <p:nvPr/>
          </p:nvCxnSpPr>
          <p:spPr>
            <a:xfrm flipH="1" flipV="1">
              <a:off x="6210452" y="4371724"/>
              <a:ext cx="12826" cy="24701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H="1" flipV="1">
              <a:off x="6621729" y="4277002"/>
              <a:ext cx="142467" cy="15889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 flipV="1">
              <a:off x="6729252" y="3926888"/>
              <a:ext cx="232650" cy="786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/>
            <p:cNvCxnSpPr/>
            <p:nvPr/>
          </p:nvCxnSpPr>
          <p:spPr>
            <a:xfrm flipH="1">
              <a:off x="6644792" y="3420748"/>
              <a:ext cx="190348" cy="15240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2878706" y="4605542"/>
            <a:ext cx="1385400" cy="3436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200" b="1" dirty="0" smtClean="0">
                <a:latin typeface="210 옴니고딕 030"/>
                <a:ea typeface="210 옴니고딕 030"/>
              </a:rPr>
              <a:t>기존의 방식</a:t>
            </a:r>
            <a:endParaRPr lang="ko-KR" altLang="en-US" sz="1200" b="1" dirty="0">
              <a:latin typeface="210 옴니고딕 030"/>
              <a:ea typeface="210 옴니고딕 030"/>
            </a:endParaRPr>
          </a:p>
        </p:txBody>
      </p:sp>
      <p:sp>
        <p:nvSpPr>
          <p:cNvPr id="56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5659851" y="4687423"/>
            <a:ext cx="1385400" cy="343699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ko-KR" altLang="en-US" sz="1200" b="1" dirty="0" smtClean="0">
                <a:latin typeface="210 옴니고딕 030"/>
                <a:ea typeface="210 옴니고딕 030"/>
              </a:rPr>
              <a:t>제안하는 방식</a:t>
            </a:r>
            <a:endParaRPr lang="ko-KR" altLang="en-US" sz="1200" b="1" dirty="0">
              <a:latin typeface="210 옴니고딕 030"/>
              <a:ea typeface="210 옴니고딕 03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5593829"/>
      </p:ext>
    </p:extLst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ko-KR" altLang="en-US" sz="2100" b="1" dirty="0" smtClean="0">
                <a:solidFill>
                  <a:srgbClr val="3D3C3E"/>
                </a:solidFill>
                <a:ea typeface="맑은 고딕"/>
              </a:rPr>
              <a:t>외부</a:t>
            </a:r>
            <a:r>
              <a:rPr lang="en-US" altLang="ko-KR" sz="2100" b="1" dirty="0" err="1" smtClean="0">
                <a:solidFill>
                  <a:srgbClr val="3D3C3E"/>
                </a:solidFill>
                <a:ea typeface="맑은 고딕"/>
              </a:rPr>
              <a:t>결함</a:t>
            </a:r>
            <a:r>
              <a:rPr lang="en-US" altLang="ko-KR" sz="2100" b="1" dirty="0" smtClean="0">
                <a:solidFill>
                  <a:srgbClr val="3D3C3E"/>
                </a:solidFill>
                <a:ea typeface="맑은 고딕"/>
              </a:rPr>
              <a:t> </a:t>
            </a:r>
            <a:r>
              <a:rPr lang="en-US" altLang="ko-KR" sz="2100" b="1" dirty="0" err="1" smtClean="0">
                <a:solidFill>
                  <a:srgbClr val="3D3C3E"/>
                </a:solidFill>
                <a:ea typeface="맑은 고딕"/>
              </a:rPr>
              <a:t>검사</a:t>
            </a:r>
            <a:r>
              <a:rPr lang="en-US" altLang="ko-KR" sz="2100" b="1" dirty="0">
                <a:solidFill>
                  <a:srgbClr val="3D3C3E"/>
                </a:solidFill>
                <a:ea typeface="맑은 고딕"/>
              </a:rPr>
              <a:t> </a:t>
            </a:r>
            <a:endParaRPr lang="en-US" altLang="ko-KR" sz="2100" b="1" dirty="0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C42B6B6-16A1-491A-AC2D-491F89445345}"/>
              </a:ext>
            </a:extLst>
          </p:cNvPr>
          <p:cNvSpPr txBox="1">
            <a:spLocks/>
          </p:cNvSpPr>
          <p:nvPr/>
        </p:nvSpPr>
        <p:spPr>
          <a:xfrm>
            <a:off x="1335409" y="2181596"/>
            <a:ext cx="6352910" cy="143444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>
                <a:solidFill>
                  <a:srgbClr val="3D3C3E"/>
                </a:solidFill>
                <a:latin typeface="210 옴니고딕 030"/>
                <a:ea typeface="210 옴니고딕 030"/>
              </a:rPr>
              <a:t>1.  초음파 검사 장비 </a:t>
            </a:r>
            <a:endParaRPr lang="en-US" altLang="ko-KR" sz="1500" b="1" dirty="0">
              <a:solidFill>
                <a:srgbClr val="3D3C3E"/>
              </a:solidFill>
              <a:latin typeface="210 옴니고딕 030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2. </a:t>
            </a:r>
            <a:r>
              <a:rPr lang="ko-KR" altLang="en-US" sz="1500" b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 추가 자문 </a:t>
            </a:r>
            <a:endParaRPr lang="en-US" altLang="ko-KR" sz="1500" b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4820835"/>
      </p:ext>
    </p:extLst>
  </p:cSld>
  <p:clrMapOvr>
    <a:masterClrMapping/>
  </p:clrMapOvr>
  <p:transition advTm="234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>
                <a:solidFill>
                  <a:srgbClr val="3D3C3E"/>
                </a:solidFill>
                <a:ea typeface="맑은 고딕"/>
              </a:rPr>
              <a:t>1. 초음파 검사 장비</a:t>
            </a:r>
            <a:endParaRPr lang="en-US" altLang="ko-KR" sz="2100" b="1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err="1">
              <a:latin typeface="210 옴니고딕 030"/>
              <a:ea typeface="210 옴니고딕 030" panose="020206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74CE4C11-6773-4DD7-B4BD-20C47B956BC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8256" y="1893033"/>
          <a:ext cx="6966817" cy="2948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889">
                  <a:extLst>
                    <a:ext uri="{9D8B030D-6E8A-4147-A177-3AD203B41FA5}">
                      <a16:colId xmlns:a16="http://schemas.microsoft.com/office/drawing/2014/main" xmlns="" val="392355620"/>
                    </a:ext>
                  </a:extLst>
                </a:gridCol>
                <a:gridCol w="717814">
                  <a:extLst>
                    <a:ext uri="{9D8B030D-6E8A-4147-A177-3AD203B41FA5}">
                      <a16:colId xmlns:a16="http://schemas.microsoft.com/office/drawing/2014/main" xmlns="" val="1589469755"/>
                    </a:ext>
                  </a:extLst>
                </a:gridCol>
                <a:gridCol w="1289822">
                  <a:extLst>
                    <a:ext uri="{9D8B030D-6E8A-4147-A177-3AD203B41FA5}">
                      <a16:colId xmlns:a16="http://schemas.microsoft.com/office/drawing/2014/main" xmlns="" val="839191975"/>
                    </a:ext>
                  </a:extLst>
                </a:gridCol>
                <a:gridCol w="434597">
                  <a:extLst>
                    <a:ext uri="{9D8B030D-6E8A-4147-A177-3AD203B41FA5}">
                      <a16:colId xmlns:a16="http://schemas.microsoft.com/office/drawing/2014/main" xmlns="" val="2839222198"/>
                    </a:ext>
                  </a:extLst>
                </a:gridCol>
                <a:gridCol w="525543">
                  <a:extLst>
                    <a:ext uri="{9D8B030D-6E8A-4147-A177-3AD203B41FA5}">
                      <a16:colId xmlns:a16="http://schemas.microsoft.com/office/drawing/2014/main" xmlns="" val="2616081030"/>
                    </a:ext>
                  </a:extLst>
                </a:gridCol>
                <a:gridCol w="2515152">
                  <a:extLst>
                    <a:ext uri="{9D8B030D-6E8A-4147-A177-3AD203B41FA5}">
                      <a16:colId xmlns:a16="http://schemas.microsoft.com/office/drawing/2014/main" xmlns="" val="2795510226"/>
                    </a:ext>
                  </a:extLst>
                </a:gridCol>
              </a:tblGrid>
              <a:tr h="737108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 dirty="0">
                          <a:effectLst/>
                        </a:rPr>
                        <a:t>제품명​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>
                          <a:effectLst/>
                        </a:rPr>
                        <a:t>회사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>
                          <a:effectLst/>
                        </a:rPr>
                        <a:t>금액</a:t>
                      </a:r>
                      <a:r>
                        <a:rPr lang="en-US" altLang="ko-KR" sz="900">
                          <a:effectLst/>
                        </a:rPr>
                        <a:t>(만</a:t>
                      </a:r>
                      <a:r>
                        <a:rPr lang="ko-KR" altLang="en-US" sz="900">
                          <a:effectLst/>
                        </a:rPr>
                        <a:t>원)</a:t>
                      </a:r>
                      <a:endParaRPr lang="en-US" altLang="ko-KR" sz="90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>
                          <a:effectLst/>
                        </a:rPr>
                        <a:t>링크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>
                          <a:effectLst/>
                        </a:rPr>
                        <a:t>교육 가능 여부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dirty="0">
                          <a:effectLst/>
                        </a:rPr>
                        <a:t>비고​</a:t>
                      </a:r>
                      <a:endParaRPr lang="ko-KR" altLang="en-US" sz="1400"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681920541"/>
                  </a:ext>
                </a:extLst>
              </a:tr>
              <a:tr h="5528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MANTIS</a:t>
                      </a:r>
                      <a:endParaRPr lang="ko-KR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900">
                          <a:effectLst/>
                        </a:rPr>
                        <a:t>큐넥스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900">
                          <a:effectLst/>
                        </a:rPr>
                        <a:t>2,000~5,000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dirty="0">
                          <a:effectLst/>
                          <a:hlinkClick r:id="rId4"/>
                        </a:rPr>
                        <a:t>■</a:t>
                      </a:r>
                      <a:endParaRPr lang="ko-KR" altLang="en-US" sz="1400">
                        <a:hlinkClick r:id="rId4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900">
                          <a:effectLst/>
                        </a:rPr>
                        <a:t>O</a:t>
                      </a:r>
                      <a:endParaRPr lang="ko-KR" altLang="en-US" sz="900" dirty="0">
                        <a:effectLst/>
                        <a:hlinkClick r:id="rId5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altLang="ko-KR" sz="900">
                          <a:effectLst/>
                        </a:rPr>
                        <a:t>- High-End PAUT </a:t>
                      </a:r>
                      <a:r>
                        <a:rPr lang="ko-KR" altLang="af-ZA" sz="900">
                          <a:effectLst/>
                        </a:rPr>
                        <a:t>장비</a:t>
                      </a:r>
                      <a:endParaRPr lang="ko-KR" sz="14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3058567584"/>
                  </a:ext>
                </a:extLst>
              </a:tr>
              <a:tr h="5528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GEKKO</a:t>
                      </a:r>
                      <a:endParaRPr lang="ko-KR" altLang="en-US" sz="900" dirty="0" err="1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900">
                          <a:effectLst/>
                        </a:rPr>
                        <a:t>큐넥스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900">
                          <a:effectLst/>
                        </a:rPr>
                        <a:t>5,000~10,000</a:t>
                      </a:r>
                      <a:endParaRPr lang="en-US" sz="9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dirty="0">
                          <a:effectLst/>
                          <a:hlinkClick r:id="rId6"/>
                        </a:rPr>
                        <a:t>■</a:t>
                      </a:r>
                      <a:endParaRPr lang="ko-KR" altLang="en-US" sz="900">
                        <a:effectLst/>
                        <a:hlinkClick r:id="rId6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900">
                          <a:effectLst/>
                        </a:rPr>
                        <a:t>-</a:t>
                      </a:r>
                      <a:r>
                        <a:rPr lang="ko-KR" altLang="af-ZA" sz="900">
                          <a:effectLst/>
                        </a:rPr>
                        <a:t> 보급형 </a:t>
                      </a:r>
                      <a:r>
                        <a:rPr lang="en-US" altLang="ko-KR" sz="900">
                          <a:effectLst/>
                        </a:rPr>
                        <a:t>PAUT</a:t>
                      </a:r>
                      <a:r>
                        <a:rPr lang="ko-KR" altLang="af-ZA" sz="900">
                          <a:effectLst/>
                        </a:rPr>
                        <a:t> 장비</a:t>
                      </a:r>
                      <a:endParaRPr lang="ko-KR" altLang="af-ZA" sz="9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848235746"/>
                  </a:ext>
                </a:extLst>
              </a:tr>
              <a:tr h="552830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900">
                          <a:effectLst/>
                        </a:rPr>
                        <a:t>PANTHER</a:t>
                      </a:r>
                      <a:endParaRPr lang="ko-KR" altLang="en-US" sz="900" err="1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900">
                          <a:effectLst/>
                        </a:rPr>
                        <a:t>큐넥스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900">
                          <a:effectLst/>
                        </a:rPr>
                        <a:t>10,000~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 b="0" i="0" u="none" strike="noStrike" noProof="0" dirty="0">
                          <a:effectLst/>
                          <a:latin typeface="맑은 고딕"/>
                          <a:ea typeface="맑은 고딕"/>
                          <a:hlinkClick r:id="rId7"/>
                        </a:rPr>
                        <a:t>■</a:t>
                      </a:r>
                      <a:endParaRPr lang="ko-KR" altLang="en-US" sz="1400">
                        <a:hlinkClick r:id="rId7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9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O</a:t>
                      </a:r>
                      <a:endParaRPr lang="ko-KR" sz="140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af-ZA" altLang="ko-KR" sz="900" dirty="0">
                          <a:effectLst/>
                        </a:rPr>
                        <a:t>- PC setup </a:t>
                      </a:r>
                      <a:r>
                        <a:rPr lang="ko-KR" altLang="af-ZA" sz="900" dirty="0">
                          <a:effectLst/>
                        </a:rPr>
                        <a:t>전용</a:t>
                      </a:r>
                      <a:r>
                        <a:rPr lang="af-ZA" altLang="ko-KR" sz="900">
                          <a:effectLst/>
                        </a:rPr>
                        <a:t> 고성능 초음파 탐상 장비</a:t>
                      </a:r>
                      <a:endParaRPr lang="ko-KR" altLang="af-ZA" sz="9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1759845867"/>
                  </a:ext>
                </a:extLst>
              </a:tr>
              <a:tr h="5528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900" b="0" i="0" u="none" strike="noStrike" noProof="0">
                          <a:effectLst/>
                          <a:latin typeface="맑은 고딕"/>
                          <a:ea typeface="맑은 고딕"/>
                        </a:rPr>
                        <a:t>JITAI9101</a:t>
                      </a:r>
                      <a:endParaRPr lang="ko-KR" sz="900" b="1" i="0" u="none" strike="noStrike" noProof="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900">
                          <a:effectLst/>
                        </a:rPr>
                        <a:t>TESCO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900" b="0" i="0" u="none" strike="noStrike" noProof="0">
                          <a:effectLst/>
                          <a:latin typeface="맑은 고딕"/>
                        </a:rPr>
                        <a:t>340</a:t>
                      </a:r>
                      <a:endParaRPr lang="en-US" altLang="ko-KR" sz="900" b="1" i="0" u="none" strike="noStrike" noProof="0" dirty="0">
                        <a:effectLst/>
                        <a:latin typeface="맑은 고딕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900" dirty="0">
                          <a:effectLst/>
                          <a:hlinkClick r:id="rId8"/>
                        </a:rPr>
                        <a:t>■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ko-KR" altLang="en-US" sz="900">
                          <a:effectLst/>
                        </a:rPr>
                        <a:t>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900">
                          <a:effectLst/>
                        </a:rPr>
                        <a:t>- 휴대용 UT 장비</a:t>
                      </a:r>
                      <a:endParaRPr lang="ko-KR" sz="140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xmlns="" val="2693674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66061840"/>
      </p:ext>
    </p:extLst>
  </p:cSld>
  <p:clrMapOvr>
    <a:masterClrMapping/>
  </p:clrMapOvr>
  <p:transition advTm="375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>
                <a:solidFill>
                  <a:srgbClr val="3D3C3E"/>
                </a:solidFill>
                <a:ea typeface="맑은 고딕"/>
              </a:rPr>
              <a:t>2. 추가 자문</a:t>
            </a:r>
            <a:endParaRPr lang="en-US" altLang="ko-KR" sz="2100" b="1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91547" y="1897189"/>
            <a:ext cx="5959253" cy="306684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34" charset="0"/>
              <a:buChar char="ü"/>
            </a:pPr>
            <a:endParaRPr lang="en-US" altLang="ko-KR" sz="1500" b="1" dirty="0">
              <a:solidFill>
                <a:srgbClr val="000000"/>
              </a:solidFill>
              <a:latin typeface="맑은 고딕" panose="020F0502020204030204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ko-KR" altLang="en-US" sz="1350" b="1" dirty="0">
              <a:solidFill>
                <a:srgbClr val="FF0000"/>
              </a:solidFill>
              <a:latin typeface="210 옴니고딕 030"/>
              <a:ea typeface="210 옴니고딕 030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600" b="1">
              <a:latin typeface="210 옴니고딕 030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600" b="1">
              <a:latin typeface="210 옴니고딕 030"/>
              <a:ea typeface="210 옴니고딕 030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1350" b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BB07D7F-2D4C-475F-BB71-E00626E1EE73}"/>
              </a:ext>
            </a:extLst>
          </p:cNvPr>
          <p:cNvSpPr txBox="1">
            <a:spLocks/>
          </p:cNvSpPr>
          <p:nvPr/>
        </p:nvSpPr>
        <p:spPr>
          <a:xfrm>
            <a:off x="1335409" y="1895847"/>
            <a:ext cx="6378887" cy="283721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50" b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1) 용접 전문 연구실로 부터 추가적인 자문 요청</a:t>
            </a:r>
          </a:p>
          <a:p>
            <a:pPr>
              <a:lnSpc>
                <a:spcPct val="200000"/>
              </a:lnSpc>
              <a:buFont typeface="Wingdings" pitchFamily="34" charset="0"/>
              <a:buChar char="ü"/>
            </a:pPr>
            <a:r>
              <a:rPr lang="en-US" altLang="ko-KR" sz="1500" b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결과 데이터를 통한 결함 여부 판단 방법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00000"/>
              </a:lnSpc>
              <a:buFont typeface="Wingdings" pitchFamily="34" charset="0"/>
              <a:buChar char="ü"/>
            </a:pPr>
            <a:r>
              <a:rPr lang="en-US" altLang="ko-KR" sz="1500" b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용접 및 비파괴 검사 관련 연구했던 내용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200000"/>
              </a:lnSpc>
              <a:buFont typeface="Wingdings" pitchFamily="34" charset="0"/>
              <a:buChar char="ü"/>
            </a:pPr>
            <a:r>
              <a:rPr lang="en-US" altLang="ko-KR" sz="1500" b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사용하고 있는 장비 등 추가적인 정보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Font typeface="Wingdings" pitchFamily="34" charset="0"/>
              <a:buChar char="ü"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6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/>
            </a:endParaRPr>
          </a:p>
          <a:p>
            <a:pPr marL="0" indent="0">
              <a:buNone/>
            </a:pPr>
            <a:endParaRPr lang="en-US" altLang="ko-KR" sz="16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4093324"/>
      </p:ext>
    </p:extLst>
  </p:cSld>
  <p:clrMapOvr>
    <a:masterClrMapping/>
  </p:clrMapOvr>
  <p:transition advTm="313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>
                <a:solidFill>
                  <a:srgbClr val="3D3C3E"/>
                </a:solidFill>
                <a:ea typeface="맑은 고딕"/>
              </a:rPr>
              <a:t>2. 추가 자문</a:t>
            </a:r>
            <a:endParaRPr lang="en-US" altLang="ko-KR" sz="2100" b="1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91547" y="1897189"/>
            <a:ext cx="5959253" cy="306684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34" charset="0"/>
              <a:buChar char="ü"/>
            </a:pPr>
            <a:endParaRPr lang="en-US" altLang="ko-KR" sz="1500" b="1" dirty="0">
              <a:solidFill>
                <a:srgbClr val="000000"/>
              </a:solidFill>
              <a:latin typeface="맑은 고딕" panose="020F0502020204030204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ko-KR" altLang="en-US" sz="1350" b="1" dirty="0">
              <a:solidFill>
                <a:srgbClr val="FF0000"/>
              </a:solidFill>
              <a:latin typeface="210 옴니고딕 030"/>
              <a:ea typeface="210 옴니고딕 030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600" b="1">
              <a:latin typeface="210 옴니고딕 030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600" b="1">
              <a:latin typeface="210 옴니고딕 030"/>
              <a:ea typeface="210 옴니고딕 030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1350" b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BB07D7F-2D4C-475F-BB71-E00626E1EE73}"/>
              </a:ext>
            </a:extLst>
          </p:cNvPr>
          <p:cNvSpPr txBox="1">
            <a:spLocks/>
          </p:cNvSpPr>
          <p:nvPr/>
        </p:nvSpPr>
        <p:spPr>
          <a:xfrm>
            <a:off x="1335409" y="1895847"/>
            <a:ext cx="6378887" cy="352993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50" b="1">
                <a:solidFill>
                  <a:srgbClr val="3D3C3E"/>
                </a:solidFill>
                <a:latin typeface="Malgun Gothic"/>
                <a:ea typeface="Malgun Gothic"/>
              </a:rPr>
              <a:t>2) 자문 </a:t>
            </a:r>
            <a:r>
              <a:rPr lang="ko-KR" altLang="en-US" sz="1650" b="1">
                <a:solidFill>
                  <a:srgbClr val="3D3C3E"/>
                </a:solidFill>
                <a:latin typeface="Malgun Gothic"/>
                <a:ea typeface="Malgun Gothic"/>
              </a:rPr>
              <a:t>요청</a:t>
            </a:r>
            <a:r>
              <a:rPr lang="en-US" sz="1650" b="1">
                <a:solidFill>
                  <a:srgbClr val="3D3C3E"/>
                </a:solidFill>
                <a:latin typeface="Malgun Gothic"/>
                <a:ea typeface="Malgun Gothic"/>
              </a:rPr>
              <a:t> 연구실</a:t>
            </a:r>
            <a:endParaRPr lang="ko-KR" alt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b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- awj Lab 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Font typeface="Wingdings" pitchFamily="34" charset="0"/>
              <a:buChar char="ü"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6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6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50" b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- ISNDE</a:t>
            </a:r>
            <a:endParaRPr lang="en-US" altLang="ko-KR" sz="16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6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4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E9FC08B9-C83B-401E-B930-B217A41BB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756" y="2574456"/>
            <a:ext cx="3442854" cy="1154908"/>
          </a:xfrm>
          <a:prstGeom prst="rect">
            <a:avLst/>
          </a:prstGeom>
        </p:spPr>
      </p:pic>
      <p:pic>
        <p:nvPicPr>
          <p:cNvPr id="5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17B1DA7C-6238-4DCB-9FEF-4F5F36A5BB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414" y="4165600"/>
            <a:ext cx="3434195" cy="115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5237641"/>
      </p:ext>
    </p:extLst>
  </p:cSld>
  <p:clrMapOvr>
    <a:masterClrMapping/>
  </p:clrMapOvr>
  <p:transition advTm="328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:a16="http://schemas.microsoft.com/office/drawing/2014/main" xmlns="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xmlns="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xmlns="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54412879"/>
      </p:ext>
    </p:extLst>
  </p:cSld>
  <p:clrMapOvr>
    <a:masterClrMapping/>
  </p:clrMapOvr>
  <p:transition advTm="19454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Chess board -&gt; </a:t>
            </a:r>
            <a:r>
              <a:rPr lang="en-US" altLang="ko-KR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Aruco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Marker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2" name="Picture 2" descr="C:\Users\cailab\Desktop\2021년 9월 11일\20210909_17062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0854" y="1639887"/>
            <a:ext cx="6201600" cy="465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14636084"/>
      </p:ext>
    </p:extLst>
  </p:cSld>
  <p:clrMapOvr>
    <a:masterClrMapping/>
  </p:clrMapOvr>
  <p:transition advTm="825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en-US" altLang="ko-KR" sz="2800" b="1" spc="-150" dirty="0" err="1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Aruco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Marker </a:t>
            </a:r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Detector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이식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6238874" y="1506045"/>
            <a:ext cx="3057525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" name="Picture 2" descr="C:\Users\cailab\Desktop\2021년 9월 11일\Screenshot from 2021-09-09 17-11-18.png"/>
          <p:cNvPicPr>
            <a:picLocks noChangeAspect="1" noChangeArrowheads="1"/>
          </p:cNvPicPr>
          <p:nvPr/>
        </p:nvPicPr>
        <p:blipFill>
          <a:blip r:embed="rId3"/>
          <a:srcRect l="29659" t="16543" r="25867" b="15470"/>
          <a:stretch>
            <a:fillRect/>
          </a:stretch>
        </p:blipFill>
        <p:spPr bwMode="auto">
          <a:xfrm>
            <a:off x="351890" y="2119687"/>
            <a:ext cx="4808306" cy="4134615"/>
          </a:xfrm>
          <a:prstGeom prst="rect">
            <a:avLst/>
          </a:prstGeom>
          <a:noFill/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43524" y="1572720"/>
            <a:ext cx="3800475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16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16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16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개의 각기 다른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Aruco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Maker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판을 탐지</a:t>
            </a:r>
            <a:endParaRPr lang="en-US" altLang="ko-KR" sz="16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16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모든 이미지의 각각 </a:t>
            </a:r>
            <a:r>
              <a:rPr lang="en-US" altLang="ko-KR" sz="16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Aruco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Marker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판의 중심 및 좌표 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계산</a:t>
            </a:r>
            <a:r>
              <a:rPr lang="en-US" altLang="ko-KR" sz="1600" b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</a:t>
            </a:r>
            <a:r>
              <a:rPr lang="en-US" altLang="ko-KR" sz="1600" b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Solve PnP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en-US" altLang="ko-KR" sz="16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16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16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구한값들을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평균화하여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Camera Extrinsic Parameter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(Rotation Vector, Transition Vector)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값들을 계산</a:t>
            </a:r>
            <a:endParaRPr lang="en-US" altLang="ko-KR" sz="16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16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Chess board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와 마찬가지로</a:t>
            </a:r>
            <a:r>
              <a:rPr lang="en-US" altLang="ko-KR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3</a:t>
            </a:r>
            <a:r>
              <a:rPr lang="ko-KR" altLang="en-US" sz="16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장 이상일 때 연산가능</a:t>
            </a:r>
            <a:endParaRPr lang="en-US" altLang="ko-KR" sz="16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4636084"/>
      </p:ext>
    </p:extLst>
  </p:cSld>
  <p:clrMapOvr>
    <a:masterClrMapping/>
  </p:clrMapOvr>
  <p:transition advTm="15453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>Transition </a:t>
            </a:r>
            <a:r>
              <a:rPr lang="ko-KR" altLang="en-US" sz="2800" b="1" dirty="0" smtClean="0">
                <a:solidFill>
                  <a:srgbClr val="3D3C3E"/>
                </a:solidFill>
              </a:rPr>
              <a:t>값 비교</a:t>
            </a:r>
            <a:r>
              <a:rPr lang="en-US" altLang="ko-KR" sz="2800" b="1" dirty="0" smtClean="0">
                <a:solidFill>
                  <a:srgbClr val="3D3C3E"/>
                </a:solidFill>
              </a:rPr>
              <a:t/>
            </a:r>
            <a:br>
              <a:rPr lang="en-US" altLang="ko-KR" sz="2800" b="1" dirty="0" smtClean="0">
                <a:solidFill>
                  <a:srgbClr val="3D3C3E"/>
                </a:solidFill>
              </a:rPr>
            </a:b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477470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074" name="Picture 2" descr="C:\Users\cailab\Desktop\2021년 9월 11일\Screenshot from 2021-09-09 17-11-05.png"/>
          <p:cNvPicPr>
            <a:picLocks noChangeAspect="1" noChangeArrowheads="1"/>
          </p:cNvPicPr>
          <p:nvPr/>
        </p:nvPicPr>
        <p:blipFill>
          <a:blip r:embed="rId3"/>
          <a:srcRect l="9368" t="13175" r="57868" b="68667"/>
          <a:stretch>
            <a:fillRect/>
          </a:stretch>
        </p:blipFill>
        <p:spPr bwMode="auto">
          <a:xfrm>
            <a:off x="1231806" y="3975114"/>
            <a:ext cx="6503542" cy="2027339"/>
          </a:xfrm>
          <a:prstGeom prst="rect">
            <a:avLst/>
          </a:prstGeom>
          <a:noFill/>
        </p:spPr>
      </p:pic>
      <p:pic>
        <p:nvPicPr>
          <p:cNvPr id="3075" name="Picture 3" descr="C:\Users\cailab\Desktop\2021년 9월 11일\groundtruth.png"/>
          <p:cNvPicPr>
            <a:picLocks noChangeAspect="1" noChangeArrowheads="1"/>
          </p:cNvPicPr>
          <p:nvPr/>
        </p:nvPicPr>
        <p:blipFill>
          <a:blip r:embed="rId4"/>
          <a:srcRect l="25428" t="74992" r="47572" b="15300"/>
          <a:stretch>
            <a:fillRect/>
          </a:stretch>
        </p:blipFill>
        <p:spPr bwMode="auto">
          <a:xfrm>
            <a:off x="779961" y="1523088"/>
            <a:ext cx="7264396" cy="1469205"/>
          </a:xfrm>
          <a:prstGeom prst="rect">
            <a:avLst/>
          </a:prstGeom>
          <a:noFill/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3550595" y="3132306"/>
            <a:ext cx="1575882" cy="38910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 </a:t>
            </a:r>
            <a:r>
              <a:rPr lang="en-US" altLang="ko-KR" sz="1600" b="1" dirty="0" smtClean="0">
                <a:latin typeface="210 옴니고딕 030"/>
                <a:ea typeface="210 옴니고딕 030" panose="02020603020101020101" pitchFamily="18" charset="-127"/>
              </a:rPr>
              <a:t>Ground Truth</a:t>
            </a:r>
            <a:endParaRPr lang="en-US" altLang="ko-KR" sz="1600" b="1" dirty="0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2665379" y="6047361"/>
            <a:ext cx="3832697" cy="38910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 smtClean="0">
                <a:latin typeface="210 옴니고딕 030"/>
                <a:ea typeface="210 옴니고딕 030" panose="02020603020101020101" pitchFamily="18" charset="-127"/>
              </a:rPr>
              <a:t>Calculate Hand Eye Calibration</a:t>
            </a:r>
            <a:endParaRPr lang="en-US" altLang="ko-KR" sz="1600" b="1" dirty="0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086475" y="1638300"/>
            <a:ext cx="1590675" cy="131445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24424" y="4543425"/>
            <a:ext cx="1381125" cy="11430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14636084"/>
      </p:ext>
    </p:extLst>
  </p:cSld>
  <p:clrMapOvr>
    <a:masterClrMapping/>
  </p:clrMapOvr>
  <p:transition advTm="19359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xmlns="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Calibration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논문 탐색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altLang="ko-KR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Aruco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Marker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관련 함수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내부 </a:t>
            </a:r>
            <a:r>
              <a:rPr lang="en-US" altLang="ko-KR" sz="2000" b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</a:t>
            </a:r>
            <a:r>
              <a:rPr lang="en-US" altLang="ko-KR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Instrinsic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값 조정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예외처리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Font typeface="Arial" pitchFamily="34" charset="0"/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89A2DA3-1E19-4FE9-B835-98AEDFC77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43771732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다음 주 예정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  <p:transition advTm="265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A52E600-9723-4A84-9198-6268B3E350AD}"/>
              </a:ext>
            </a:extLst>
          </p:cNvPr>
          <p:cNvSpPr txBox="1"/>
          <p:nvPr/>
        </p:nvSpPr>
        <p:spPr>
          <a:xfrm>
            <a:off x="6039234" y="1686727"/>
            <a:ext cx="2922851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ZeroDivisionError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원인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문제가 발생하는 부분 확인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1.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분모 값의 변경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2. Try &amp; Except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로 회피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새로운 오류 발생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8987EBFE-8C19-493F-9DBB-CD673CEED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6544" y="1721135"/>
            <a:ext cx="5782690" cy="454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8054776"/>
      </p:ext>
    </p:extLst>
  </p:cSld>
  <p:clrMapOvr>
    <a:masterClrMapping/>
  </p:clrMapOvr>
  <p:transition advTm="20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46FD1F2-0DCA-4B43-9AB3-53704AEFC563}"/>
              </a:ext>
            </a:extLst>
          </p:cNvPr>
          <p:cNvSpPr txBox="1"/>
          <p:nvPr/>
        </p:nvSpPr>
        <p:spPr>
          <a:xfrm>
            <a:off x="364803" y="1724552"/>
            <a:ext cx="74156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# </a:t>
            </a:r>
            <a:r>
              <a:rPr lang="ko-KR" altLang="en-US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분석 실수</a:t>
            </a:r>
            <a:endParaRPr lang="en-US" altLang="ko-KR" sz="16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DD96076-D71E-4084-86DA-D91716E9D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03" y="2295789"/>
            <a:ext cx="8514259" cy="84889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BAC1F4B0-8737-4812-98B5-90BB570481CB}"/>
              </a:ext>
            </a:extLst>
          </p:cNvPr>
          <p:cNvSpPr/>
          <p:nvPr/>
        </p:nvSpPr>
        <p:spPr>
          <a:xfrm>
            <a:off x="3054699" y="2629088"/>
            <a:ext cx="4843305" cy="19449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BF4754A-D34C-4DE5-9E24-335D40E64E5D}"/>
              </a:ext>
            </a:extLst>
          </p:cNvPr>
          <p:cNvSpPr txBox="1"/>
          <p:nvPr/>
        </p:nvSpPr>
        <p:spPr>
          <a:xfrm>
            <a:off x="364802" y="3213556"/>
            <a:ext cx="82215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ZeroDivisionError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발생하는 부분을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Len(dataset)//(10*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batch_size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생각하여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부분을 집중적으로 분석하고 수정하고자 하였으나 문제는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‘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global_step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%’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Len(dataset) // (10*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batch_size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값이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되지 않도록 수정이 필요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16647198-1733-4625-9ABC-7EA60AE54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3" y="4557190"/>
            <a:ext cx="8514259" cy="7789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1074649-A8DC-471F-8E73-234B5EAA653E}"/>
              </a:ext>
            </a:extLst>
          </p:cNvPr>
          <p:cNvSpPr txBox="1"/>
          <p:nvPr/>
        </p:nvSpPr>
        <p:spPr>
          <a:xfrm>
            <a:off x="381060" y="5387318"/>
            <a:ext cx="822151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len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(dataset) = 3, 10*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batch_size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=10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으로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3//10=0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나오는 상황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10*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batch_size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batch_size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 수정하여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3//1=3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되게 함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7673" y="5266733"/>
            <a:ext cx="2561863" cy="15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66782798"/>
      </p:ext>
    </p:extLst>
  </p:cSld>
  <p:clrMapOvr>
    <a:masterClrMapping/>
  </p:clrMapOvr>
  <p:transition advTm="156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FCFEE50E-57BA-4DB6-B7EE-66ECDF4A10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17673" y="5266733"/>
            <a:ext cx="2561863" cy="15221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842D489-1E22-4BAC-A4E7-CB30C20D43FB}"/>
              </a:ext>
            </a:extLst>
          </p:cNvPr>
          <p:cNvSpPr txBox="1"/>
          <p:nvPr/>
        </p:nvSpPr>
        <p:spPr>
          <a:xfrm>
            <a:off x="364803" y="3542356"/>
            <a:ext cx="8406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기존과 다른 곳에서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ZeroDivisonError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가 발생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윤종완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교수님 미팅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분모에 매우 작은 값을 추가하여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이 되는 것을 방지하여 시도해보기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715F7138-E221-4CB1-AE46-4F621B3E0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3" y="1775900"/>
            <a:ext cx="8406000" cy="16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5918280"/>
      </p:ext>
    </p:extLst>
  </p:cSld>
  <p:clrMapOvr>
    <a:masterClrMapping/>
  </p:clrMapOvr>
  <p:transition advTm="157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683501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분석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클래스 다이어그램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10CD01D-1CA5-4188-A184-00CBB7346C43}"/>
              </a:ext>
            </a:extLst>
          </p:cNvPr>
          <p:cNvSpPr txBox="1"/>
          <p:nvPr/>
        </p:nvSpPr>
        <p:spPr>
          <a:xfrm>
            <a:off x="364803" y="2443338"/>
            <a:ext cx="57791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가상환경에 클래스 다이어그램 확인을 위한 툴 다운로드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xmlns="" id="{A562BF5B-9D14-4575-9082-FA485CC3D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3" y="1788236"/>
            <a:ext cx="6020924" cy="656828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55771221-9D68-4F19-AF3A-DDF8F9557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803" y="2972036"/>
            <a:ext cx="6611273" cy="1114581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xmlns="" id="{7F90886C-E4C8-4755-93DA-699AE7185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00" y="4184428"/>
            <a:ext cx="8246634" cy="11241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1491F-FBD1-4E21-80E6-4FA1F81F470E}"/>
              </a:ext>
            </a:extLst>
          </p:cNvPr>
          <p:cNvSpPr txBox="1"/>
          <p:nvPr/>
        </p:nvSpPr>
        <p:spPr>
          <a:xfrm>
            <a:off x="364803" y="5389822"/>
            <a:ext cx="55178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다운로드한 툴을 이용하여 클래스 다이어그램을 생성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24297494"/>
      </p:ext>
    </p:extLst>
  </p:cSld>
  <p:clrMapOvr>
    <a:masterClrMapping/>
  </p:clrMapOvr>
  <p:transition advTm="125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분석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–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클래스 다이어그램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1491F-FBD1-4E21-80E6-4FA1F81F470E}"/>
              </a:ext>
            </a:extLst>
          </p:cNvPr>
          <p:cNvSpPr txBox="1"/>
          <p:nvPr/>
        </p:nvSpPr>
        <p:spPr>
          <a:xfrm>
            <a:off x="364803" y="4275122"/>
            <a:ext cx="894828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클래스 다이어그램이 제대로 생성되지 않는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윤종완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교수님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: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코드 내에서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Class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구분 및 함수 구분이 제대로 되어있지 않아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발생하는 경우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270F550-6608-4DB1-8CA3-05CCE80A42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4803" y="1884587"/>
            <a:ext cx="3758962" cy="23443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11FCF7F9-5437-4E72-9F4B-34D00CE0DB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4274129"/>
      </p:ext>
    </p:extLst>
  </p:cSld>
  <p:clrMapOvr>
    <a:masterClrMapping/>
  </p:clrMapOvr>
  <p:transition advTm="172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1-2.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윤종완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교수님 미팅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xmlns="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671491F-FBD1-4E21-80E6-4FA1F81F470E}"/>
              </a:ext>
            </a:extLst>
          </p:cNvPr>
          <p:cNvSpPr txBox="1"/>
          <p:nvPr/>
        </p:nvSpPr>
        <p:spPr>
          <a:xfrm>
            <a:off x="364803" y="1792909"/>
            <a:ext cx="8569975" cy="301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코드의 실행을 위해 발생하는 오류들을 수정하면서 작업 진행중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이후에 코드가 많이 바뀌어 관리가 힘들어질 수 있다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각 함수 별 가지는 의미들에 대해서 분석하고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전체 구조도를 파악하는 것이 필요해 보인다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각 함수 별 어떤 역할을 하기 위한 것인지에 대해서 파악하고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코드에 주석으로 작성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클래스 다이어그램에 대해서 공부하고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현재 코드의 구조도를 직접 그려보는 것을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8F02C935-5BC4-49BF-A8D9-2E8510BFE7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9928638"/>
      </p:ext>
    </p:extLst>
  </p:cSld>
  <p:clrMapOvr>
    <a:masterClrMapping/>
  </p:clrMapOvr>
  <p:transition advTm="11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7955</TotalTime>
  <Words>813</Words>
  <Application>Microsoft Office PowerPoint</Application>
  <PresentationFormat>화면 슬라이드 쇼(4:3)</PresentationFormat>
  <Paragraphs>228</Paragraphs>
  <Slides>30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굴림</vt:lpstr>
      <vt:lpstr>Arial</vt:lpstr>
      <vt:lpstr>210 옴니고딕 030</vt:lpstr>
      <vt:lpstr>Wingdings</vt:lpstr>
      <vt:lpstr>맑은 고딕</vt:lpstr>
      <vt:lpstr>Office 테마</vt:lpstr>
      <vt:lpstr>용접로봇 자동화</vt:lpstr>
      <vt:lpstr>슬라이드 2</vt:lpstr>
      <vt:lpstr>목차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슬라이드 10</vt:lpstr>
      <vt:lpstr>목차</vt:lpstr>
      <vt:lpstr>외부결함 검사 </vt:lpstr>
      <vt:lpstr>1. 모니터 선정</vt:lpstr>
      <vt:lpstr>2. 고성능 카메라 실험</vt:lpstr>
      <vt:lpstr>2. 고성능 카메라 실험</vt:lpstr>
      <vt:lpstr>2. 고성능 카메라 실험</vt:lpstr>
      <vt:lpstr>2. 고성능 카메라 실험</vt:lpstr>
      <vt:lpstr>3. 카메라 컨설팅</vt:lpstr>
      <vt:lpstr>3. 카메라 컨설팅</vt:lpstr>
      <vt:lpstr>3. 카메라 컨설팅</vt:lpstr>
      <vt:lpstr>외부결함 검사 </vt:lpstr>
      <vt:lpstr>1. 초음파 검사 장비</vt:lpstr>
      <vt:lpstr>2. 추가 자문</vt:lpstr>
      <vt:lpstr>2. 추가 자문</vt:lpstr>
      <vt:lpstr>슬라이드 25</vt:lpstr>
      <vt:lpstr>1. Chess board -&gt; Aruco Marker</vt:lpstr>
      <vt:lpstr>2. Aruco Marker Detector 이식</vt:lpstr>
      <vt:lpstr>3. Transition 값 비교 </vt:lpstr>
      <vt:lpstr>4. 향후계획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610</cp:revision>
  <cp:lastPrinted>2011-08-28T13:13:29Z</cp:lastPrinted>
  <dcterms:created xsi:type="dcterms:W3CDTF">2011-08-24T01:05:33Z</dcterms:created>
  <dcterms:modified xsi:type="dcterms:W3CDTF">2021-09-09T10:00:18Z</dcterms:modified>
</cp:coreProperties>
</file>