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92" r:id="rId3"/>
    <p:sldId id="258" r:id="rId4"/>
    <p:sldId id="495" r:id="rId5"/>
    <p:sldId id="496" r:id="rId6"/>
    <p:sldId id="497" r:id="rId7"/>
    <p:sldId id="498" r:id="rId8"/>
    <p:sldId id="499" r:id="rId9"/>
    <p:sldId id="501" r:id="rId10"/>
    <p:sldId id="482" r:id="rId11"/>
    <p:sldId id="502" r:id="rId12"/>
    <p:sldId id="503" r:id="rId13"/>
    <p:sldId id="504" r:id="rId14"/>
    <p:sldId id="505" r:id="rId15"/>
    <p:sldId id="506" r:id="rId16"/>
    <p:sldId id="500" r:id="rId17"/>
    <p:sldId id="507" r:id="rId18"/>
    <p:sldId id="508" r:id="rId19"/>
    <p:sldId id="509" r:id="rId20"/>
    <p:sldId id="510" r:id="rId21"/>
    <p:sldId id="420" r:id="rId22"/>
    <p:sldId id="431" r:id="rId23"/>
    <p:sldId id="493" r:id="rId24"/>
    <p:sldId id="494" r:id="rId25"/>
    <p:sldId id="492" r:id="rId26"/>
    <p:sldId id="429" r:id="rId27"/>
    <p:sldId id="430" r:id="rId28"/>
  </p:sldIdLst>
  <p:sldSz cx="9144000" cy="6858000" type="screen4x3"/>
  <p:notesSz cx="6805613" cy="9939338"/>
  <p:embeddedFontLst>
    <p:embeddedFont>
      <p:font typeface="맑은 고딕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3EEE5"/>
    <a:srgbClr val="5DAAFF"/>
    <a:srgbClr val="47B0FF"/>
    <a:srgbClr val="1D314E"/>
    <a:srgbClr val="3D3C3E"/>
    <a:srgbClr val="063656"/>
    <a:srgbClr val="08456E"/>
    <a:srgbClr val="569CF0"/>
    <a:srgbClr val="8DBDF7"/>
    <a:srgbClr val="E3EA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9457" autoAdjust="0"/>
    <p:restoredTop sz="86364" autoAdjust="0"/>
  </p:normalViewPr>
  <p:slideViewPr>
    <p:cSldViewPr snapToGrid="0">
      <p:cViewPr>
        <p:scale>
          <a:sx n="100" d="100"/>
          <a:sy n="100" d="100"/>
        </p:scale>
        <p:origin x="-532" y="124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2021-10-01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2021-10-01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392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8656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9138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4024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847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7584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22661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4141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0963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8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3268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6415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275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9485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40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347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533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1123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5824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719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54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4838289"/>
      </p:ext>
    </p:extLst>
  </p:cSld>
  <p:clrMapOvr>
    <a:masterClrMapping/>
  </p:clrMapOvr>
  <p:transition advTm="81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493448"/>
            <a:ext cx="4764683" cy="1757084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이번주 작업</a:t>
            </a: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AutoNum type="arabicPeriod"/>
            </a:pP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AutoNum type="arabicPeriod"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다음주 예정</a:t>
            </a: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37423C1-E610-4241-AABB-1D506BC4D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9937152"/>
      </p:ext>
    </p:extLst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</a:t>
            </a:r>
            <a:r>
              <a:rPr lang="en-US" altLang="ko-KR" sz="2100" b="1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</a:rPr>
              <a:t>이번주 작업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416602" y="2041770"/>
            <a:ext cx="5447992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1.1 8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 용접 불량에 대한 비전 검사 가능 여부 및 발생 원인</a:t>
            </a:r>
            <a:endParaRPr lang="ko-KR" altLang="en-US" sz="15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2247" y="2477032"/>
          <a:ext cx="7313211" cy="254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13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923051">
                  <a:extLst>
                    <a:ext uri="{9D8B030D-6E8A-4147-A177-3AD203B41FA5}">
                      <a16:colId xmlns="" xmlns:a16="http://schemas.microsoft.com/office/drawing/2014/main" val="1901580077"/>
                    </a:ext>
                  </a:extLst>
                </a:gridCol>
                <a:gridCol w="4163747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가능 여부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발생 원인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Porosity(</a:t>
                      </a:r>
                      <a:r>
                        <a:rPr lang="ko-KR" altLang="en-US" sz="1100" dirty="0"/>
                        <a:t>기공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Gas </a:t>
                      </a:r>
                      <a:r>
                        <a:rPr lang="ko-KR" altLang="en-US" sz="1100" dirty="0"/>
                        <a:t>부족</a:t>
                      </a:r>
                      <a:r>
                        <a:rPr lang="en-US" altLang="ko-KR" sz="1100" dirty="0"/>
                        <a:t>, Gas </a:t>
                      </a:r>
                      <a:r>
                        <a:rPr lang="ko-KR" altLang="en-US" sz="1100" dirty="0"/>
                        <a:t>불순물 혼합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노즐에 부착된 </a:t>
                      </a:r>
                      <a:r>
                        <a:rPr lang="ko-KR" altLang="en-US" sz="1100" dirty="0" err="1"/>
                        <a:t>스패터에</a:t>
                      </a:r>
                      <a:r>
                        <a:rPr lang="ko-KR" altLang="en-US" sz="1100" dirty="0"/>
                        <a:t> 의한 </a:t>
                      </a:r>
                      <a:r>
                        <a:rPr lang="en-US" altLang="ko-KR" sz="1100" dirty="0"/>
                        <a:t>Gas </a:t>
                      </a:r>
                      <a:r>
                        <a:rPr lang="ko-KR" altLang="en-US" sz="1100" dirty="0"/>
                        <a:t>흐름 방해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용접 주변 강한 바람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긴 아크길이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용접부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급냉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Slag incusion(</a:t>
                      </a:r>
                      <a:r>
                        <a:rPr lang="ko-KR" altLang="en-US" sz="1100"/>
                        <a:t>슬래그 혼입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453126006"/>
                  </a:ext>
                </a:extLst>
              </a:tr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Crack(</a:t>
                      </a:r>
                      <a:r>
                        <a:rPr lang="ko-KR" altLang="en-US" sz="1100" dirty="0"/>
                        <a:t>균열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높은 전류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빠른 용접 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넓은 용접 비드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큰 </a:t>
                      </a:r>
                      <a:r>
                        <a:rPr lang="en-US" altLang="ko-KR" sz="1100" dirty="0"/>
                        <a:t>root-gap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Lack of</a:t>
                      </a:r>
                      <a:r>
                        <a:rPr lang="en-US" altLang="ko-KR" sz="1100" baseline="0" dirty="0"/>
                        <a:t> Fusion(</a:t>
                      </a:r>
                      <a:r>
                        <a:rPr lang="ko-KR" altLang="en-US" sz="1100" baseline="0" dirty="0"/>
                        <a:t>융합불량</a:t>
                      </a:r>
                      <a:r>
                        <a:rPr lang="en-US" altLang="ko-KR" sz="1100" baseline="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648973662"/>
                  </a:ext>
                </a:extLst>
              </a:tr>
              <a:tr h="41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Incomplete Penetration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용입불량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빠른 용접 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낮은 용접 전류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부적절한 용접 각도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긴 </a:t>
                      </a:r>
                      <a:r>
                        <a:rPr lang="en-US" altLang="ko-KR" sz="1100" dirty="0"/>
                        <a:t>Arc</a:t>
                      </a:r>
                      <a:r>
                        <a:rPr lang="ko-KR" altLang="en-US" sz="1100" dirty="0"/>
                        <a:t>길이 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536293831"/>
                  </a:ext>
                </a:extLst>
              </a:tr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Under-Cut(</a:t>
                      </a:r>
                      <a:r>
                        <a:rPr lang="ko-KR" altLang="en-US" sz="1100" dirty="0" err="1"/>
                        <a:t>언더컷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높은 전류와 전압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빠른 용접속도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부적절한 용접 각도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5254731"/>
                  </a:ext>
                </a:extLst>
              </a:tr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Over-lap(</a:t>
                      </a:r>
                      <a:r>
                        <a:rPr lang="ko-KR" altLang="en-US" sz="1100" dirty="0"/>
                        <a:t>오버랩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느린 용접 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낮은 용접 전류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부적절한 용접 각도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3370532729"/>
                  </a:ext>
                </a:extLst>
              </a:tr>
              <a:tr h="24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Spatter(</a:t>
                      </a:r>
                      <a:r>
                        <a:rPr lang="ko-KR" altLang="en-US" sz="1100" dirty="0" err="1"/>
                        <a:t>스패터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높은 전류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높은 전압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긴 아크 길이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68506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62369127"/>
      </p:ext>
    </p:extLst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416602" y="2041770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Object Detection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가능 결함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5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5394" y="2419402"/>
          <a:ext cx="7192939" cy="244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78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2190140">
                  <a:extLst>
                    <a:ext uri="{9D8B030D-6E8A-4147-A177-3AD203B41FA5}">
                      <a16:colId xmlns="" xmlns:a16="http://schemas.microsoft.com/office/drawing/2014/main" val="1901580077"/>
                    </a:ext>
                  </a:extLst>
                </a:gridCol>
                <a:gridCol w="1505857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  <a:gridCol w="1741364">
                  <a:extLst>
                    <a:ext uri="{9D8B030D-6E8A-4147-A177-3AD203B41FA5}">
                      <a16:colId xmlns="" xmlns:a16="http://schemas.microsoft.com/office/drawing/2014/main" val="3208201239"/>
                    </a:ext>
                  </a:extLst>
                </a:gridCol>
              </a:tblGrid>
              <a:tr h="39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결함 모양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통제 가능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통제 불가능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62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Porosity(</a:t>
                      </a:r>
                      <a:r>
                        <a:rPr lang="ko-KR" altLang="en-US" sz="1100" dirty="0"/>
                        <a:t>기공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Gas </a:t>
                      </a:r>
                      <a:r>
                        <a:rPr lang="ko-KR" altLang="en-US" sz="1100" dirty="0"/>
                        <a:t>부족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긴 아크길이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 err="1"/>
                        <a:t>용접부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급냉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Gas </a:t>
                      </a:r>
                      <a:r>
                        <a:rPr lang="ko-KR" altLang="en-US" sz="1100" dirty="0"/>
                        <a:t>불순물 혼합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1100" dirty="0"/>
                        <a:t>Gas </a:t>
                      </a:r>
                      <a:r>
                        <a:rPr lang="ko-KR" altLang="en-US" sz="1100" dirty="0"/>
                        <a:t>흐름 방해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용접 주변 강한 바람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62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Crack(</a:t>
                      </a:r>
                      <a:r>
                        <a:rPr lang="ko-KR" altLang="en-US" sz="1100" dirty="0"/>
                        <a:t>균열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높은 전류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빠른 용접 속도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넓은 용접 비드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큰 </a:t>
                      </a:r>
                      <a:r>
                        <a:rPr lang="en-US" altLang="ko-KR" sz="1100" dirty="0"/>
                        <a:t>root-gap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가능한 </a:t>
                      </a:r>
                      <a:r>
                        <a:rPr lang="ko-KR" altLang="en-US" sz="1100" dirty="0" err="1"/>
                        <a:t>모재</a:t>
                      </a:r>
                      <a:r>
                        <a:rPr lang="ko-KR" altLang="en-US" sz="1100" dirty="0"/>
                        <a:t> 부족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Incomplete Penetration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용입불량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빠른 용접 속도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낮은 용접 전류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부적절한 용접 각도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긴 </a:t>
                      </a:r>
                      <a:r>
                        <a:rPr lang="en-US" altLang="ko-KR" sz="1100" dirty="0"/>
                        <a:t>Arc</a:t>
                      </a:r>
                      <a:r>
                        <a:rPr lang="ko-KR" altLang="en-US" sz="1100" dirty="0"/>
                        <a:t>길이 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53629383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BA4B644-7592-4FE4-8970-47412593F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37" y="3443189"/>
            <a:ext cx="2175926" cy="629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79528D6B-2A57-4388-84DF-D56F687DC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36" y="2819779"/>
            <a:ext cx="2175926" cy="5950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ED4F89E-0934-4B45-869E-9ED136D90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737" y="4171960"/>
            <a:ext cx="2175925" cy="592931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1335408" y="1382344"/>
            <a:ext cx="5246340" cy="43569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100" b="1">
                <a:solidFill>
                  <a:srgbClr val="3D3C3E"/>
                </a:solidFill>
              </a:rPr>
              <a:t>1. </a:t>
            </a:r>
            <a:r>
              <a:rPr lang="ko-KR" altLang="en-US" sz="2100" b="1">
                <a:solidFill>
                  <a:srgbClr val="3D3C3E"/>
                </a:solidFill>
              </a:rPr>
              <a:t>이번주 작업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7330551"/>
      </p:ext>
    </p:extLst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416602" y="2041770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Object Detection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가능 결함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6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(Cont..)</a:t>
            </a:r>
            <a:endParaRPr lang="ko-KR" altLang="en-US" sz="15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5394" y="2419402"/>
          <a:ext cx="7192939" cy="244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78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2190140">
                  <a:extLst>
                    <a:ext uri="{9D8B030D-6E8A-4147-A177-3AD203B41FA5}">
                      <a16:colId xmlns="" xmlns:a16="http://schemas.microsoft.com/office/drawing/2014/main" val="1901580077"/>
                    </a:ext>
                  </a:extLst>
                </a:gridCol>
                <a:gridCol w="1505857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  <a:gridCol w="1741364">
                  <a:extLst>
                    <a:ext uri="{9D8B030D-6E8A-4147-A177-3AD203B41FA5}">
                      <a16:colId xmlns="" xmlns:a16="http://schemas.microsoft.com/office/drawing/2014/main" val="3208201239"/>
                    </a:ext>
                  </a:extLst>
                </a:gridCol>
              </a:tblGrid>
              <a:tr h="39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결함 모양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통제 가능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통제 불가능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62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Under-Cut(</a:t>
                      </a:r>
                      <a:r>
                        <a:rPr lang="ko-KR" altLang="en-US" sz="1100" dirty="0" err="1"/>
                        <a:t>언더컷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높은 전류와 전압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빠른 용접속도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부적절한 용접 각도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62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Over-lap(</a:t>
                      </a:r>
                      <a:r>
                        <a:rPr lang="ko-KR" altLang="en-US" sz="1100" dirty="0"/>
                        <a:t>오버랩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느린 용접 속도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낮은 용접 전류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부적절한 용접 각도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  <a:tr h="80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Spatter(</a:t>
                      </a:r>
                      <a:r>
                        <a:rPr lang="ko-KR" altLang="en-US" sz="1100" dirty="0" err="1"/>
                        <a:t>스패터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높은 전류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높은 전압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긴 아크 길이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536293831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A330F96-FC41-428E-BEF7-E7273A442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72" y="2836406"/>
            <a:ext cx="2184093" cy="5705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2DD2A81A-2416-478D-8ED6-C8A03A140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572" y="3451001"/>
            <a:ext cx="2184093" cy="5786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C69CC73-B0D5-489F-BCC1-746D95CA9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572" y="4180881"/>
            <a:ext cx="2184093" cy="546730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</a:t>
            </a:r>
            <a:r>
              <a:rPr lang="en-US" altLang="ko-KR" sz="2100" b="1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</a:rPr>
              <a:t>이번주 작업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5175820"/>
      </p:ext>
    </p:extLst>
  </p:cSld>
  <p:clrMapOvr>
    <a:masterClrMapping/>
  </p:clrMapOvr>
  <p:transition advTm="34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416602" y="2041770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1.3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ko-KR" altLang="en-US" sz="15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1635131" y="2382316"/>
            <a:ext cx="4875053" cy="18697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57175" indent="-257175">
              <a:buFont typeface="+mj-ea"/>
              <a:buAutoNum type="circleNumDbPlain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실험을 통해 </a:t>
            </a:r>
            <a:r>
              <a:rPr kumimoji="1"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정상품</a:t>
            </a: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57175" indent="-257175">
              <a:buFont typeface="+mj-ea"/>
              <a:buAutoNum type="circleNumDbPlain"/>
            </a:pP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57175" indent="-257175">
              <a:buFont typeface="+mj-ea"/>
              <a:buAutoNum type="circleNumDbPlain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결함을 발생시키는 주요 결함 원인 </a:t>
            </a:r>
            <a:r>
              <a:rPr kumimoji="1"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가지에 대해 하나씩 조작 변인으로 사용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아크 길이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각도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600075" lvl="1" indent="-257175">
              <a:buFont typeface="Wingdings" panose="05000000000000000000" pitchFamily="2" charset="2"/>
              <a:buChar char="§"/>
            </a:pP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57175" indent="-257175">
              <a:buFont typeface="+mj-ea"/>
              <a:buAutoNum type="circleNumDbPlain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 분석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57175" indent="-257175">
              <a:buFont typeface="+mj-ea"/>
              <a:buAutoNum type="circleNumDbPlain"/>
            </a:pP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1. </a:t>
            </a:r>
            <a:r>
              <a:rPr lang="ko-KR" altLang="en-US" sz="2100" b="1" dirty="0">
                <a:solidFill>
                  <a:srgbClr val="3D3C3E"/>
                </a:solidFill>
              </a:rPr>
              <a:t>이번주 작업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906416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5393" y="2419402"/>
          <a:ext cx="7183992" cy="227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27">
                  <a:extLst>
                    <a:ext uri="{9D8B030D-6E8A-4147-A177-3AD203B41FA5}">
                      <a16:colId xmlns="" xmlns:a16="http://schemas.microsoft.com/office/drawing/2014/main" val="3241618370"/>
                    </a:ext>
                  </a:extLst>
                </a:gridCol>
                <a:gridCol w="2683406">
                  <a:extLst>
                    <a:ext uri="{9D8B030D-6E8A-4147-A177-3AD203B41FA5}">
                      <a16:colId xmlns="" xmlns:a16="http://schemas.microsoft.com/office/drawing/2014/main" val="1901580077"/>
                    </a:ext>
                  </a:extLst>
                </a:gridCol>
                <a:gridCol w="3042659">
                  <a:extLst>
                    <a:ext uri="{9D8B030D-6E8A-4147-A177-3AD203B41FA5}">
                      <a16:colId xmlns="" xmlns:a16="http://schemas.microsoft.com/office/drawing/2014/main" val="3559604109"/>
                    </a:ext>
                  </a:extLst>
                </a:gridCol>
              </a:tblGrid>
              <a:tr h="379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원인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High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Low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259571732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전류</a:t>
                      </a:r>
                      <a:endParaRPr lang="en-US" altLang="ko-K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스패터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언더컷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균열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오버랩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용입</a:t>
                      </a:r>
                      <a:r>
                        <a:rPr lang="ko-KR" altLang="en-US" sz="1100" dirty="0"/>
                        <a:t> 불량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862609736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언더컷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스패터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729494669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용접속도</a:t>
                      </a:r>
                      <a:endParaRPr lang="en-US" altLang="ko-K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균열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언더컷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오버랩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536293831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기공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92955833"/>
                  </a:ext>
                </a:extLst>
              </a:tr>
              <a:tr h="379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용접 각도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언더컷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용입</a:t>
                      </a:r>
                      <a:r>
                        <a:rPr lang="ko-KR" altLang="en-US" sz="1100" dirty="0"/>
                        <a:t> 불량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오버랩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40448048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1416602" y="2041770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1.4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 변인에 따른 결함</a:t>
            </a:r>
            <a:endParaRPr lang="ko-KR" altLang="en-US" sz="15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1. </a:t>
            </a:r>
            <a:r>
              <a:rPr lang="ko-KR" altLang="en-US" sz="2100" b="1" dirty="0">
                <a:solidFill>
                  <a:srgbClr val="3D3C3E"/>
                </a:solidFill>
              </a:rPr>
              <a:t>이번주 작업</a:t>
            </a:r>
            <a:endParaRPr lang="ko-KR" altLang="en-US" sz="1200" dirty="0">
              <a:solidFill>
                <a:srgbClr val="3D3C3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8428634"/>
      </p:ext>
    </p:extLst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1.5 </a:t>
            </a:r>
            <a:r>
              <a:rPr kumimoji="1" lang="ko-KR" altLang="en-US" sz="15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실험을 통해 </a:t>
            </a:r>
            <a:r>
              <a:rPr kumimoji="1" lang="ko-KR" altLang="en-US" sz="15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정상품</a:t>
            </a:r>
            <a:r>
              <a:rPr kumimoji="1" lang="ko-KR" altLang="en-US" sz="15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</a:t>
            </a:r>
            <a:endParaRPr kumimoji="1" lang="en-US" altLang="ko-KR" sz="15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06786" y="2272807"/>
          <a:ext cx="709563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26">
                  <a:extLst>
                    <a:ext uri="{9D8B030D-6E8A-4147-A177-3AD203B41FA5}">
                      <a16:colId xmlns="" xmlns:a16="http://schemas.microsoft.com/office/drawing/2014/main" val="1238845643"/>
                    </a:ext>
                  </a:extLst>
                </a:gridCol>
                <a:gridCol w="1419126">
                  <a:extLst>
                    <a:ext uri="{9D8B030D-6E8A-4147-A177-3AD203B41FA5}">
                      <a16:colId xmlns="" xmlns:a16="http://schemas.microsoft.com/office/drawing/2014/main" val="3805598852"/>
                    </a:ext>
                  </a:extLst>
                </a:gridCol>
                <a:gridCol w="1419126">
                  <a:extLst>
                    <a:ext uri="{9D8B030D-6E8A-4147-A177-3AD203B41FA5}">
                      <a16:colId xmlns="" xmlns:a16="http://schemas.microsoft.com/office/drawing/2014/main" val="2663573493"/>
                    </a:ext>
                  </a:extLst>
                </a:gridCol>
                <a:gridCol w="1419126">
                  <a:extLst>
                    <a:ext uri="{9D8B030D-6E8A-4147-A177-3AD203B41FA5}">
                      <a16:colId xmlns="" xmlns:a16="http://schemas.microsoft.com/office/drawing/2014/main" val="795574943"/>
                    </a:ext>
                  </a:extLst>
                </a:gridCol>
                <a:gridCol w="1419126">
                  <a:extLst>
                    <a:ext uri="{9D8B030D-6E8A-4147-A177-3AD203B41FA5}">
                      <a16:colId xmlns="" xmlns:a16="http://schemas.microsoft.com/office/drawing/2014/main" val="347424953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전류</a:t>
                      </a:r>
                      <a:r>
                        <a:rPr lang="en-US" altLang="ko-KR" sz="1400" dirty="0"/>
                        <a:t>(A)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전압</a:t>
                      </a:r>
                      <a:r>
                        <a:rPr lang="en-US" altLang="ko-KR" sz="1400" dirty="0"/>
                        <a:t>(V)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용접 속도</a:t>
                      </a:r>
                      <a:r>
                        <a:rPr lang="en-US" altLang="ko-KR" sz="1400" dirty="0"/>
                        <a:t>(mm/s)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가스</a:t>
                      </a:r>
                      <a:r>
                        <a:rPr lang="en-US" altLang="ko-KR" sz="1400" dirty="0"/>
                        <a:t>(L/min)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용접 각도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º)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55025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83570723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6564" y="3229389"/>
            <a:ext cx="918750" cy="189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8689" y="3229389"/>
            <a:ext cx="918750" cy="189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3817072"/>
      </p:ext>
    </p:extLst>
  </p:cSld>
  <p:clrMapOvr>
    <a:masterClrMapping/>
  </p:clrMapOvr>
  <p:transition advTm="51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872485"/>
            <a:ext cx="5912414" cy="35904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1.6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통제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상승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lvl="1"/>
            <a:r>
              <a:rPr kumimoji="1"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예상 결함 </a:t>
            </a:r>
            <a:r>
              <a:rPr kumimoji="1"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 err="1"/>
              <a:t>스패터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언더컷</a:t>
            </a:r>
            <a:r>
              <a:rPr lang="en-US" altLang="ko-KR" sz="1200" dirty="0"/>
              <a:t>, </a:t>
            </a:r>
            <a:r>
              <a:rPr lang="ko-KR" altLang="en-US" sz="1200" dirty="0"/>
              <a:t>균열</a:t>
            </a: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lvl="1" indent="0">
              <a:buNone/>
            </a:pPr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r>
              <a:rPr kumimoji="1"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 </a:t>
            </a:r>
            <a:r>
              <a:rPr kumimoji="1"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kumimoji="1"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스패터</a:t>
            </a:r>
            <a:r>
              <a:rPr kumimoji="1"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언더컷</a:t>
            </a:r>
            <a:r>
              <a:rPr kumimoji="1"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발생</a:t>
            </a:r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1813" y="2445819"/>
            <a:ext cx="918750" cy="189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5436" y="2445819"/>
            <a:ext cx="918750" cy="189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01942" y="3520074"/>
            <a:ext cx="185738" cy="29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직사각형 14"/>
          <p:cNvSpPr/>
          <p:nvPr/>
        </p:nvSpPr>
        <p:spPr>
          <a:xfrm>
            <a:off x="2767013" y="3319649"/>
            <a:ext cx="34930" cy="807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/>
        </p:nvSpPr>
        <p:spPr>
          <a:xfrm>
            <a:off x="2734471" y="3159611"/>
            <a:ext cx="34930" cy="807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6115846" y="3410136"/>
            <a:ext cx="34930" cy="807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5765622" y="3411309"/>
            <a:ext cx="263703" cy="570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1" name="직사각형 20"/>
          <p:cNvSpPr/>
          <p:nvPr/>
        </p:nvSpPr>
        <p:spPr>
          <a:xfrm>
            <a:off x="5730693" y="2783529"/>
            <a:ext cx="34930" cy="807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2657246" y="4451853"/>
            <a:ext cx="522900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180A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5658180" y="4458831"/>
            <a:ext cx="542136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240A</a:t>
            </a:r>
          </a:p>
        </p:txBody>
      </p:sp>
    </p:spTree>
    <p:extLst>
      <p:ext uri="{BB962C8B-B14F-4D97-AF65-F5344CB8AC3E}">
        <p14:creationId xmlns="" xmlns:p14="http://schemas.microsoft.com/office/powerpoint/2010/main" val="4201951211"/>
      </p:ext>
    </p:extLst>
  </p:cSld>
  <p:clrMapOvr>
    <a:masterClrMapping/>
  </p:clrMapOvr>
  <p:transition advTm="454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872484"/>
            <a:ext cx="5912414" cy="325958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1.6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통제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하강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lvl="1"/>
            <a:r>
              <a:rPr kumimoji="1"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예상 결함 </a:t>
            </a:r>
            <a:r>
              <a:rPr kumimoji="1"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200" dirty="0"/>
              <a:t>오버랩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용입</a:t>
            </a:r>
            <a:r>
              <a:rPr lang="ko-KR" altLang="en-US" sz="1200" dirty="0"/>
              <a:t> 불량</a:t>
            </a: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vl="1"/>
            <a:r>
              <a:rPr kumimoji="1"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 </a:t>
            </a:r>
            <a:r>
              <a:rPr kumimoji="1"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kumimoji="1"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용입</a:t>
            </a:r>
            <a:r>
              <a:rPr kumimoji="1"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불량 발생</a:t>
            </a:r>
            <a:endParaRPr kumimoji="1"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2709" y="2422178"/>
            <a:ext cx="918750" cy="189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2251" y="2422379"/>
            <a:ext cx="918750" cy="189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2544061" y="4431642"/>
            <a:ext cx="45557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80A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5654518" y="4355082"/>
            <a:ext cx="455574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70A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38437" y="2793793"/>
            <a:ext cx="61913" cy="254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5828065" y="2793793"/>
            <a:ext cx="72673" cy="328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="" xmlns:p14="http://schemas.microsoft.com/office/powerpoint/2010/main" val="1558880728"/>
      </p:ext>
    </p:extLst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6368125"/>
      </p:ext>
    </p:extLst>
  </p:cSld>
  <p:clrMapOvr>
    <a:masterClrMapping/>
  </p:clrMapOvr>
  <p:transition advTm="3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다음주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872485"/>
            <a:ext cx="2640913" cy="3190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2.1 </a:t>
            </a:r>
            <a:r>
              <a:rPr lang="en-US" altLang="ko-KR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Pretrain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 성능 향상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29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2234762" y="2323813"/>
            <a:ext cx="3973502" cy="1060346"/>
          </a:xfrm>
          <a:prstGeom prst="rect">
            <a:avLst/>
          </a:prstGeom>
        </p:spPr>
        <p:txBody>
          <a:bodyPr vert="horz" lIns="51435" tIns="25718" rIns="51435" bIns="25718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13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1655043" y="2202780"/>
            <a:ext cx="227049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튜닝을 통한 성능 향상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335408" y="2473292"/>
            <a:ext cx="2640913" cy="3190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658CD88-E092-B642-99F7-6F2483B6DBCC}"/>
              </a:ext>
            </a:extLst>
          </p:cNvPr>
          <p:cNvSpPr txBox="1"/>
          <p:nvPr/>
        </p:nvSpPr>
        <p:spPr>
          <a:xfrm>
            <a:off x="1655043" y="2814873"/>
            <a:ext cx="348076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</a:t>
            </a:r>
            <a:r>
              <a:rPr kumimoji="1"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kumimoji="1"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속도를 조작 변인으로 사용하는 실험 진행</a:t>
            </a:r>
            <a:endParaRPr kumimoji="1"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7640036"/>
      </p:ext>
    </p:extLst>
  </p:cSld>
  <p:clrMapOvr>
    <a:masterClrMapping/>
  </p:clrMapOvr>
  <p:transition advTm="422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54412879"/>
      </p:ext>
    </p:extLst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Offset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재정의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1035" name="Picture 11" descr="C:\Users\cailab\Desktop\orig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4" y="1878855"/>
            <a:ext cx="3344274" cy="29386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36" name="Picture 12" descr="C:\Users\cailab\Desktop\mo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7950" y="1882764"/>
            <a:ext cx="3236384" cy="2928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57" name="직선 화살표 연결선 56"/>
          <p:cNvCxnSpPr/>
          <p:nvPr/>
        </p:nvCxnSpPr>
        <p:spPr>
          <a:xfrm rot="16200000" flipV="1">
            <a:off x="3056467" y="2116666"/>
            <a:ext cx="338668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3234268" y="2286000"/>
            <a:ext cx="338665" cy="1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 flipH="1" flipV="1">
            <a:off x="7497232" y="2349504"/>
            <a:ext cx="270939" cy="1947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09934" y="2590801"/>
            <a:ext cx="287866" cy="21166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16200000" flipV="1">
            <a:off x="292100" y="3111500"/>
            <a:ext cx="2472269" cy="847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1532468" y="4326467"/>
            <a:ext cx="2311399" cy="846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 flipV="1">
            <a:off x="4694767" y="3153833"/>
            <a:ext cx="2472269" cy="847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5935134" y="4368800"/>
            <a:ext cx="2311399" cy="846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771522" y="4952999"/>
            <a:ext cx="7661278" cy="143086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이전에는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Board Marker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판에 의해 발생하는 오차를 전부 측정하여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상수값으로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Offset_X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Offset_Y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Offset_Z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값에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상수값을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부여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그러나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로봇이 움직일 경우에 이는 잘못된 보정이 된다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9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050923" y="43010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</a:p>
        </p:txBody>
      </p:sp>
      <p:sp>
        <p:nvSpPr>
          <p:cNvPr id="9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18857" y="2362200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TCP</a:t>
            </a:r>
          </a:p>
        </p:txBody>
      </p:sp>
      <p:sp>
        <p:nvSpPr>
          <p:cNvPr id="96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445123" y="4394201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</a:p>
        </p:txBody>
      </p:sp>
      <p:sp>
        <p:nvSpPr>
          <p:cNvPr id="9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901391" y="2641600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TCP</a:t>
            </a:r>
          </a:p>
        </p:txBody>
      </p:sp>
    </p:spTree>
    <p:extLst>
      <p:ext uri="{BB962C8B-B14F-4D97-AF65-F5344CB8AC3E}">
        <p14:creationId xmlns="" xmlns:p14="http://schemas.microsoft.com/office/powerpoint/2010/main" val="2914636084"/>
      </p:ext>
    </p:extLst>
  </p:cSld>
  <p:clrMapOvr>
    <a:masterClrMapping/>
  </p:clrMapOvr>
  <p:transition advTm="5925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Offset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재정의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1035" name="Picture 11" descr="C:\Users\cailab\Desktop\orig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4" y="1878855"/>
            <a:ext cx="3344274" cy="29386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57" name="직선 화살표 연결선 56"/>
          <p:cNvCxnSpPr/>
          <p:nvPr/>
        </p:nvCxnSpPr>
        <p:spPr>
          <a:xfrm rot="16200000" flipV="1">
            <a:off x="3056467" y="2116666"/>
            <a:ext cx="338668" cy="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225800" y="2294467"/>
            <a:ext cx="338667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5400000" flipH="1" flipV="1">
            <a:off x="7505699" y="2383369"/>
            <a:ext cx="228607" cy="169336"/>
          </a:xfrm>
          <a:prstGeom prst="straightConnector1">
            <a:avLst/>
          </a:prstGeom>
          <a:ln w="25400">
            <a:solidFill>
              <a:srgbClr val="FF0000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18401" y="2590801"/>
            <a:ext cx="287866" cy="22859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rot="16200000" flipV="1">
            <a:off x="292100" y="3111500"/>
            <a:ext cx="2472269" cy="847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1532468" y="4326467"/>
            <a:ext cx="2311399" cy="846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 flipV="1">
            <a:off x="4694767" y="3153833"/>
            <a:ext cx="2472269" cy="847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5935134" y="4368800"/>
            <a:ext cx="2311399" cy="846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771522" y="4952999"/>
            <a:ext cx="7661278" cy="143086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TCP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기준으로 측정한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Offset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값의 시작점과 끝점인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좌표를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기준으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맞춘 후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보정해야한다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7509935" y="2353743"/>
            <a:ext cx="254011" cy="2031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050923" y="43010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718857" y="2362200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TCP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088467" y="1879600"/>
            <a:ext cx="3361267" cy="294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416801" y="2548466"/>
            <a:ext cx="177800" cy="1693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721601" y="2192866"/>
            <a:ext cx="177800" cy="1693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969124" y="27262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7561790" y="19896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</a:p>
        </p:txBody>
      </p:sp>
      <p:sp>
        <p:nvSpPr>
          <p:cNvPr id="6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453590" y="44280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664323" y="23960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TCP</a:t>
            </a:r>
          </a:p>
        </p:txBody>
      </p:sp>
    </p:spTree>
    <p:extLst>
      <p:ext uri="{BB962C8B-B14F-4D97-AF65-F5344CB8AC3E}">
        <p14:creationId xmlns="" xmlns:p14="http://schemas.microsoft.com/office/powerpoint/2010/main" val="2914636084"/>
      </p:ext>
    </p:extLst>
  </p:cSld>
  <p:clrMapOvr>
    <a:masterClrMapping/>
  </p:clrMapOvr>
  <p:transition advTm="18407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Offset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재정의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rot="5400000" flipH="1" flipV="1">
            <a:off x="5202765" y="2061636"/>
            <a:ext cx="228607" cy="169336"/>
          </a:xfrm>
          <a:prstGeom prst="straightConnector1">
            <a:avLst/>
          </a:prstGeom>
          <a:ln w="25400">
            <a:solidFill>
              <a:srgbClr val="FF0000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5215467" y="2269068"/>
            <a:ext cx="220132" cy="169332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16200000" flipV="1">
            <a:off x="2391833" y="2832100"/>
            <a:ext cx="2472269" cy="847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3632200" y="4047067"/>
            <a:ext cx="2311399" cy="846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771522" y="4952999"/>
            <a:ext cx="7661278" cy="1430867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 flipV="1">
            <a:off x="5207001" y="2032010"/>
            <a:ext cx="254011" cy="2031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62000" y="1557867"/>
            <a:ext cx="7679267" cy="317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113867" y="2226733"/>
            <a:ext cx="177800" cy="1693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18667" y="1871133"/>
            <a:ext cx="177800" cy="16933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666190" y="2404534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258856" y="1667934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192990" y="4097867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505323" y="1972734"/>
            <a:ext cx="955678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TCP</a:t>
            </a:r>
          </a:p>
        </p:txBody>
      </p:sp>
      <p:pic>
        <p:nvPicPr>
          <p:cNvPr id="4100" name="Picture 4" descr="C:\Users\cailab\Desktop\z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690" y="4837641"/>
            <a:ext cx="3872442" cy="1803198"/>
          </a:xfrm>
          <a:prstGeom prst="rect">
            <a:avLst/>
          </a:prstGeom>
          <a:noFill/>
        </p:spPr>
      </p:pic>
      <p:sp>
        <p:nvSpPr>
          <p:cNvPr id="3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445000" y="5105399"/>
            <a:ext cx="4140200" cy="1430867"/>
          </a:xfrm>
          <a:prstGeom prst="rect">
            <a:avLst/>
          </a:prstGeom>
          <a:ln w="508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Offset</a:t>
            </a:r>
          </a:p>
          <a:p>
            <a:pPr algn="just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[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Bx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By,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] – [Ax, Ay,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Az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</p:spTree>
    <p:extLst>
      <p:ext uri="{BB962C8B-B14F-4D97-AF65-F5344CB8AC3E}">
        <p14:creationId xmlns="" xmlns:p14="http://schemas.microsoft.com/office/powerpoint/2010/main" val="2914636084"/>
      </p:ext>
    </p:extLst>
  </p:cSld>
  <p:clrMapOvr>
    <a:masterClrMapping/>
  </p:clrMapOvr>
  <p:transition advTm="32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agw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099293"/>
            <a:ext cx="3778250" cy="2435151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400" b="1" dirty="0">
                <a:solidFill>
                  <a:srgbClr val="3D3C3E"/>
                </a:solidFill>
              </a:rPr>
              <a:t>이미지 개수에 따른 </a:t>
            </a:r>
            <a:r>
              <a:rPr lang="en-US" altLang="ko-KR" sz="2400" b="1" dirty="0">
                <a:solidFill>
                  <a:srgbClr val="3D3C3E"/>
                </a:solidFill>
              </a:rPr>
              <a:t>Ground Truth</a:t>
            </a:r>
            <a:r>
              <a:rPr lang="ko-KR" altLang="en-US" sz="2400" b="1" dirty="0">
                <a:solidFill>
                  <a:srgbClr val="3D3C3E"/>
                </a:solidFill>
              </a:rPr>
              <a:t>값과의 오차분석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5122" name="Picture 2" descr="C:\Users\cailab\Desktop\asf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508" y="1516592"/>
            <a:ext cx="3702050" cy="2419350"/>
          </a:xfrm>
          <a:prstGeom prst="rect">
            <a:avLst/>
          </a:prstGeom>
          <a:noFill/>
        </p:spPr>
      </p:pic>
      <p:pic>
        <p:nvPicPr>
          <p:cNvPr id="5123" name="Picture 3" descr="C:\Users\cailab\Desktop\yy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9449" y="1524000"/>
            <a:ext cx="3740150" cy="2513541"/>
          </a:xfrm>
          <a:prstGeom prst="rect">
            <a:avLst/>
          </a:prstGeom>
          <a:noFill/>
        </p:spPr>
      </p:pic>
      <p:pic>
        <p:nvPicPr>
          <p:cNvPr id="5124" name="Picture 4" descr="C:\Users\cailab\Desktop\zzz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2017" y="4105276"/>
            <a:ext cx="3848100" cy="2457450"/>
          </a:xfrm>
          <a:prstGeom prst="rect">
            <a:avLst/>
          </a:prstGeom>
          <a:noFill/>
        </p:spPr>
      </p:pic>
      <p:sp>
        <p:nvSpPr>
          <p:cNvPr id="17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973788" y="3793067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Px_Error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054721" y="3835400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Py_Error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965320" y="6366933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Pz_Error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995454" y="638386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Avg_Error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(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m)</a:t>
            </a:r>
          </a:p>
        </p:txBody>
      </p:sp>
    </p:spTree>
    <p:extLst>
      <p:ext uri="{BB962C8B-B14F-4D97-AF65-F5344CB8AC3E}">
        <p14:creationId xmlns="" xmlns:p14="http://schemas.microsoft.com/office/powerpoint/2010/main" val="291463608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Auto Hand Eye Calibration Using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Charuco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Marker,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이미지 개수에 따른 값의 안정성 실험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(3 ~ 10)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장별로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 실시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더 많은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Charco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Marker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판을 이용한 비교분석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pic>
        <p:nvPicPr>
          <p:cNvPr id="1026" name="Picture 2" descr="C:\Users\cailab\Desktop\aruc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0071" y="3781424"/>
            <a:ext cx="1659996" cy="1662961"/>
          </a:xfrm>
          <a:prstGeom prst="rect">
            <a:avLst/>
          </a:prstGeom>
          <a:noFill/>
        </p:spPr>
      </p:pic>
      <p:pic>
        <p:nvPicPr>
          <p:cNvPr id="1027" name="Picture 3" descr="C:\Users\cailab\Desktop\big aruc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2292" y="3781955"/>
            <a:ext cx="1631950" cy="163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43771732"/>
      </p:ext>
    </p:extLst>
  </p:cSld>
  <p:clrMapOvr>
    <a:masterClrMapping/>
  </p:clrMapOvr>
  <p:transition advTm="13957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 advTm="40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수정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52E600-9723-4A84-9198-6268B3E350AD}"/>
              </a:ext>
            </a:extLst>
          </p:cNvPr>
          <p:cNvSpPr txBox="1"/>
          <p:nvPr/>
        </p:nvSpPr>
        <p:spPr>
          <a:xfrm>
            <a:off x="364803" y="1747573"/>
            <a:ext cx="804654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coco 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다운로드하여 실습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사람이 포함된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만 사용하고자 분류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image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개수보다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개수가 많아져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기준을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mask file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수로 변경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valid loss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계산 빈도를 변경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(10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기존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checkpoint save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의 조건이 이상하다고 판단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epoch loss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갱신시마다 저장되도록 변경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538741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FB908FC-A4C5-4FD4-82E1-D4AA5C5491E3}"/>
              </a:ext>
            </a:extLst>
          </p:cNvPr>
          <p:cNvSpPr txBox="1"/>
          <p:nvPr/>
        </p:nvSpPr>
        <p:spPr>
          <a:xfrm>
            <a:off x="2320542" y="6063962"/>
            <a:ext cx="23920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train_loss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원본 사진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defRPr/>
            </a:pP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valid_score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학습 결과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046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학습 결과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(Basic dataset)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비교적 안정적으로 학습하는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881FB17-8229-46E8-9F52-DE22CA582242}"/>
              </a:ext>
            </a:extLst>
          </p:cNvPr>
          <p:cNvGrpSpPr/>
          <p:nvPr/>
        </p:nvGrpSpPr>
        <p:grpSpPr>
          <a:xfrm>
            <a:off x="459930" y="2538738"/>
            <a:ext cx="6483398" cy="3525224"/>
            <a:chOff x="511046" y="2239173"/>
            <a:chExt cx="6483398" cy="3589463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05C9C10E-ECA3-44B5-AF41-574920087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3681905" y="2239173"/>
              <a:ext cx="3312539" cy="1556107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87AC0D96-540D-4963-AAE5-A777D09762CD}"/>
                </a:ext>
              </a:extLst>
            </p:cNvPr>
            <p:cNvGrpSpPr/>
            <p:nvPr/>
          </p:nvGrpSpPr>
          <p:grpSpPr>
            <a:xfrm>
              <a:off x="511046" y="2239173"/>
              <a:ext cx="2826246" cy="3589463"/>
              <a:chOff x="416908" y="2288140"/>
              <a:chExt cx="2826246" cy="3589463"/>
            </a:xfrm>
          </p:grpSpPr>
          <p:pic>
            <p:nvPicPr>
              <p:cNvPr id="9" name="그림 8">
                <a:extLst>
                  <a:ext uri="{FF2B5EF4-FFF2-40B4-BE49-F238E27FC236}">
                    <a16:creationId xmlns="" xmlns:a16="http://schemas.microsoft.com/office/drawing/2014/main" id="{67F8658E-750C-4B82-943C-721DEEDF9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/>
              <a:stretch>
                <a:fillRect/>
              </a:stretch>
            </p:blipFill>
            <p:spPr>
              <a:xfrm>
                <a:off x="416909" y="2288140"/>
                <a:ext cx="2826245" cy="1794731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="" xmlns:a16="http://schemas.microsoft.com/office/drawing/2014/main" id="{C9A31EBC-C1A2-4919-9895-AB678D55D7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/>
              <a:stretch>
                <a:fillRect/>
              </a:stretch>
            </p:blipFill>
            <p:spPr>
              <a:xfrm>
                <a:off x="416908" y="4082871"/>
                <a:ext cx="2826246" cy="1794732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7682D166-D265-4AD8-B568-C1BA2BD92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/>
            <a:stretch>
              <a:fillRect/>
            </a:stretch>
          </p:blipFill>
          <p:spPr>
            <a:xfrm>
              <a:off x="3681904" y="4062129"/>
              <a:ext cx="3312539" cy="155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91117207"/>
      </p:ext>
    </p:extLst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FB908FC-A4C5-4FD4-82E1-D4AA5C5491E3}"/>
              </a:ext>
            </a:extLst>
          </p:cNvPr>
          <p:cNvSpPr txBox="1"/>
          <p:nvPr/>
        </p:nvSpPr>
        <p:spPr>
          <a:xfrm>
            <a:off x="674236" y="6345219"/>
            <a:ext cx="2492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train_loss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/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valid_score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학습 결과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(Welding dataset)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안정적으로 학습하는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이나 환경의 변화없이 촬영한 사진들이기에 학습이 잘 된 것으로 생각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03E9FD0-57B5-48E8-B680-AB01816DD258}"/>
              </a:ext>
            </a:extLst>
          </p:cNvPr>
          <p:cNvGrpSpPr/>
          <p:nvPr/>
        </p:nvGrpSpPr>
        <p:grpSpPr>
          <a:xfrm>
            <a:off x="507493" y="2882900"/>
            <a:ext cx="2826247" cy="3392469"/>
            <a:chOff x="459930" y="2535069"/>
            <a:chExt cx="2826247" cy="3492745"/>
          </a:xfrm>
        </p:grpSpPr>
        <p:pic>
          <p:nvPicPr>
            <p:cNvPr id="15" name="그림 14">
              <a:extLst>
                <a:ext uri="{FF2B5EF4-FFF2-40B4-BE49-F238E27FC236}">
                  <a16:creationId xmlns="" xmlns:a16="http://schemas.microsoft.com/office/drawing/2014/main" id="{4962CF87-6BFE-42CB-980E-5651A8DC3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459930" y="2535069"/>
              <a:ext cx="2826246" cy="17003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9A4F6D87-51A5-4A76-A728-28BCA23EE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tretch>
              <a:fillRect/>
            </a:stretch>
          </p:blipFill>
          <p:spPr>
            <a:xfrm>
              <a:off x="459930" y="4235451"/>
              <a:ext cx="2826247" cy="1792363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B4228D9-B2E5-4E32-B7E3-83FAEA7F6E26}"/>
              </a:ext>
            </a:extLst>
          </p:cNvPr>
          <p:cNvGrpSpPr/>
          <p:nvPr/>
        </p:nvGrpSpPr>
        <p:grpSpPr>
          <a:xfrm>
            <a:off x="3405083" y="2933034"/>
            <a:ext cx="5422870" cy="2001433"/>
            <a:chOff x="3405083" y="2799684"/>
            <a:chExt cx="5422870" cy="2001433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B861DBF-D058-49FA-B0AC-7A231D7D9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tretch>
              <a:fillRect/>
            </a:stretch>
          </p:blipFill>
          <p:spPr>
            <a:xfrm>
              <a:off x="3405083" y="2819219"/>
              <a:ext cx="2625797" cy="196934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3BD2E275-FC5C-48A7-AA83-559E9AEEF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159376" y="2799684"/>
              <a:ext cx="2668577" cy="2001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606336642"/>
      </p:ext>
    </p:extLst>
  </p:cSld>
  <p:clrMapOvr>
    <a:masterClrMapping/>
  </p:clrMapOvr>
  <p:transition advTm="31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2+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Unet2+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학습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 진행중 오류 발생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712747C1-8545-4923-9B61-741811794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803" y="2629088"/>
            <a:ext cx="4726780" cy="2583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4504885"/>
      </p:ext>
    </p:extLst>
  </p:cSld>
  <p:clrMapOvr>
    <a:masterClrMapping/>
  </p:clrMapOvr>
  <p:transition advTm="18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3+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Unet3+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학습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(Welding dataset)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학습이 완료된 것처럼 보였으나 제대로 학습이 되질 못한 결과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7DFF9E0-77A1-4BF9-8C2C-915B5F3AF1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64803" y="2701681"/>
            <a:ext cx="2967939" cy="18449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75723F8-8E31-494C-BC78-8E0E96D262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364802" y="4619193"/>
            <a:ext cx="2967939" cy="184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E85F4F1-1E64-4142-ADB0-D7F6100481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3400818" y="2762619"/>
            <a:ext cx="2631682" cy="19737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0B0CBD8-5E0E-429C-98BF-3886FB5BA5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00576" y="2762619"/>
            <a:ext cx="2212652" cy="1973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5552363"/>
      </p:ext>
    </p:extLst>
  </p:cSld>
  <p:clrMapOvr>
    <a:masterClrMapping/>
  </p:clrMapOvr>
  <p:transition advTm="40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364803" y="1281052"/>
            <a:ext cx="85561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발생하는 학습 오류 파악 및 해결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학습에 사용하였던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기존 용접 로봇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작동시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촬영한 사진과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모델을 통해 예측한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데이터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정해진 카메라의 위치에서 촬영하였기에 데이터들 간의 차이가 크게 없어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학습이 잘 되었을 수 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전임자분의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데이터셋을 이용하여 학습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564592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9611</TotalTime>
  <Words>980</Words>
  <Application>Microsoft Office PowerPoint</Application>
  <PresentationFormat>화면 슬라이드 쇼(4:3)</PresentationFormat>
  <Paragraphs>283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Arial</vt:lpstr>
      <vt:lpstr>210 옴니고딕 030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2. 다음 주 예정</vt:lpstr>
      <vt:lpstr>슬라이드 10</vt:lpstr>
      <vt:lpstr>목차</vt:lpstr>
      <vt:lpstr>1. 이번주 작업</vt:lpstr>
      <vt:lpstr>슬라이드 13</vt:lpstr>
      <vt:lpstr>1. 이번주 작업</vt:lpstr>
      <vt:lpstr>1. 이번주 작업</vt:lpstr>
      <vt:lpstr>1. 이번주 작업</vt:lpstr>
      <vt:lpstr>1. 이번 주 작업</vt:lpstr>
      <vt:lpstr>1. 이번 주 작업</vt:lpstr>
      <vt:lpstr>1. 이번 주 작업</vt:lpstr>
      <vt:lpstr>2. 다음주 예정</vt:lpstr>
      <vt:lpstr>슬라이드 21</vt:lpstr>
      <vt:lpstr>1. Offset 재정의</vt:lpstr>
      <vt:lpstr>1. Offset 재정의</vt:lpstr>
      <vt:lpstr>1. Offset 재정의</vt:lpstr>
      <vt:lpstr>2. 이미지 개수에 따른 Ground Truth값과의 오차분석</vt:lpstr>
      <vt:lpstr>3.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684</cp:revision>
  <cp:lastPrinted>2011-08-28T13:13:29Z</cp:lastPrinted>
  <dcterms:created xsi:type="dcterms:W3CDTF">2011-08-24T01:05:33Z</dcterms:created>
  <dcterms:modified xsi:type="dcterms:W3CDTF">2021-10-01T02:38:02Z</dcterms:modified>
</cp:coreProperties>
</file>