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7" r:id="rId2"/>
    <p:sldId id="292" r:id="rId3"/>
    <p:sldId id="258" r:id="rId4"/>
    <p:sldId id="495" r:id="rId5"/>
    <p:sldId id="546" r:id="rId6"/>
    <p:sldId id="547" r:id="rId7"/>
    <p:sldId id="511" r:id="rId8"/>
    <p:sldId id="512" r:id="rId9"/>
    <p:sldId id="513" r:id="rId10"/>
    <p:sldId id="501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9" r:id="rId19"/>
    <p:sldId id="545" r:id="rId20"/>
    <p:sldId id="531" r:id="rId21"/>
    <p:sldId id="532" r:id="rId22"/>
    <p:sldId id="533" r:id="rId23"/>
    <p:sldId id="516" r:id="rId24"/>
    <p:sldId id="517" r:id="rId25"/>
    <p:sldId id="534" r:id="rId26"/>
    <p:sldId id="535" r:id="rId27"/>
    <p:sldId id="536" r:id="rId28"/>
    <p:sldId id="537" r:id="rId29"/>
  </p:sldIdLst>
  <p:sldSz cx="9144000" cy="6858000" type="screen4x3"/>
  <p:notesSz cx="6805613" cy="9939338"/>
  <p:embeddedFontLst>
    <p:embeddedFont>
      <p:font typeface="맑은 고딕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EEE5"/>
    <a:srgbClr val="5DAAFF"/>
    <a:srgbClr val="47B0FF"/>
    <a:srgbClr val="1D314E"/>
    <a:srgbClr val="3D3C3E"/>
    <a:srgbClr val="063656"/>
    <a:srgbClr val="08456E"/>
    <a:srgbClr val="569CF0"/>
    <a:srgbClr val="8DBDF7"/>
    <a:srgbClr val="E3EAF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9457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533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pPr/>
              <a:t>2021-10-09</a:t>
            </a:fld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pPr/>
              <a:t>‹#›</a:t>
            </a:fld>
            <a:endParaRPr lang="ko-KR" altLang="en-US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2021-10-09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OTF 030" panose="02020503020101020101" pitchFamily="18" charset="-127"/>
        <a:ea typeface="210 옴니고딕OTF 030" panose="020205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806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3237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66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8934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23891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0174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26950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2645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0617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26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755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485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7639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711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4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1996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4593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5824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  <a:lvl2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2pPr>
            <a:lvl3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3pPr>
            <a:lvl4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4pPr>
            <a:lvl5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OTF 030" panose="02020503020101020101" pitchFamily="18" charset="-127"/>
          <a:ea typeface="210 옴니고딕OTF 030" panose="020205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9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다음 주 예정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7673" y="5266733"/>
            <a:ext cx="2561863" cy="1522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364803" y="1281052"/>
            <a:ext cx="855617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적은 수의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으로 이어서 학습시키는 전이학습 시도 예정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개수가 적을 때 학습이 가능한 이유에 대해서 탐색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3.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Learning_Rate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 조절하여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의 학습 시도 예정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1564592"/>
      </p:ext>
    </p:extLst>
  </p:cSld>
  <p:clrMapOvr>
    <a:masterClrMapping/>
  </p:clrMapOvr>
  <p:transition advTm="15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2033210" y="2732482"/>
            <a:ext cx="5077583" cy="1065577"/>
            <a:chOff x="2362014" y="1484405"/>
            <a:chExt cx="7225457" cy="18943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93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2475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불량 검사</a:t>
              </a:r>
              <a:endPara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6" y="1484405"/>
              <a:ext cx="3275272" cy="379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88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25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80792630"/>
      </p:ext>
    </p:extLst>
  </p:cSld>
  <p:clrMapOvr>
    <a:masterClrMapping/>
  </p:clrMapOvr>
  <p:transition advTm="3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797090" y="2213519"/>
            <a:ext cx="3546281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751418" y="2277758"/>
            <a:ext cx="2951066" cy="245078"/>
          </a:xfrm>
        </p:spPr>
        <p:txBody>
          <a:bodyPr>
            <a:noAutofit/>
          </a:bodyPr>
          <a:lstStyle/>
          <a:p>
            <a:pPr algn="l"/>
            <a:r>
              <a:rPr lang="ko-KR" altLang="en-US" sz="1181" b="1" spc="-64" dirty="0">
                <a:solidFill>
                  <a:schemeClr val="accent4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751419" y="2727336"/>
            <a:ext cx="3573512" cy="1317813"/>
          </a:xfrm>
          <a:prstGeom prst="rect">
            <a:avLst/>
          </a:prstGeom>
        </p:spPr>
        <p:txBody>
          <a:bodyPr vert="horz" lIns="38576" tIns="19289" rIns="38576" bIns="19289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ko-KR" altLang="en-US" sz="844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이번주 작업</a:t>
            </a:r>
            <a:endParaRPr lang="en-US" altLang="ko-KR" sz="844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AutoNum type="arabicPeriod"/>
            </a:pPr>
            <a:endParaRPr lang="en-US" altLang="ko-KR" sz="844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AutoNum type="arabicPeriod"/>
            </a:pPr>
            <a:r>
              <a:rPr lang="ko-KR" altLang="en-US" sz="844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다음주 예정</a:t>
            </a:r>
            <a:endParaRPr lang="en-US" altLang="ko-KR" sz="844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A96C97B-B2AC-4D4D-BE5E-DEE5CB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37423C1-E610-4241-AABB-1D506BC4D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241209"/>
      </p:ext>
    </p:extLst>
  </p:cSld>
  <p:clrMapOvr>
    <a:masterClrMapping/>
  </p:clrMapOvr>
  <p:transition advTm="73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148328"/>
            <a:ext cx="4764683" cy="717437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013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875642" y="2670264"/>
          <a:ext cx="5387994" cy="170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445">
                  <a:extLst>
                    <a:ext uri="{9D8B030D-6E8A-4147-A177-3AD203B41FA5}">
                      <a16:colId xmlns:a16="http://schemas.microsoft.com/office/drawing/2014/main" xmlns="" val="3241618370"/>
                    </a:ext>
                  </a:extLst>
                </a:gridCol>
                <a:gridCol w="2012555">
                  <a:extLst>
                    <a:ext uri="{9D8B030D-6E8A-4147-A177-3AD203B41FA5}">
                      <a16:colId xmlns:a16="http://schemas.microsoft.com/office/drawing/2014/main" xmlns="" val="1901580077"/>
                    </a:ext>
                  </a:extLst>
                </a:gridCol>
                <a:gridCol w="2281994">
                  <a:extLst>
                    <a:ext uri="{9D8B030D-6E8A-4147-A177-3AD203B41FA5}">
                      <a16:colId xmlns:a16="http://schemas.microsoft.com/office/drawing/2014/main" xmlns="" val="3559604109"/>
                    </a:ext>
                  </a:extLst>
                </a:gridCol>
              </a:tblGrid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원인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High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Low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4259571732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전류</a:t>
                      </a:r>
                      <a:endParaRPr lang="en-US" altLang="ko-KR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스패터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언더컷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균열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오버랩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용입</a:t>
                      </a:r>
                      <a:r>
                        <a:rPr lang="ko-KR" altLang="en-US" sz="800" dirty="0"/>
                        <a:t> 불량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862609736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전압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언더컷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스패터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3729494669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용접속도</a:t>
                      </a:r>
                      <a:endParaRPr lang="en-US" altLang="ko-KR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균열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언더컷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오버랩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1536293831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가스</a:t>
                      </a: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기공</a:t>
                      </a: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xmlns="" val="3092955833"/>
                  </a:ext>
                </a:extLst>
              </a:tr>
              <a:tr h="28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용접 각도</a:t>
                      </a:r>
                    </a:p>
                  </a:txBody>
                  <a:tcPr marL="51435" marR="51435" marT="25718" marB="25718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언더컷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용입</a:t>
                      </a:r>
                      <a:r>
                        <a:rPr lang="ko-KR" altLang="en-US" sz="800" dirty="0"/>
                        <a:t> 불량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오버랩</a:t>
                      </a:r>
                    </a:p>
                  </a:txBody>
                  <a:tcPr marL="51435" marR="51435" marT="25718" marB="25718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40448048"/>
                  </a:ext>
                </a:extLst>
              </a:tr>
            </a:tbl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2205453" y="2388579"/>
            <a:ext cx="3973502" cy="236935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조작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변인에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따른 결함</a:t>
            </a:r>
            <a:endParaRPr lang="ko-KR" altLang="en-US" sz="1125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r>
              <a:rPr lang="en-US" altLang="ko-KR" sz="1575" b="1" dirty="0">
                <a:solidFill>
                  <a:srgbClr val="3D3C3E"/>
                </a:solidFill>
              </a:rPr>
              <a:t>1. </a:t>
            </a:r>
            <a:r>
              <a:rPr lang="ko-KR" altLang="en-US" sz="1575" b="1" dirty="0">
                <a:solidFill>
                  <a:srgbClr val="3D3C3E"/>
                </a:solidFill>
              </a:rPr>
              <a:t>이번주 작업</a:t>
            </a:r>
            <a:endParaRPr lang="ko-KR" altLang="en-US" sz="900" dirty="0">
              <a:solidFill>
                <a:srgbClr val="3D3C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7455012"/>
      </p:ext>
    </p:extLst>
  </p:cSld>
  <p:clrMapOvr>
    <a:masterClrMapping/>
  </p:clrMapOvr>
  <p:transition advTm="18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더러운이(가) 표시된 사진&#10;&#10;자동 생성된 설명">
            <a:extLst>
              <a:ext uri="{FF2B5EF4-FFF2-40B4-BE49-F238E27FC236}">
                <a16:creationId xmlns:a16="http://schemas.microsoft.com/office/drawing/2014/main" xmlns="" id="{6FBBA124-96F8-4825-81FE-F16A88F950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573" t="19865" r="18681" b="25457"/>
          <a:stretch/>
        </p:blipFill>
        <p:spPr>
          <a:xfrm>
            <a:off x="3066608" y="2670314"/>
            <a:ext cx="509187" cy="151737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상승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900" dirty="0" err="1"/>
              <a:t>스패터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ko-KR" altLang="en-US" sz="900" dirty="0" err="1"/>
              <a:t>언더컷</a:t>
            </a:r>
            <a:endParaRPr lang="ko-KR" altLang="en-US" sz="900" dirty="0"/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스패터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언더컷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182257" y="2914085"/>
            <a:ext cx="139784" cy="629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16" name="직사각형 15"/>
          <p:cNvSpPr/>
          <p:nvPr/>
        </p:nvSpPr>
        <p:spPr>
          <a:xfrm>
            <a:off x="3420071" y="3861197"/>
            <a:ext cx="80367" cy="892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3135935" y="4184566"/>
            <a:ext cx="386644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+5V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F8622CC-71EF-464A-AF85-5D6AB569F896}"/>
              </a:ext>
            </a:extLst>
          </p:cNvPr>
          <p:cNvSpPr/>
          <p:nvPr/>
        </p:nvSpPr>
        <p:spPr>
          <a:xfrm>
            <a:off x="3182257" y="2670314"/>
            <a:ext cx="191379" cy="1389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pic>
        <p:nvPicPr>
          <p:cNvPr id="29" name="그림 28" descr="더러운이(가) 표시된 사진&#10;&#10;자동 생성된 설명">
            <a:extLst>
              <a:ext uri="{FF2B5EF4-FFF2-40B4-BE49-F238E27FC236}">
                <a16:creationId xmlns:a16="http://schemas.microsoft.com/office/drawing/2014/main" xmlns="" id="{F4952900-7FC4-42BB-B153-1A5450C622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804" t="8306" r="9744" b="60599"/>
          <a:stretch/>
        </p:blipFill>
        <p:spPr>
          <a:xfrm rot="5400000">
            <a:off x="4656742" y="3178635"/>
            <a:ext cx="1525827" cy="50918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6C07D8C-70E1-4EA3-9688-DB6F36A3A12B}"/>
              </a:ext>
            </a:extLst>
          </p:cNvPr>
          <p:cNvSpPr txBox="1"/>
          <p:nvPr/>
        </p:nvSpPr>
        <p:spPr>
          <a:xfrm>
            <a:off x="5255428" y="4184566"/>
            <a:ext cx="375424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+1V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491B5EF2-07FF-4A79-8DBE-743FE4A47A94}"/>
              </a:ext>
            </a:extLst>
          </p:cNvPr>
          <p:cNvSpPr/>
          <p:nvPr/>
        </p:nvSpPr>
        <p:spPr>
          <a:xfrm>
            <a:off x="5299517" y="3114130"/>
            <a:ext cx="139784" cy="71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xmlns="" val="1045631029"/>
      </p:ext>
    </p:extLst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1.2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하강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X</a:t>
            </a: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용입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불량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3135934" y="4184566"/>
            <a:ext cx="370614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-4V</a:t>
            </a:r>
          </a:p>
        </p:txBody>
      </p:sp>
      <p:pic>
        <p:nvPicPr>
          <p:cNvPr id="24" name="그림 23" descr="실내, 금속, 오래된, 더러운이(가) 표시된 사진&#10;&#10;자동 생성된 설명">
            <a:extLst>
              <a:ext uri="{FF2B5EF4-FFF2-40B4-BE49-F238E27FC236}">
                <a16:creationId xmlns:a16="http://schemas.microsoft.com/office/drawing/2014/main" xmlns="" id="{1CD97A85-42DF-4A4E-A0C7-99A2D873CA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690" t="16877" r="26066" b="23682"/>
          <a:stretch/>
        </p:blipFill>
        <p:spPr>
          <a:xfrm>
            <a:off x="3109426" y="2702707"/>
            <a:ext cx="397043" cy="143215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24C90D9-53ED-44CE-B2E2-14D59529F947}"/>
              </a:ext>
            </a:extLst>
          </p:cNvPr>
          <p:cNvSpPr/>
          <p:nvPr/>
        </p:nvSpPr>
        <p:spPr>
          <a:xfrm>
            <a:off x="3182257" y="2914085"/>
            <a:ext cx="139784" cy="972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pic>
        <p:nvPicPr>
          <p:cNvPr id="26" name="그림 25" descr="텍스트, 더러운이(가) 표시된 사진&#10;&#10;자동 생성된 설명">
            <a:extLst>
              <a:ext uri="{FF2B5EF4-FFF2-40B4-BE49-F238E27FC236}">
                <a16:creationId xmlns:a16="http://schemas.microsoft.com/office/drawing/2014/main" xmlns="" id="{57F518C8-0EFA-421B-BEBD-CABD53950C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709" t="15207" r="3311" b="60038"/>
          <a:stretch/>
        </p:blipFill>
        <p:spPr>
          <a:xfrm rot="5400000">
            <a:off x="4623774" y="3201621"/>
            <a:ext cx="1432150" cy="3970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9CF08F0-59D5-45DB-9637-4DF2995F761F}"/>
              </a:ext>
            </a:extLst>
          </p:cNvPr>
          <p:cNvSpPr txBox="1"/>
          <p:nvPr/>
        </p:nvSpPr>
        <p:spPr>
          <a:xfrm>
            <a:off x="5190648" y="4128392"/>
            <a:ext cx="356188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-1V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8F2D802-3A41-4B97-B47F-5F9FB7796B16}"/>
              </a:ext>
            </a:extLst>
          </p:cNvPr>
          <p:cNvSpPr/>
          <p:nvPr/>
        </p:nvSpPr>
        <p:spPr>
          <a:xfrm>
            <a:off x="5230792" y="2914085"/>
            <a:ext cx="139784" cy="972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xmlns="" val="1348085519"/>
      </p:ext>
    </p:extLst>
  </p:cSld>
  <p:clrMapOvr>
    <a:masterClrMapping/>
  </p:clrMapOvr>
  <p:transition advTm="17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벽, 금속, 더러운, 잡기이(가) 표시된 사진&#10;&#10;자동 생성된 설명">
            <a:extLst>
              <a:ext uri="{FF2B5EF4-FFF2-40B4-BE49-F238E27FC236}">
                <a16:creationId xmlns:a16="http://schemas.microsoft.com/office/drawing/2014/main" xmlns="" id="{C513B73B-12F8-4EC7-83B3-47F2A6CC6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929" t="18543" r="20229" b="24711"/>
          <a:stretch/>
        </p:blipFill>
        <p:spPr>
          <a:xfrm>
            <a:off x="3088420" y="2674035"/>
            <a:ext cx="465563" cy="1522105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1.3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속도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상승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900" dirty="0" err="1"/>
              <a:t>언더컷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언더컷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152643" y="3157537"/>
            <a:ext cx="197777" cy="6250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3066205" y="4184566"/>
            <a:ext cx="587020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24mm/s</a:t>
            </a:r>
          </a:p>
        </p:txBody>
      </p:sp>
      <p:pic>
        <p:nvPicPr>
          <p:cNvPr id="12" name="그림 11" descr="실내, 더러운이(가) 표시된 사진&#10;&#10;자동 생성된 설명">
            <a:extLst>
              <a:ext uri="{FF2B5EF4-FFF2-40B4-BE49-F238E27FC236}">
                <a16:creationId xmlns:a16="http://schemas.microsoft.com/office/drawing/2014/main" xmlns="" id="{CA89C9A9-85EB-4CCE-966E-F25FDDE4FA3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632" t="68077" r="17792" b="17895"/>
          <a:stretch/>
        </p:blipFill>
        <p:spPr>
          <a:xfrm rot="16200000">
            <a:off x="4869013" y="3202306"/>
            <a:ext cx="1522104" cy="465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AAF8E43-7DEE-417F-B5AA-8663DDA3C0D4}"/>
              </a:ext>
            </a:extLst>
          </p:cNvPr>
          <p:cNvSpPr txBox="1"/>
          <p:nvPr/>
        </p:nvSpPr>
        <p:spPr>
          <a:xfrm>
            <a:off x="5375067" y="4184566"/>
            <a:ext cx="572593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14mm/s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66F2CBB-4806-4BC5-B205-94774C097BDE}"/>
              </a:ext>
            </a:extLst>
          </p:cNvPr>
          <p:cNvSpPr/>
          <p:nvPr/>
        </p:nvSpPr>
        <p:spPr>
          <a:xfrm>
            <a:off x="5463646" y="3496866"/>
            <a:ext cx="197777" cy="432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xmlns="" val="261023851"/>
      </p:ext>
    </p:extLst>
  </p:cSld>
  <p:clrMapOvr>
    <a:masterClrMapping/>
  </p:clrMapOvr>
  <p:transition advTm="14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더러운이(가) 표시된 사진&#10;&#10;자동 생성된 설명">
            <a:extLst>
              <a:ext uri="{FF2B5EF4-FFF2-40B4-BE49-F238E27FC236}">
                <a16:creationId xmlns:a16="http://schemas.microsoft.com/office/drawing/2014/main" xmlns="" id="{9A84165A-4C50-41E9-98F4-E4406C129B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649" t="20481" r="24591" b="17853"/>
          <a:stretch/>
        </p:blipFill>
        <p:spPr>
          <a:xfrm>
            <a:off x="2999335" y="2661861"/>
            <a:ext cx="507134" cy="15395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7" y="2261614"/>
            <a:ext cx="4434311" cy="269284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1.4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속도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통제 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(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하강</a:t>
            </a: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)</a:t>
            </a: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예상 결함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900" dirty="0"/>
              <a:t>오버랩</a:t>
            </a: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257175" lvl="1" indent="0">
              <a:buNone/>
            </a:pP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/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 </a:t>
            </a:r>
            <a:r>
              <a:rPr kumimoji="1" lang="en-US" altLang="ko-KR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kumimoji="1" lang="ko-KR" altLang="en-US" sz="9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오버랩 발생</a:t>
            </a:r>
            <a:endParaRPr kumimoji="1" lang="en-US" altLang="ko-KR" sz="9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999335" y="2886075"/>
            <a:ext cx="247500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3051777" y="4181607"/>
            <a:ext cx="522900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2mm/s</a:t>
            </a:r>
          </a:p>
        </p:txBody>
      </p:sp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B5A7C04E-D978-4540-AAAF-1A33F7942A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639" t="15674" r="12656" b="58536"/>
          <a:stretch/>
        </p:blipFill>
        <p:spPr>
          <a:xfrm rot="5400000">
            <a:off x="4974885" y="3178051"/>
            <a:ext cx="1539514" cy="5071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DB53094-6B1C-4A10-8996-B1619E4D9AC1}"/>
              </a:ext>
            </a:extLst>
          </p:cNvPr>
          <p:cNvSpPr txBox="1"/>
          <p:nvPr/>
        </p:nvSpPr>
        <p:spPr>
          <a:xfrm>
            <a:off x="5516984" y="4189800"/>
            <a:ext cx="522900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4mm/s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60FBB090-BF16-46F6-9B28-15C3EFFFCB5D}"/>
              </a:ext>
            </a:extLst>
          </p:cNvPr>
          <p:cNvSpPr/>
          <p:nvPr/>
        </p:nvSpPr>
        <p:spPr>
          <a:xfrm>
            <a:off x="5516984" y="2886075"/>
            <a:ext cx="247500" cy="1057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xmlns="" val="2432884117"/>
      </p:ext>
    </p:extLst>
  </p:cSld>
  <p:clrMapOvr>
    <a:masterClrMapping/>
  </p:clrMapOvr>
  <p:transition advTm="40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7673" y="5266733"/>
            <a:ext cx="2561863" cy="1522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587827" y="1784354"/>
            <a:ext cx="8556173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파라미터 최적화</a:t>
            </a: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논문 조사</a:t>
            </a:r>
            <a:endParaRPr lang="en-US" altLang="ko-KR" sz="1600" b="1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Bayesian Optimization Algorithm, Particle Swarm Optimization Algorithm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등의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최적화 기법 사용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딥러닝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강화 학습을 사용한 파라미터 최적화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환경이 달라졌을 때 최적화</a:t>
            </a:r>
            <a:endParaRPr lang="en-US" altLang="ko-KR" sz="1600" b="1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환경이 달라졌을 때마다 학습이 필요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시간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비용 ↑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강화학습 모델을 </a:t>
            </a:r>
            <a:r>
              <a:rPr lang="ko-KR" altLang="en-US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전이학습하여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성능을 향상시킨 논문 찾음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1.5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강화학습을 이용한 파라미터 최적화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2828601"/>
      </p:ext>
    </p:extLst>
  </p:cSld>
  <p:clrMapOvr>
    <a:masterClrMapping/>
  </p:clrMapOvr>
  <p:transition advTm="61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다음주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144558" y="2261615"/>
            <a:ext cx="1980685" cy="2392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데이터 수집</a:t>
            </a:r>
            <a:endParaRPr lang="ko-KR" altLang="en-US" sz="675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29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2819071" y="2600110"/>
            <a:ext cx="2980127" cy="795260"/>
          </a:xfrm>
          <a:prstGeom prst="rect">
            <a:avLst/>
          </a:prstGeom>
        </p:spPr>
        <p:txBody>
          <a:bodyPr vert="horz" lIns="38576" tIns="19289" rIns="38576" bIns="19289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760" b="1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658CD88-E092-B642-99F7-6F2483B6DBCC}"/>
              </a:ext>
            </a:extLst>
          </p:cNvPr>
          <p:cNvSpPr txBox="1"/>
          <p:nvPr/>
        </p:nvSpPr>
        <p:spPr>
          <a:xfrm>
            <a:off x="2384283" y="2497761"/>
            <a:ext cx="2477281" cy="21358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60735" indent="-160735">
              <a:buFont typeface="Arial" panose="020B0604020202020204" pitchFamily="34" charset="0"/>
              <a:buChar char="•"/>
            </a:pPr>
            <a:r>
              <a:rPr kumimoji="1" lang="ko-KR" altLang="en-US" sz="788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 각도를 조작 변인으로 사용하는 실험 진행</a:t>
            </a:r>
            <a:endParaRPr kumimoji="1" lang="en-US" altLang="ko-KR" sz="788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144557" y="2712220"/>
            <a:ext cx="1980685" cy="239296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125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3976409"/>
      </p:ext>
    </p:extLst>
  </p:cSld>
  <p:clrMapOvr>
    <a:masterClrMapping/>
  </p:clrMapOvr>
  <p:transition advTm="65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368125"/>
      </p:ext>
    </p:extLst>
  </p:cSld>
  <p:clrMapOvr>
    <a:masterClrMapping/>
  </p:clrMapOvr>
  <p:transition advTm="172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1078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400" b="1" dirty="0">
                <a:solidFill>
                  <a:srgbClr val="3D3C3E"/>
                </a:solidFill>
              </a:rPr>
              <a:t>이미지 </a:t>
            </a:r>
            <a:r>
              <a:rPr lang="ko-KR" altLang="en-US" sz="2400" b="1" dirty="0" err="1">
                <a:solidFill>
                  <a:srgbClr val="3D3C3E"/>
                </a:solidFill>
              </a:rPr>
              <a:t>데이터중</a:t>
            </a:r>
            <a:r>
              <a:rPr lang="ko-KR" altLang="en-US" sz="2400" b="1" dirty="0">
                <a:solidFill>
                  <a:srgbClr val="3D3C3E"/>
                </a:solidFill>
              </a:rPr>
              <a:t> </a:t>
            </a:r>
            <a:r>
              <a:rPr lang="en-US" altLang="ko-KR" sz="2400" b="1" dirty="0">
                <a:solidFill>
                  <a:srgbClr val="3D3C3E"/>
                </a:solidFill>
              </a:rPr>
              <a:t>n</a:t>
            </a:r>
            <a:r>
              <a:rPr lang="ko-KR" altLang="en-US" sz="2400" b="1" dirty="0">
                <a:solidFill>
                  <a:srgbClr val="3D3C3E"/>
                </a:solidFill>
              </a:rPr>
              <a:t>개를 임의로 </a:t>
            </a:r>
            <a:r>
              <a:rPr lang="ko-KR" altLang="en-US" sz="2400" b="1" dirty="0" err="1">
                <a:solidFill>
                  <a:srgbClr val="3D3C3E"/>
                </a:solidFill>
              </a:rPr>
              <a:t>비복원</a:t>
            </a:r>
            <a:r>
              <a:rPr lang="ko-KR" altLang="en-US" sz="2400" b="1" dirty="0">
                <a:solidFill>
                  <a:srgbClr val="3D3C3E"/>
                </a:solidFill>
              </a:rPr>
              <a:t> 추출하여</a:t>
            </a:r>
            <a:r>
              <a:rPr lang="en-US" altLang="ko-KR" sz="2400" b="1" dirty="0">
                <a:solidFill>
                  <a:srgbClr val="3D3C3E"/>
                </a:solidFill>
              </a:rPr>
              <a:t>, 10</a:t>
            </a:r>
            <a:r>
              <a:rPr lang="ko-KR" altLang="en-US" sz="2400" b="1" dirty="0">
                <a:solidFill>
                  <a:srgbClr val="3D3C3E"/>
                </a:solidFill>
              </a:rPr>
              <a:t>회 연산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958288" y="2072217"/>
            <a:ext cx="2953812" cy="950383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X = [x1, x2, x3…. x10]</a:t>
            </a: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Y = [y1, y2, y3…. y10]</a:t>
            </a:r>
          </a:p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Z = [z1, z2, z3…. z10]</a:t>
            </a:r>
          </a:p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733800" y="1500717"/>
            <a:ext cx="4279900" cy="518583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1. 3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~ 10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4098" name="Picture 2" descr="C:\Users\cailab\Desktop\asd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1873250"/>
            <a:ext cx="3054350" cy="3559746"/>
          </a:xfrm>
          <a:prstGeom prst="rect">
            <a:avLst/>
          </a:prstGeom>
          <a:noFill/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155138" y="3088217"/>
            <a:ext cx="2750612" cy="3769783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3.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크기순으로정렬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4.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평균계산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5.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이항 분포의 정규근사화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6.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가중치 부여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4099" name="Picture 3" descr="C:\Users\cailab\Desktop\aefs.PNG"/>
          <p:cNvPicPr>
            <a:picLocks noChangeAspect="1" noChangeArrowheads="1"/>
          </p:cNvPicPr>
          <p:nvPr/>
        </p:nvPicPr>
        <p:blipFill>
          <a:blip r:embed="rId4"/>
          <a:srcRect l="37500" t="52024"/>
          <a:stretch>
            <a:fillRect/>
          </a:stretch>
        </p:blipFill>
        <p:spPr bwMode="auto">
          <a:xfrm>
            <a:off x="6788150" y="5048250"/>
            <a:ext cx="2222500" cy="752475"/>
          </a:xfrm>
          <a:prstGeom prst="rect">
            <a:avLst/>
          </a:prstGeom>
          <a:noFill/>
        </p:spPr>
      </p:pic>
      <p:pic>
        <p:nvPicPr>
          <p:cNvPr id="4100" name="Picture 4" descr="C:\Users\cailab\Desktop\s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06900" y="4655015"/>
            <a:ext cx="2254250" cy="1621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18500630"/>
      </p:ext>
    </p:extLst>
  </p:cSld>
  <p:clrMapOvr>
    <a:masterClrMapping/>
  </p:clrMapOvr>
  <p:transition advTm="57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400" b="1" spc="-150" dirty="0">
                <a:solidFill>
                  <a:srgbClr val="3D3C3E"/>
                </a:solidFill>
              </a:rPr>
              <a:t>기존 알고리즘과의 </a:t>
            </a:r>
            <a:r>
              <a:rPr lang="ko-KR" altLang="en-US" sz="2400" b="1" dirty="0">
                <a:solidFill>
                  <a:srgbClr val="3D3C3E"/>
                </a:solidFill>
              </a:rPr>
              <a:t>오차비교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3459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5122" name="Picture 2" descr="C:\Users\cailab\Desktop\as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2658" y="1802342"/>
            <a:ext cx="3218392" cy="2103272"/>
          </a:xfrm>
          <a:prstGeom prst="rect">
            <a:avLst/>
          </a:prstGeom>
          <a:noFill/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92638" y="1703917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Px_Error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7388" y="1278467"/>
            <a:ext cx="3506262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이미지수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       Y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(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m)</a:t>
            </a:r>
          </a:p>
        </p:txBody>
      </p:sp>
      <p:pic>
        <p:nvPicPr>
          <p:cNvPr id="3075" name="Picture 3" descr="C:\Users\cailab\Desktop\2021년 10월 9일 자료\2021년 10월 9일 자료\x.png"/>
          <p:cNvPicPr>
            <a:picLocks noChangeAspect="1" noChangeArrowheads="1"/>
          </p:cNvPicPr>
          <p:nvPr/>
        </p:nvPicPr>
        <p:blipFill>
          <a:blip r:embed="rId4"/>
          <a:srcRect l="25063" t="49444" r="50062" b="21000"/>
          <a:stretch>
            <a:fillRect/>
          </a:stretch>
        </p:blipFill>
        <p:spPr bwMode="auto">
          <a:xfrm>
            <a:off x="4533900" y="1828800"/>
            <a:ext cx="3390900" cy="2240878"/>
          </a:xfrm>
          <a:prstGeom prst="rect">
            <a:avLst/>
          </a:prstGeom>
          <a:noFill/>
        </p:spPr>
      </p:pic>
      <p:pic>
        <p:nvPicPr>
          <p:cNvPr id="24" name="Picture 3" descr="C:\Users\cailab\Desktop\yy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91512" y="4127499"/>
            <a:ext cx="3212594" cy="2235201"/>
          </a:xfrm>
          <a:prstGeom prst="rect">
            <a:avLst/>
          </a:prstGeom>
          <a:noFill/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77821" y="3981450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Py_Error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6" name="Picture 2" descr="C:\Users\cailab\Desktop\2021년 10월 9일 자료\2021년 10월 9일 자료\y.png"/>
          <p:cNvPicPr>
            <a:picLocks noChangeAspect="1" noChangeArrowheads="1"/>
          </p:cNvPicPr>
          <p:nvPr/>
        </p:nvPicPr>
        <p:blipFill>
          <a:blip r:embed="rId6"/>
          <a:srcRect l="25375" t="38000" r="49563" b="33000"/>
          <a:stretch>
            <a:fillRect/>
          </a:stretch>
        </p:blipFill>
        <p:spPr bwMode="auto">
          <a:xfrm>
            <a:off x="4546599" y="4165600"/>
            <a:ext cx="3463427" cy="2254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6696481"/>
      </p:ext>
    </p:extLst>
  </p:cSld>
  <p:clrMapOvr>
    <a:masterClrMapping/>
  </p:clrMapOvr>
  <p:transition advTm="3101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400" b="1" spc="-150" dirty="0">
                <a:solidFill>
                  <a:srgbClr val="3D3C3E"/>
                </a:solidFill>
              </a:rPr>
              <a:t>기존 알고리즘과의 </a:t>
            </a:r>
            <a:r>
              <a:rPr lang="ko-KR" altLang="en-US" sz="2400" b="1" dirty="0">
                <a:solidFill>
                  <a:srgbClr val="3D3C3E"/>
                </a:solidFill>
              </a:rPr>
              <a:t>오차비교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3459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92638" y="1703917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Pz_Error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7388" y="1278467"/>
            <a:ext cx="3506262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이미지수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       Y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(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m)</a:t>
            </a:r>
          </a:p>
        </p:txBody>
      </p:sp>
      <p:pic>
        <p:nvPicPr>
          <p:cNvPr id="13" name="Picture 4" descr="C:\Users\cailab\Desktop\zz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49" y="1800226"/>
            <a:ext cx="3256465" cy="2187574"/>
          </a:xfrm>
          <a:prstGeom prst="rect">
            <a:avLst/>
          </a:prstGeom>
          <a:noFill/>
        </p:spPr>
      </p:pic>
      <p:pic>
        <p:nvPicPr>
          <p:cNvPr id="15" name="Picture 2" descr="C:\Users\cailab\Desktop\2021년 10월 9일 자료\2021년 10월 9일 자료\z.png"/>
          <p:cNvPicPr>
            <a:picLocks noChangeAspect="1" noChangeArrowheads="1"/>
          </p:cNvPicPr>
          <p:nvPr/>
        </p:nvPicPr>
        <p:blipFill>
          <a:blip r:embed="rId4"/>
          <a:srcRect l="25375" t="43667" r="49000" b="26778"/>
          <a:stretch>
            <a:fillRect/>
          </a:stretch>
        </p:blipFill>
        <p:spPr bwMode="auto">
          <a:xfrm>
            <a:off x="4542151" y="1828800"/>
            <a:ext cx="3496949" cy="2281452"/>
          </a:xfrm>
          <a:prstGeom prst="rect">
            <a:avLst/>
          </a:prstGeom>
          <a:noFill/>
        </p:spPr>
      </p:pic>
      <p:pic>
        <p:nvPicPr>
          <p:cNvPr id="18" name="Picture 2" descr="C:\Users\cailab\Desktop\agwa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97000" y="4165600"/>
            <a:ext cx="3327400" cy="2266950"/>
          </a:xfrm>
          <a:prstGeom prst="rect">
            <a:avLst/>
          </a:prstGeom>
          <a:noFill/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26504" y="3888316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Avg_Error</a:t>
            </a: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7170" name="Picture 2" descr="C:\Users\cailab\Desktop\2021년 10월 9일 자료\2021년 10월 9일 자료\total.png"/>
          <p:cNvPicPr>
            <a:picLocks noChangeAspect="1" noChangeArrowheads="1"/>
          </p:cNvPicPr>
          <p:nvPr/>
        </p:nvPicPr>
        <p:blipFill>
          <a:blip r:embed="rId6"/>
          <a:srcRect l="25188" t="35000" r="50250" b="35333"/>
          <a:stretch>
            <a:fillRect/>
          </a:stretch>
        </p:blipFill>
        <p:spPr bwMode="auto">
          <a:xfrm>
            <a:off x="4514850" y="4273550"/>
            <a:ext cx="3441700" cy="2338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1316152"/>
      </p:ext>
    </p:extLst>
  </p:cSld>
  <p:clrMapOvr>
    <a:masterClrMapping/>
  </p:clrMapOvr>
  <p:transition advTm="19031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400" b="1" spc="-150" dirty="0">
                <a:solidFill>
                  <a:srgbClr val="3D3C3E"/>
                </a:solidFill>
              </a:rPr>
              <a:t>기존 알고리즘과의 </a:t>
            </a:r>
            <a:r>
              <a:rPr lang="ko-KR" altLang="en-US" sz="2400" b="1" dirty="0">
                <a:solidFill>
                  <a:srgbClr val="3D3C3E"/>
                </a:solidFill>
              </a:rPr>
              <a:t>오차비교</a:t>
            </a:r>
            <a:endParaRPr lang="ko-KR" altLang="en-US" sz="24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3459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30738" y="2446867"/>
            <a:ext cx="8237012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앞으로는 평균값이 아닌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실제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차원 공간상에서의 </a:t>
            </a:r>
            <a:r>
              <a:rPr lang="en-US" altLang="ko-KR" sz="1600" b="1" dirty="0">
                <a:solidFill>
                  <a:srgbClr val="3D3C3E"/>
                </a:solidFill>
                <a:ea typeface="210 옴니고딕OTF 030" panose="02020503020101020101" pitchFamily="18" charset="-127"/>
              </a:rPr>
              <a:t>Euclidean</a:t>
            </a:r>
            <a:r>
              <a:rPr lang="en-US" sz="1600" dirty="0"/>
              <a:t> </a:t>
            </a:r>
            <a:r>
              <a:rPr lang="en-US" sz="1600" b="1" dirty="0"/>
              <a:t>Distance</a:t>
            </a:r>
            <a:r>
              <a:rPr lang="ko-KR" altLang="en-US" sz="1600" dirty="0"/>
              <a:t>로 할 예정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97388" y="1278467"/>
            <a:ext cx="3506262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x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이미지수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       Y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축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(</a:t>
            </a:r>
            <a:r>
              <a:rPr lang="ko-KR" altLang="en-US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단위 </a:t>
            </a:r>
            <a:r>
              <a:rPr lang="en-US" altLang="ko-KR" sz="16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m)</a:t>
            </a:r>
          </a:p>
        </p:txBody>
      </p:sp>
      <p:pic>
        <p:nvPicPr>
          <p:cNvPr id="21" name="Picture 2" descr="C:\Users\cailab\Desktop\se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1575" y="3044825"/>
            <a:ext cx="3483405" cy="2428875"/>
          </a:xfrm>
          <a:prstGeom prst="rect">
            <a:avLst/>
          </a:prstGeom>
          <a:noFill/>
        </p:spPr>
      </p:pic>
      <p:pic>
        <p:nvPicPr>
          <p:cNvPr id="14" name="Picture 2" descr="C:\Users\cailab\Desktop\2021년 10월 9일 자료\2021년 10월 9일 자료\total.png"/>
          <p:cNvPicPr>
            <a:picLocks noChangeAspect="1" noChangeArrowheads="1"/>
          </p:cNvPicPr>
          <p:nvPr/>
        </p:nvPicPr>
        <p:blipFill>
          <a:blip r:embed="rId4"/>
          <a:srcRect l="25188" t="35000" r="50250" b="35333"/>
          <a:stretch>
            <a:fillRect/>
          </a:stretch>
        </p:blipFill>
        <p:spPr bwMode="auto">
          <a:xfrm>
            <a:off x="698500" y="3143250"/>
            <a:ext cx="3441700" cy="2338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671861537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연산시간분석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pic>
        <p:nvPicPr>
          <p:cNvPr id="1026" name="Picture 2" descr="C:\Users\cailab\Desktop\2021년 10월 9일 자료\2021년 10월 9일 자료\계산시간.png"/>
          <p:cNvPicPr>
            <a:picLocks noChangeAspect="1" noChangeArrowheads="1"/>
          </p:cNvPicPr>
          <p:nvPr/>
        </p:nvPicPr>
        <p:blipFill>
          <a:blip r:embed="rId3"/>
          <a:srcRect l="25250" t="36778" r="50938" b="34000"/>
          <a:stretch>
            <a:fillRect/>
          </a:stretch>
        </p:blipFill>
        <p:spPr bwMode="auto">
          <a:xfrm>
            <a:off x="3168650" y="3270250"/>
            <a:ext cx="2768914" cy="199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C:\Users\cailab\Desktop\2021년 10월 9일 자료\2021년 10월 9일 자료\계산장당시간.png"/>
          <p:cNvPicPr>
            <a:picLocks noChangeAspect="1" noChangeArrowheads="1"/>
          </p:cNvPicPr>
          <p:nvPr/>
        </p:nvPicPr>
        <p:blipFill>
          <a:blip r:embed="rId4"/>
          <a:srcRect l="25500" t="60000" r="50625" b="10889"/>
          <a:stretch>
            <a:fillRect/>
          </a:stretch>
        </p:blipFill>
        <p:spPr bwMode="auto">
          <a:xfrm>
            <a:off x="6000749" y="3257550"/>
            <a:ext cx="2916395" cy="200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C:\Users\cailab\Desktop\2021년 10월 9일 자료\2021년 10월 9일 자료\걸린시간.png"/>
          <p:cNvPicPr>
            <a:picLocks noChangeAspect="1" noChangeArrowheads="1"/>
          </p:cNvPicPr>
          <p:nvPr/>
        </p:nvPicPr>
        <p:blipFill>
          <a:blip r:embed="rId5"/>
          <a:srcRect l="25438" t="54333" r="51125" b="16222"/>
          <a:stretch>
            <a:fillRect/>
          </a:stretch>
        </p:blipFill>
        <p:spPr bwMode="auto">
          <a:xfrm>
            <a:off x="285749" y="3263900"/>
            <a:ext cx="2794599" cy="1974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1343022" y="5346699"/>
            <a:ext cx="949328" cy="266701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전체 프로그램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4448172" y="5321299"/>
            <a:ext cx="949328" cy="266701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연산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775450" y="5302249"/>
            <a:ext cx="1549400" cy="444501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 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장당 걸리는  평균 연산 시간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44472" y="2654299"/>
            <a:ext cx="2092328" cy="273051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 데이터 전체를 이용한 방법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6285315"/>
      </p:ext>
    </p:extLst>
  </p:cSld>
  <p:clrMapOvr>
    <a:masterClrMapping/>
  </p:clrMapOvr>
  <p:transition advTm="218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연산시간분석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                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27022" y="1358901"/>
            <a:ext cx="5686428" cy="342899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이미지 </a:t>
            </a:r>
            <a:r>
              <a:rPr lang="ko-KR" altLang="en-US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데이터중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n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개를 임의로 </a:t>
            </a:r>
            <a:r>
              <a:rPr lang="ko-KR" altLang="en-US" sz="1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비복원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추출하여</a:t>
            </a:r>
            <a:r>
              <a:rPr lang="en-US" altLang="ko-KR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10</a:t>
            </a:r>
            <a:r>
              <a:rPr lang="ko-KR" altLang="en-US" sz="1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회 연산한 방법</a:t>
            </a:r>
            <a:endParaRPr lang="en-US" altLang="ko-KR" sz="1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2050" name="Picture 2" descr="C:\Users\cailab\Desktop\2021년 10월 9일 자료\2021년 10월 9일 자료\Screenshot from 2021-10-05 19-54-39.png"/>
          <p:cNvPicPr>
            <a:picLocks noChangeAspect="1" noChangeArrowheads="1"/>
          </p:cNvPicPr>
          <p:nvPr/>
        </p:nvPicPr>
        <p:blipFill>
          <a:blip r:embed="rId3"/>
          <a:srcRect l="25500" t="49444" r="50813" b="20889"/>
          <a:stretch>
            <a:fillRect/>
          </a:stretch>
        </p:blipFill>
        <p:spPr bwMode="auto">
          <a:xfrm>
            <a:off x="1765300" y="2190749"/>
            <a:ext cx="5334000" cy="3757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574522626"/>
      </p:ext>
    </p:extLst>
  </p:cSld>
  <p:clrMapOvr>
    <a:masterClrMapping/>
  </p:clrMapOvr>
  <p:transition advTm="438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현재 알고리즘으로 여러 차례 실시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후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, </a:t>
            </a:r>
            <a:r>
              <a:rPr lang="ko-KR" altLang="en-US" sz="2000" b="1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실험 결과를 박스그래프로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표현</a:t>
            </a: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정확도 개선을 위한 결과값 가중치 재조정</a:t>
            </a: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337604" y="3970866"/>
            <a:ext cx="1116543" cy="330200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US" altLang="ko-KR" sz="1600" b="1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71494"/>
      </p:ext>
    </p:extLst>
  </p:cSld>
  <p:clrMapOvr>
    <a:masterClrMapping/>
  </p:clrMapOvr>
  <p:transition advTm="15609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  <p:transition advTm="28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다음 주 예정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 advTm="34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분석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수정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52E600-9723-4A84-9198-6268B3E350AD}"/>
              </a:ext>
            </a:extLst>
          </p:cNvPr>
          <p:cNvSpPr txBox="1"/>
          <p:nvPr/>
        </p:nvSpPr>
        <p:spPr>
          <a:xfrm>
            <a:off x="364803" y="1747573"/>
            <a:ext cx="80465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Image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개수와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개수가 맞지 않아 발생하는 오류 발생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이전에는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개수에 맞춰서 학습하도록 변경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미리 방지하여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조절하고자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    image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짝이 맞지 않으면 중단하는 코드 추가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- mix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학습 시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image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확장자에 따른 오류 발생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load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하는 확장자의 제한을 임시적으로 제거하여 학습 진행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538741"/>
      </p:ext>
    </p:extLst>
  </p:cSld>
  <p:clrMapOvr>
    <a:masterClrMapping/>
  </p:clrMapOvr>
  <p:transition advTm="3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mix 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이용하여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학습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[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labeling 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용접로봇이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labeling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한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A3B23C1-451E-4285-8637-D470B40D0E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0565" y="2629088"/>
            <a:ext cx="3093906" cy="18823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0CE7B1F-34C2-48F0-B739-EF38E0F67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0565" y="4511431"/>
            <a:ext cx="3093906" cy="1844919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xmlns="" id="{6704720B-2E0D-45BA-9DD2-2DFA63B93050}"/>
              </a:ext>
            </a:extLst>
          </p:cNvPr>
          <p:cNvSpPr/>
          <p:nvPr/>
        </p:nvSpPr>
        <p:spPr>
          <a:xfrm>
            <a:off x="3846428" y="4158135"/>
            <a:ext cx="969155" cy="574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6D2B5AD-8C74-47DB-83B2-127048802D85}"/>
              </a:ext>
            </a:extLst>
          </p:cNvPr>
          <p:cNvSpPr txBox="1"/>
          <p:nvPr/>
        </p:nvSpPr>
        <p:spPr>
          <a:xfrm>
            <a:off x="2678315" y="6393774"/>
            <a:ext cx="3627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아래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valid_score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6C445B7-E1CA-4BA7-99C6-D73C21232A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660499" y="2602823"/>
            <a:ext cx="2826246" cy="18449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3DBA7BE2-8399-42FA-AD2F-D21D0CFCAED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660499" y="4502773"/>
            <a:ext cx="2826247" cy="185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3743081"/>
      </p:ext>
    </p:extLst>
  </p:cSld>
  <p:clrMapOvr>
    <a:masterClrMapping/>
  </p:clrMapOvr>
  <p:transition advTm="25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mix 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를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이용하여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학습 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[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labeling data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용접로봇이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labeling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한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data]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79EC976-9FCA-41B6-8E19-B970D719FC36}"/>
              </a:ext>
            </a:extLst>
          </p:cNvPr>
          <p:cNvGrpSpPr/>
          <p:nvPr/>
        </p:nvGrpSpPr>
        <p:grpSpPr>
          <a:xfrm>
            <a:off x="470078" y="2610376"/>
            <a:ext cx="7469746" cy="3397619"/>
            <a:chOff x="457200" y="2623254"/>
            <a:chExt cx="7907778" cy="3733097"/>
          </a:xfrm>
        </p:grpSpPr>
        <p:pic>
          <p:nvPicPr>
            <p:cNvPr id="6" name="그림 5" descr="벽, 실내, 바닥, 건물이(가) 표시된 사진&#10;&#10;자동 생성된 설명">
              <a:extLst>
                <a:ext uri="{FF2B5EF4-FFF2-40B4-BE49-F238E27FC236}">
                  <a16:creationId xmlns:a16="http://schemas.microsoft.com/office/drawing/2014/main" xmlns="" id="{FA0DB887-10EC-4112-B894-D724EAD7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7200" y="2629088"/>
              <a:ext cx="1805288" cy="1692036"/>
            </a:xfrm>
            <a:prstGeom prst="rect">
              <a:avLst/>
            </a:prstGeom>
          </p:spPr>
        </p:pic>
        <p:pic>
          <p:nvPicPr>
            <p:cNvPr id="9" name="그림 8" descr="밤하늘이(가) 표시된 사진&#10;&#10;자동 생성된 설명">
              <a:extLst>
                <a:ext uri="{FF2B5EF4-FFF2-40B4-BE49-F238E27FC236}">
                  <a16:creationId xmlns:a16="http://schemas.microsoft.com/office/drawing/2014/main" xmlns="" id="{A7BD7114-B1D1-4CA6-8C41-E407B632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62487" y="2629088"/>
              <a:ext cx="1805289" cy="1692036"/>
            </a:xfrm>
            <a:prstGeom prst="rect">
              <a:avLst/>
            </a:prstGeom>
          </p:spPr>
        </p:pic>
        <p:pic>
          <p:nvPicPr>
            <p:cNvPr id="11" name="그림 10" descr="평면, 항공기이(가) 표시된 사진&#10;&#10;자동 생성된 설명">
              <a:extLst>
                <a:ext uri="{FF2B5EF4-FFF2-40B4-BE49-F238E27FC236}">
                  <a16:creationId xmlns:a16="http://schemas.microsoft.com/office/drawing/2014/main" xmlns="" id="{932F1ECB-6AED-45F6-AB72-72A14F60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7201" y="4501951"/>
              <a:ext cx="1805288" cy="1854400"/>
            </a:xfrm>
            <a:prstGeom prst="rect">
              <a:avLst/>
            </a:prstGeom>
          </p:spPr>
        </p:pic>
        <p:pic>
          <p:nvPicPr>
            <p:cNvPr id="19" name="그림 18" descr="어두운, 밤이(가) 표시된 사진&#10;&#10;자동 생성된 설명">
              <a:extLst>
                <a:ext uri="{FF2B5EF4-FFF2-40B4-BE49-F238E27FC236}">
                  <a16:creationId xmlns:a16="http://schemas.microsoft.com/office/drawing/2014/main" xmlns="" id="{84A92FAD-6E57-441B-8BFF-F9E8D0A3F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62488" y="4501950"/>
              <a:ext cx="1805289" cy="1854400"/>
            </a:xfrm>
            <a:prstGeom prst="rect">
              <a:avLst/>
            </a:prstGeom>
          </p:spPr>
        </p:pic>
        <p:pic>
          <p:nvPicPr>
            <p:cNvPr id="22" name="그림 21" descr="실내, 벽, 천장, 현미경이(가) 표시된 사진&#10;&#10;자동 생성된 설명">
              <a:extLst>
                <a:ext uri="{FF2B5EF4-FFF2-40B4-BE49-F238E27FC236}">
                  <a16:creationId xmlns:a16="http://schemas.microsoft.com/office/drawing/2014/main" xmlns="" id="{C614A45E-5091-4685-8C18-1CAF549F9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54401" y="2629088"/>
              <a:ext cx="1805289" cy="1692036"/>
            </a:xfrm>
            <a:prstGeom prst="rect">
              <a:avLst/>
            </a:prstGeom>
          </p:spPr>
        </p:pic>
        <p:pic>
          <p:nvPicPr>
            <p:cNvPr id="24" name="그림 23" descr="실루엣, 밤하늘이(가) 표시된 사진&#10;&#10;자동 생성된 설명">
              <a:extLst>
                <a:ext uri="{FF2B5EF4-FFF2-40B4-BE49-F238E27FC236}">
                  <a16:creationId xmlns:a16="http://schemas.microsoft.com/office/drawing/2014/main" xmlns="" id="{AB508934-FE60-4D12-BB7F-B5762714C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59690" y="2623254"/>
              <a:ext cx="1805288" cy="1703705"/>
            </a:xfrm>
            <a:prstGeom prst="rect">
              <a:avLst/>
            </a:prstGeom>
          </p:spPr>
        </p:pic>
        <p:pic>
          <p:nvPicPr>
            <p:cNvPr id="28" name="그림 27" descr="실내, 벽, 욕실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DA0128CB-9669-4CC9-AF88-1E91744A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54401" y="4501950"/>
              <a:ext cx="1805288" cy="1848565"/>
            </a:xfrm>
            <a:prstGeom prst="rect">
              <a:avLst/>
            </a:prstGeom>
          </p:spPr>
        </p:pic>
        <p:pic>
          <p:nvPicPr>
            <p:cNvPr id="30" name="그림 29" descr="어두운, 밤하늘이(가) 표시된 사진&#10;&#10;자동 생성된 설명">
              <a:extLst>
                <a:ext uri="{FF2B5EF4-FFF2-40B4-BE49-F238E27FC236}">
                  <a16:creationId xmlns:a16="http://schemas.microsoft.com/office/drawing/2014/main" xmlns="" id="{013C2AA9-BE83-4F2F-94BD-91ECD7F5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553200" y="4496114"/>
              <a:ext cx="1789603" cy="1848565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88AF2F7-F1CA-4124-8CC9-F8981CDD8416}"/>
              </a:ext>
            </a:extLst>
          </p:cNvPr>
          <p:cNvSpPr txBox="1"/>
          <p:nvPr/>
        </p:nvSpPr>
        <p:spPr>
          <a:xfrm>
            <a:off x="1188423" y="6200358"/>
            <a:ext cx="64315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왼쪽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이전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data test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오른쪽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용접로봇 사진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xmlns="" val="2241324857"/>
      </p:ext>
    </p:extLst>
  </p:cSld>
  <p:clrMapOvr>
    <a:masterClrMapping/>
  </p:clrMapOvr>
  <p:transition advTm="562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-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3+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의 오류부터 찾아보는 방향으로 진행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1)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학습 중간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output mask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를 출력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오류를 찾아내는 데 큰 도움을 주지 못함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2)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개수를 변경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적은 수의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에서 학습이 되는 것을 확인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sample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이용해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pre-train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한 후 본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으로 학습 시도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3948653"/>
      </p:ext>
    </p:extLst>
  </p:cSld>
  <p:clrMapOvr>
    <a:masterClrMapping/>
  </p:clrMapOvr>
  <p:transition advTm="17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2)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개수를 변경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  sample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이용해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pre-train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한 후 본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으로 학습 시도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1FBAAD1-FDEC-44B4-86ED-9C3AEE0C0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010565" y="2624176"/>
            <a:ext cx="3093906" cy="18149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0DECFC6-5790-44E3-9A98-5F23172A42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tretch>
            <a:fillRect/>
          </a:stretch>
        </p:blipFill>
        <p:spPr>
          <a:xfrm>
            <a:off x="4998702" y="4511431"/>
            <a:ext cx="3093906" cy="1844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1714BA6-2851-4FF5-B855-EA61D91BEA5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tretch>
            <a:fillRect/>
          </a:stretch>
        </p:blipFill>
        <p:spPr>
          <a:xfrm>
            <a:off x="518807" y="2629089"/>
            <a:ext cx="2967939" cy="18149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A47770C-8E09-424A-8BB1-166F133A18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tretch>
            <a:fillRect/>
          </a:stretch>
        </p:blipFill>
        <p:spPr>
          <a:xfrm>
            <a:off x="518806" y="4511431"/>
            <a:ext cx="2967939" cy="1844919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xmlns="" id="{546DE864-E97F-4DA1-AC13-C2954B40DD5C}"/>
              </a:ext>
            </a:extLst>
          </p:cNvPr>
          <p:cNvSpPr/>
          <p:nvPr/>
        </p:nvSpPr>
        <p:spPr>
          <a:xfrm>
            <a:off x="3891504" y="4151695"/>
            <a:ext cx="969155" cy="574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BC10128-53EE-4737-AA96-7E8BBB673D9F}"/>
              </a:ext>
            </a:extLst>
          </p:cNvPr>
          <p:cNvSpPr txBox="1"/>
          <p:nvPr/>
        </p:nvSpPr>
        <p:spPr>
          <a:xfrm>
            <a:off x="2754301" y="6382921"/>
            <a:ext cx="3627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위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train_loss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/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아래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: </a:t>
            </a:r>
            <a:r>
              <a:rPr lang="en-US" altLang="ko-KR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valid_score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4875791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1-2.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코드 실습 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–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Unet</a:t>
            </a:r>
            <a:r>
              <a:rPr lang="en-US" altLang="ko-KR" sz="2000" b="1" dirty="0">
                <a:solidFill>
                  <a:srgbClr val="3D3C3E"/>
                </a:solidFill>
                <a:latin typeface="210 옴니고딕OTF 030" panose="02020503020101020101" pitchFamily="18" charset="-127"/>
                <a:ea typeface="210 옴니고딕OTF 030" panose="02020503020101020101" pitchFamily="18" charset="-127"/>
              </a:rPr>
              <a:t> 3+ </a:t>
            </a:r>
            <a:endParaRPr lang="ko-KR" altLang="en-US" sz="1200" dirty="0">
              <a:solidFill>
                <a:srgbClr val="3D3C3E"/>
              </a:solidFill>
              <a:latin typeface="210 옴니고딕OTF 030" panose="02020503020101020101" pitchFamily="18" charset="-127"/>
              <a:ea typeface="210 옴니고딕OTF 030" panose="020205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276981-8BA0-4418-81B5-ADEBA6662352}"/>
              </a:ext>
            </a:extLst>
          </p:cNvPr>
          <p:cNvSpPr txBox="1"/>
          <p:nvPr/>
        </p:nvSpPr>
        <p:spPr>
          <a:xfrm>
            <a:off x="364803" y="1747573"/>
            <a:ext cx="87791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2)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의 개수를 변경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  sample 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을 이용해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pre-train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한 후 본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으로 학습 시도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E843CCD-4017-42DC-9C19-0436798EA247}"/>
              </a:ext>
            </a:extLst>
          </p:cNvPr>
          <p:cNvGrpSpPr/>
          <p:nvPr/>
        </p:nvGrpSpPr>
        <p:grpSpPr>
          <a:xfrm>
            <a:off x="364803" y="2634514"/>
            <a:ext cx="6298250" cy="2210044"/>
            <a:chOff x="364803" y="2634514"/>
            <a:chExt cx="6298250" cy="221004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E1FBAAD1-FDEC-44B4-86ED-9C3AEE0C0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tretch>
              <a:fillRect/>
            </a:stretch>
          </p:blipFill>
          <p:spPr>
            <a:xfrm>
              <a:off x="364803" y="2655659"/>
              <a:ext cx="3093906" cy="181498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60DECFC6-5790-44E3-9A98-5F23172A4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tretch>
              <a:fillRect/>
            </a:stretch>
          </p:blipFill>
          <p:spPr>
            <a:xfrm>
              <a:off x="3569147" y="2634514"/>
              <a:ext cx="3093906" cy="18449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BC10128-53EE-4737-AA96-7E8BBB673D9F}"/>
                </a:ext>
              </a:extLst>
            </p:cNvPr>
            <p:cNvSpPr txBox="1"/>
            <p:nvPr/>
          </p:nvSpPr>
          <p:spPr>
            <a:xfrm>
              <a:off x="1115443" y="4506004"/>
              <a:ext cx="490740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왼쪽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: </a:t>
              </a:r>
              <a:r>
                <a:rPr lang="en-US" altLang="ko-KR" sz="1600" dirty="0" err="1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train_loss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 / </a:t>
              </a:r>
              <a:r>
                <a:rPr lang="ko-KR" altLang="en-US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오른쪽</a:t>
              </a:r>
              <a:r>
                <a:rPr lang="en-US" altLang="ko-KR" sz="1600" dirty="0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: </a:t>
              </a:r>
              <a:r>
                <a:rPr lang="en-US" altLang="ko-KR" sz="1600" dirty="0" err="1">
                  <a:latin typeface="210 옴니고딕OTF 030" panose="02020503020101020101" pitchFamily="18" charset="-127"/>
                  <a:ea typeface="210 옴니고딕OTF 030" panose="02020503020101020101" pitchFamily="18" charset="-127"/>
                </a:rPr>
                <a:t>valid_score</a:t>
              </a:r>
              <a:endPara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6B3E1C-4182-44E0-A62E-8DEF7F66429E}"/>
              </a:ext>
            </a:extLst>
          </p:cNvPr>
          <p:cNvSpPr txBox="1"/>
          <p:nvPr/>
        </p:nvSpPr>
        <p:spPr>
          <a:xfrm>
            <a:off x="364802" y="4871129"/>
            <a:ext cx="87791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학습 결과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valid score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epoch 80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부근에서 급격하게 증가하는 것을 확인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증가한 후에도 안정화 되기보다는 많은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noise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가 낀 것 같은 진행을 보임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우연히 학습이 진행되었을 가능성도 존재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 err="1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교수님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feedback: Learning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Rate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가 커서 생기는 문제일 수 있다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  Learning Rate</a:t>
            </a:r>
            <a:r>
              <a:rPr lang="ko-KR" altLang="en-US" sz="1600" dirty="0">
                <a:latin typeface="210 옴니고딕OTF 030" panose="02020503020101020101" pitchFamily="18" charset="-127"/>
                <a:ea typeface="210 옴니고딕OTF 030" panose="02020503020101020101" pitchFamily="18" charset="-127"/>
                <a:sym typeface="Wingdings" panose="05000000000000000000" pitchFamily="2" charset="2"/>
              </a:rPr>
              <a:t>를 줄여서 학습 시도 예정</a:t>
            </a:r>
            <a:endParaRPr lang="en-US" altLang="ko-KR" sz="1600" dirty="0">
              <a:latin typeface="210 옴니고딕OTF 030" panose="02020503020101020101" pitchFamily="18" charset="-127"/>
              <a:ea typeface="210 옴니고딕OTF 030" panose="020205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A2A0E3E-FF1A-4B76-9AAF-FDCD9BB03B99}"/>
              </a:ext>
            </a:extLst>
          </p:cNvPr>
          <p:cNvSpPr/>
          <p:nvPr/>
        </p:nvSpPr>
        <p:spPr>
          <a:xfrm>
            <a:off x="4700789" y="2547792"/>
            <a:ext cx="721217" cy="19316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2016791"/>
      </p:ext>
    </p:extLst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10006</TotalTime>
  <Words>887</Words>
  <Application>Microsoft Office PowerPoint</Application>
  <PresentationFormat>화면 슬라이드 쇼(4:3)</PresentationFormat>
  <Paragraphs>240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Arial</vt:lpstr>
      <vt:lpstr>210 옴니고딕OTF 030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다음 주 예정</vt:lpstr>
      <vt:lpstr>슬라이드 11</vt:lpstr>
      <vt:lpstr>목차</vt:lpstr>
      <vt:lpstr>1. 이번주 작업</vt:lpstr>
      <vt:lpstr>1. 이번 주 작업</vt:lpstr>
      <vt:lpstr>1. 이번 주 작업</vt:lpstr>
      <vt:lpstr>1. 이번 주 작업</vt:lpstr>
      <vt:lpstr>1. 이번 주 작업</vt:lpstr>
      <vt:lpstr>1. 이번주 작업</vt:lpstr>
      <vt:lpstr>2. 다음주 예정</vt:lpstr>
      <vt:lpstr>슬라이드 20</vt:lpstr>
      <vt:lpstr>1. 이미지 데이터중 n개를 임의로 비복원 추출하여, 10회 연산</vt:lpstr>
      <vt:lpstr>2. 기존 알고리즘과의 오차비교</vt:lpstr>
      <vt:lpstr>2. 기존 알고리즘과의 오차비교</vt:lpstr>
      <vt:lpstr>2. 기존 알고리즘과의 오차비교</vt:lpstr>
      <vt:lpstr>3. 연산시간분석</vt:lpstr>
      <vt:lpstr>3. 연산시간분석</vt:lpstr>
      <vt:lpstr>3. 향후계획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733</cp:revision>
  <cp:lastPrinted>2011-08-28T13:13:29Z</cp:lastPrinted>
  <dcterms:created xsi:type="dcterms:W3CDTF">2011-08-24T01:05:33Z</dcterms:created>
  <dcterms:modified xsi:type="dcterms:W3CDTF">2021-10-09T01:35:35Z</dcterms:modified>
</cp:coreProperties>
</file>