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292" r:id="rId3"/>
    <p:sldId id="258" r:id="rId4"/>
    <p:sldId id="495" r:id="rId5"/>
    <p:sldId id="513" r:id="rId6"/>
    <p:sldId id="550" r:id="rId7"/>
    <p:sldId id="501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9" r:id="rId16"/>
    <p:sldId id="545" r:id="rId17"/>
    <p:sldId id="531" r:id="rId18"/>
    <p:sldId id="551" r:id="rId19"/>
    <p:sldId id="552" r:id="rId20"/>
    <p:sldId id="553" r:id="rId21"/>
    <p:sldId id="554" r:id="rId22"/>
    <p:sldId id="555" r:id="rId23"/>
    <p:sldId id="537" r:id="rId24"/>
  </p:sldIdLst>
  <p:sldSz cx="9144000" cy="6858000" type="screen4x3"/>
  <p:notesSz cx="6805613" cy="9939338"/>
  <p:embeddedFontLst>
    <p:embeddedFont>
      <p:font typeface="맑은 고딕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EEE5"/>
    <a:srgbClr val="5DAAFF"/>
    <a:srgbClr val="47B0FF"/>
    <a:srgbClr val="1D314E"/>
    <a:srgbClr val="3D3C3E"/>
    <a:srgbClr val="063656"/>
    <a:srgbClr val="08456E"/>
    <a:srgbClr val="569CF0"/>
    <a:srgbClr val="8DBDF7"/>
    <a:srgbClr val="E3EA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57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pPr/>
              <a:t>2021-10-15</a:t>
            </a:fld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pPr/>
              <a:t>‹#›</a:t>
            </a:fld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893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389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017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6950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2645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0617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3268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2755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485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59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795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824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806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237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662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2pPr>
            <a:lvl3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3pPr>
            <a:lvl4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4pPr>
            <a:lvl5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148328"/>
            <a:ext cx="4764683" cy="717437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13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75642" y="2670264"/>
          <a:ext cx="5387994" cy="170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45">
                  <a:extLst>
                    <a:ext uri="{9D8B030D-6E8A-4147-A177-3AD203B41FA5}">
                      <a16:colId xmlns:a16="http://schemas.microsoft.com/office/drawing/2014/main" xmlns="" val="3241618370"/>
                    </a:ext>
                  </a:extLst>
                </a:gridCol>
                <a:gridCol w="2012555">
                  <a:extLst>
                    <a:ext uri="{9D8B030D-6E8A-4147-A177-3AD203B41FA5}">
                      <a16:colId xmlns:a16="http://schemas.microsoft.com/office/drawing/2014/main" xmlns="" val="1901580077"/>
                    </a:ext>
                  </a:extLst>
                </a:gridCol>
                <a:gridCol w="2281994">
                  <a:extLst>
                    <a:ext uri="{9D8B030D-6E8A-4147-A177-3AD203B41FA5}">
                      <a16:colId xmlns:a16="http://schemas.microsoft.com/office/drawing/2014/main" xmlns="" val="3559604109"/>
                    </a:ext>
                  </a:extLst>
                </a:gridCol>
              </a:tblGrid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원인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High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Low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xmlns="" val="4259571732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전류</a:t>
                      </a:r>
                      <a:endParaRPr lang="en-US" altLang="ko-KR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스패터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언더컷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균열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오버랩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용입</a:t>
                      </a:r>
                      <a:r>
                        <a:rPr lang="ko-KR" altLang="en-US" sz="800" dirty="0"/>
                        <a:t> 불량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xmlns="" val="862609736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전압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언더컷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스패터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xmlns="" val="3729494669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용접속도</a:t>
                      </a:r>
                      <a:endParaRPr lang="en-US" altLang="ko-KR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균열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언더컷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오버랩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xmlns="" val="1536293831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가스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기공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xmlns="" val="3092955833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용접 각도</a:t>
                      </a:r>
                    </a:p>
                  </a:txBody>
                  <a:tcPr marL="51435" marR="51435" marT="25718" marB="25718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언더컷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용입</a:t>
                      </a:r>
                      <a:r>
                        <a:rPr lang="ko-KR" altLang="en-US" sz="800" dirty="0"/>
                        <a:t> 불량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오버랩</a:t>
                      </a: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0448048"/>
                  </a:ext>
                </a:extLst>
              </a:tr>
            </a:tbl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>
          <a:xfrm>
            <a:off x="2205453" y="2388579"/>
            <a:ext cx="3973502" cy="236935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1.1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조작 </a:t>
            </a:r>
            <a:r>
              <a:rPr lang="ko-KR" altLang="en-US" sz="1125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변인에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따른 결함</a:t>
            </a:r>
            <a:endParaRPr lang="ko-KR" altLang="en-US" sz="1125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r>
              <a:rPr lang="en-US" altLang="ko-KR" sz="1575" b="1" dirty="0">
                <a:solidFill>
                  <a:srgbClr val="3D3C3E"/>
                </a:solidFill>
              </a:rPr>
              <a:t>1. </a:t>
            </a:r>
            <a:r>
              <a:rPr lang="ko-KR" altLang="en-US" sz="1575" b="1" dirty="0">
                <a:solidFill>
                  <a:srgbClr val="3D3C3E"/>
                </a:solidFill>
              </a:rPr>
              <a:t>이번주 작업</a:t>
            </a:r>
            <a:endParaRPr lang="ko-KR" altLang="en-US" sz="900" dirty="0">
              <a:solidFill>
                <a:srgbClr val="3D3C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745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더러운이(가) 표시된 사진&#10;&#10;자동 생성된 설명">
            <a:extLst>
              <a:ext uri="{FF2B5EF4-FFF2-40B4-BE49-F238E27FC236}">
                <a16:creationId xmlns:a16="http://schemas.microsoft.com/office/drawing/2014/main" xmlns="" id="{6FBBA124-96F8-4825-81FE-F16A88F950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73" t="19865" r="18681" b="25457"/>
          <a:stretch/>
        </p:blipFill>
        <p:spPr>
          <a:xfrm>
            <a:off x="3066608" y="2670314"/>
            <a:ext cx="509187" cy="151737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1.1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상승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900" dirty="0" err="1"/>
              <a:t>스패터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ko-KR" altLang="en-US" sz="900" dirty="0" err="1"/>
              <a:t>언더컷</a:t>
            </a:r>
            <a:endParaRPr lang="ko-KR" altLang="en-US" sz="900" dirty="0"/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실험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스패터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언더컷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182257" y="2914085"/>
            <a:ext cx="139784" cy="629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16" name="직사각형 15"/>
          <p:cNvSpPr/>
          <p:nvPr/>
        </p:nvSpPr>
        <p:spPr>
          <a:xfrm>
            <a:off x="3420071" y="3861197"/>
            <a:ext cx="80367" cy="892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658CD88-E092-B642-99F7-6F2483B6DBCC}"/>
              </a:ext>
            </a:extLst>
          </p:cNvPr>
          <p:cNvSpPr txBox="1"/>
          <p:nvPr/>
        </p:nvSpPr>
        <p:spPr>
          <a:xfrm>
            <a:off x="3135935" y="4184566"/>
            <a:ext cx="386644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+5V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F8622CC-71EF-464A-AF85-5D6AB569F896}"/>
              </a:ext>
            </a:extLst>
          </p:cNvPr>
          <p:cNvSpPr/>
          <p:nvPr/>
        </p:nvSpPr>
        <p:spPr>
          <a:xfrm>
            <a:off x="3182257" y="2670314"/>
            <a:ext cx="191379" cy="1389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pic>
        <p:nvPicPr>
          <p:cNvPr id="29" name="그림 28" descr="더러운이(가) 표시된 사진&#10;&#10;자동 생성된 설명">
            <a:extLst>
              <a:ext uri="{FF2B5EF4-FFF2-40B4-BE49-F238E27FC236}">
                <a16:creationId xmlns:a16="http://schemas.microsoft.com/office/drawing/2014/main" xmlns="" id="{F4952900-7FC4-42BB-B153-1A5450C622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804" t="8306" r="9744" b="60599"/>
          <a:stretch/>
        </p:blipFill>
        <p:spPr>
          <a:xfrm rot="5400000">
            <a:off x="4656742" y="3178635"/>
            <a:ext cx="1525827" cy="5091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6C07D8C-70E1-4EA3-9688-DB6F36A3A12B}"/>
              </a:ext>
            </a:extLst>
          </p:cNvPr>
          <p:cNvSpPr txBox="1"/>
          <p:nvPr/>
        </p:nvSpPr>
        <p:spPr>
          <a:xfrm>
            <a:off x="5255428" y="4184566"/>
            <a:ext cx="375424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+1V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91B5EF2-07FF-4A79-8DBE-743FE4A47A94}"/>
              </a:ext>
            </a:extLst>
          </p:cNvPr>
          <p:cNvSpPr/>
          <p:nvPr/>
        </p:nvSpPr>
        <p:spPr>
          <a:xfrm>
            <a:off x="5299517" y="3114130"/>
            <a:ext cx="139784" cy="717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xmlns="" val="1045631029"/>
      </p:ext>
    </p:extLst>
  </p:cSld>
  <p:clrMapOvr>
    <a:masterClrMapping/>
  </p:clrMapOvr>
  <p:transition advTm="172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1.2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하강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X</a:t>
            </a: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용입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불량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658CD88-E092-B642-99F7-6F2483B6DBCC}"/>
              </a:ext>
            </a:extLst>
          </p:cNvPr>
          <p:cNvSpPr txBox="1"/>
          <p:nvPr/>
        </p:nvSpPr>
        <p:spPr>
          <a:xfrm>
            <a:off x="3135934" y="4184566"/>
            <a:ext cx="370614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-4V</a:t>
            </a:r>
          </a:p>
        </p:txBody>
      </p:sp>
      <p:pic>
        <p:nvPicPr>
          <p:cNvPr id="24" name="그림 23" descr="실내, 금속, 오래된, 더러운이(가) 표시된 사진&#10;&#10;자동 생성된 설명">
            <a:extLst>
              <a:ext uri="{FF2B5EF4-FFF2-40B4-BE49-F238E27FC236}">
                <a16:creationId xmlns:a16="http://schemas.microsoft.com/office/drawing/2014/main" xmlns="" id="{1CD97A85-42DF-4A4E-A0C7-99A2D873CA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690" t="16877" r="26066" b="23682"/>
          <a:stretch/>
        </p:blipFill>
        <p:spPr>
          <a:xfrm>
            <a:off x="3109426" y="2702707"/>
            <a:ext cx="397043" cy="143215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24C90D9-53ED-44CE-B2E2-14D59529F947}"/>
              </a:ext>
            </a:extLst>
          </p:cNvPr>
          <p:cNvSpPr/>
          <p:nvPr/>
        </p:nvSpPr>
        <p:spPr>
          <a:xfrm>
            <a:off x="3182257" y="2914085"/>
            <a:ext cx="139784" cy="972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pic>
        <p:nvPicPr>
          <p:cNvPr id="26" name="그림 25" descr="텍스트, 더러운이(가) 표시된 사진&#10;&#10;자동 생성된 설명">
            <a:extLst>
              <a:ext uri="{FF2B5EF4-FFF2-40B4-BE49-F238E27FC236}">
                <a16:creationId xmlns:a16="http://schemas.microsoft.com/office/drawing/2014/main" xmlns="" id="{57F518C8-0EFA-421B-BEBD-CABD53950C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09" t="15207" r="3311" b="60038"/>
          <a:stretch/>
        </p:blipFill>
        <p:spPr>
          <a:xfrm rot="5400000">
            <a:off x="4623774" y="3201621"/>
            <a:ext cx="1432150" cy="3970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9CF08F0-59D5-45DB-9637-4DF2995F761F}"/>
              </a:ext>
            </a:extLst>
          </p:cNvPr>
          <p:cNvSpPr txBox="1"/>
          <p:nvPr/>
        </p:nvSpPr>
        <p:spPr>
          <a:xfrm>
            <a:off x="5190648" y="4128392"/>
            <a:ext cx="356188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-1V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8F2D802-3A41-4B97-B47F-5F9FB7796B16}"/>
              </a:ext>
            </a:extLst>
          </p:cNvPr>
          <p:cNvSpPr/>
          <p:nvPr/>
        </p:nvSpPr>
        <p:spPr>
          <a:xfrm>
            <a:off x="5230792" y="2914085"/>
            <a:ext cx="139784" cy="972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xmlns="" val="1348085519"/>
      </p:ext>
    </p:extLst>
  </p:cSld>
  <p:clrMapOvr>
    <a:masterClrMapping/>
  </p:clrMapOvr>
  <p:transition advTm="172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벽, 금속, 더러운, 잡기이(가) 표시된 사진&#10;&#10;자동 생성된 설명">
            <a:extLst>
              <a:ext uri="{FF2B5EF4-FFF2-40B4-BE49-F238E27FC236}">
                <a16:creationId xmlns:a16="http://schemas.microsoft.com/office/drawing/2014/main" xmlns="" id="{C513B73B-12F8-4EC7-83B3-47F2A6CC6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929" t="18543" r="20229" b="24711"/>
          <a:stretch/>
        </p:blipFill>
        <p:spPr>
          <a:xfrm>
            <a:off x="3088420" y="2674035"/>
            <a:ext cx="465563" cy="1522105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1.3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속도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상승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900" dirty="0" err="1"/>
              <a:t>언더컷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실험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언더컷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152643" y="3157537"/>
            <a:ext cx="197777" cy="62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658CD88-E092-B642-99F7-6F2483B6DBCC}"/>
              </a:ext>
            </a:extLst>
          </p:cNvPr>
          <p:cNvSpPr txBox="1"/>
          <p:nvPr/>
        </p:nvSpPr>
        <p:spPr>
          <a:xfrm>
            <a:off x="3066205" y="4184566"/>
            <a:ext cx="587020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24mm/s</a:t>
            </a:r>
          </a:p>
        </p:txBody>
      </p:sp>
      <p:pic>
        <p:nvPicPr>
          <p:cNvPr id="12" name="그림 11" descr="실내, 더러운이(가) 표시된 사진&#10;&#10;자동 생성된 설명">
            <a:extLst>
              <a:ext uri="{FF2B5EF4-FFF2-40B4-BE49-F238E27FC236}">
                <a16:creationId xmlns:a16="http://schemas.microsoft.com/office/drawing/2014/main" xmlns="" id="{CA89C9A9-85EB-4CCE-966E-F25FDDE4FA3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632" t="68077" r="17792" b="17895"/>
          <a:stretch/>
        </p:blipFill>
        <p:spPr>
          <a:xfrm rot="16200000">
            <a:off x="4869013" y="3202306"/>
            <a:ext cx="1522104" cy="46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AAF8E43-7DEE-417F-B5AA-8663DDA3C0D4}"/>
              </a:ext>
            </a:extLst>
          </p:cNvPr>
          <p:cNvSpPr txBox="1"/>
          <p:nvPr/>
        </p:nvSpPr>
        <p:spPr>
          <a:xfrm>
            <a:off x="5375067" y="4184566"/>
            <a:ext cx="572593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14mm/s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66F2CBB-4806-4BC5-B205-94774C097BDE}"/>
              </a:ext>
            </a:extLst>
          </p:cNvPr>
          <p:cNvSpPr/>
          <p:nvPr/>
        </p:nvSpPr>
        <p:spPr>
          <a:xfrm>
            <a:off x="5463646" y="3496866"/>
            <a:ext cx="197777" cy="432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xmlns="" val="261023851"/>
      </p:ext>
    </p:extLst>
  </p:cSld>
  <p:clrMapOvr>
    <a:masterClrMapping/>
  </p:clrMapOvr>
  <p:transition advTm="172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더러운이(가) 표시된 사진&#10;&#10;자동 생성된 설명">
            <a:extLst>
              <a:ext uri="{FF2B5EF4-FFF2-40B4-BE49-F238E27FC236}">
                <a16:creationId xmlns:a16="http://schemas.microsoft.com/office/drawing/2014/main" xmlns="" id="{9A84165A-4C50-41E9-98F4-E4406C129B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649" t="20481" r="24591" b="17853"/>
          <a:stretch/>
        </p:blipFill>
        <p:spPr>
          <a:xfrm>
            <a:off x="2999335" y="2661861"/>
            <a:ext cx="507134" cy="15395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1.4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속도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하강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900" dirty="0"/>
              <a:t>오버랩</a:t>
            </a: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실험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오버랩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99335" y="2886075"/>
            <a:ext cx="247500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658CD88-E092-B642-99F7-6F2483B6DBCC}"/>
              </a:ext>
            </a:extLst>
          </p:cNvPr>
          <p:cNvSpPr txBox="1"/>
          <p:nvPr/>
        </p:nvSpPr>
        <p:spPr>
          <a:xfrm>
            <a:off x="3051777" y="4181607"/>
            <a:ext cx="522900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2mm/s</a:t>
            </a: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B5A7C04E-D978-4540-AAAF-1A33F7942A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39" t="15674" r="12656" b="58536"/>
          <a:stretch/>
        </p:blipFill>
        <p:spPr>
          <a:xfrm rot="5400000">
            <a:off x="4974885" y="3178051"/>
            <a:ext cx="1539514" cy="5071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B53094-6B1C-4A10-8996-B1619E4D9AC1}"/>
              </a:ext>
            </a:extLst>
          </p:cNvPr>
          <p:cNvSpPr txBox="1"/>
          <p:nvPr/>
        </p:nvSpPr>
        <p:spPr>
          <a:xfrm>
            <a:off x="5516984" y="4189800"/>
            <a:ext cx="522900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4mm/s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0FBB090-BF16-46F6-9B28-15C3EFFFCB5D}"/>
              </a:ext>
            </a:extLst>
          </p:cNvPr>
          <p:cNvSpPr/>
          <p:nvPr/>
        </p:nvSpPr>
        <p:spPr>
          <a:xfrm>
            <a:off x="5516984" y="2886075"/>
            <a:ext cx="247500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xmlns="" val="2432884117"/>
      </p:ext>
    </p:extLst>
  </p:cSld>
  <p:clrMapOvr>
    <a:masterClrMapping/>
  </p:clrMapOvr>
  <p:transition advTm="172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7673" y="5266733"/>
            <a:ext cx="2561863" cy="15221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587827" y="1784354"/>
            <a:ext cx="8556173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파라미터 최적화</a:t>
            </a: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논문 조사</a:t>
            </a:r>
            <a:endParaRPr lang="en-US" altLang="ko-KR" sz="1600" b="1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Bayesian Optimization Algorithm, Particle Swarm Optimization Algorithm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등의 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최적화 기법 사용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딥러닝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강화 학습을 사용한 파라미터 최적화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환경이 달라졌을 때 최적화</a:t>
            </a:r>
            <a:endParaRPr lang="en-US" altLang="ko-KR" sz="1600" b="1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환경이 달라졌을 때마다 학습이 필요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시간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비용 ↑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강화학습 모델을 </a:t>
            </a:r>
            <a:r>
              <a:rPr lang="ko-KR" altLang="en-US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전이학습하여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성능을 향상시킨 논문 찾음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1.5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강화학습을 이용한 파라미터 최적화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82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다음주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8" y="2261615"/>
            <a:ext cx="1980685" cy="23929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2.1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데이터 수집</a:t>
            </a:r>
            <a:endParaRPr lang="ko-KR" altLang="en-US" sz="675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29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2819071" y="2600110"/>
            <a:ext cx="2980127" cy="795260"/>
          </a:xfrm>
          <a:prstGeom prst="rect">
            <a:avLst/>
          </a:prstGeom>
        </p:spPr>
        <p:txBody>
          <a:bodyPr vert="horz" lIns="38576" tIns="19289" rIns="38576" bIns="19289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760" b="1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658CD88-E092-B642-99F7-6F2483B6DBCC}"/>
              </a:ext>
            </a:extLst>
          </p:cNvPr>
          <p:cNvSpPr txBox="1"/>
          <p:nvPr/>
        </p:nvSpPr>
        <p:spPr>
          <a:xfrm>
            <a:off x="2384283" y="2497761"/>
            <a:ext cx="2477281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60735" indent="-160735">
              <a:buFont typeface="Arial" panose="020B0604020202020204" pitchFamily="34" charset="0"/>
              <a:buChar char="•"/>
            </a:pPr>
            <a:r>
              <a:rPr kumimoji="1" lang="ko-KR" altLang="en-US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각도를 조작 변인으로 사용하는 실험 진행</a:t>
            </a:r>
            <a:endParaRPr kumimoji="1" lang="en-US" altLang="ko-KR" sz="788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144557" y="2712220"/>
            <a:ext cx="1980685" cy="23929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125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976409"/>
      </p:ext>
    </p:extLst>
  </p:cSld>
  <p:clrMapOvr>
    <a:masterClrMapping/>
  </p:clrMapOvr>
  <p:transition advTm="172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037321"/>
      </p:ext>
    </p:extLst>
  </p:cSld>
  <p:clrMapOvr>
    <a:masterClrMapping/>
  </p:clrMapOvr>
  <p:transition advTm="2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(2021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년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10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월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9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일 자료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b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rgbClr val="3D3C3E"/>
                </a:solidFill>
              </a:rPr>
              <a:t>이미지 </a:t>
            </a:r>
            <a:r>
              <a:rPr lang="ko-KR" altLang="en-US" sz="2400" b="1" dirty="0" err="1" smtClean="0">
                <a:solidFill>
                  <a:srgbClr val="3D3C3E"/>
                </a:solidFill>
              </a:rPr>
              <a:t>데이터중</a:t>
            </a:r>
            <a:r>
              <a:rPr lang="ko-KR" altLang="en-US" sz="2400" b="1" dirty="0" smtClean="0">
                <a:solidFill>
                  <a:srgbClr val="3D3C3E"/>
                </a:solidFill>
              </a:rPr>
              <a:t> 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n</a:t>
            </a:r>
            <a:r>
              <a:rPr lang="ko-KR" altLang="en-US" sz="2400" b="1" dirty="0" smtClean="0">
                <a:solidFill>
                  <a:srgbClr val="3D3C3E"/>
                </a:solidFill>
              </a:rPr>
              <a:t>개를 임의로 </a:t>
            </a:r>
            <a:r>
              <a:rPr lang="ko-KR" altLang="en-US" sz="2400" b="1" dirty="0" err="1" smtClean="0">
                <a:solidFill>
                  <a:srgbClr val="3D3C3E"/>
                </a:solidFill>
              </a:rPr>
              <a:t>비복원</a:t>
            </a:r>
            <a:r>
              <a:rPr lang="ko-KR" altLang="en-US" sz="2400" b="1" dirty="0" smtClean="0">
                <a:solidFill>
                  <a:srgbClr val="3D3C3E"/>
                </a:solidFill>
              </a:rPr>
              <a:t> 추출하여</a:t>
            </a:r>
            <a:r>
              <a:rPr lang="en-US" altLang="ko-KR" sz="2400" b="1" dirty="0" smtClean="0">
                <a:solidFill>
                  <a:srgbClr val="3D3C3E"/>
                </a:solidFill>
              </a:rPr>
              <a:t>, 10</a:t>
            </a:r>
            <a:r>
              <a:rPr lang="ko-KR" altLang="en-US" sz="2400" b="1" dirty="0" smtClean="0">
                <a:solidFill>
                  <a:srgbClr val="3D3C3E"/>
                </a:solidFill>
              </a:rPr>
              <a:t>회 연산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58288" y="2072217"/>
            <a:ext cx="2953812" cy="950383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X = [x1, x2, x3…. x10]</a:t>
            </a:r>
          </a:p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Y = [y1, y2, y3…. y10]</a:t>
            </a:r>
          </a:p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Z = [z1, z2, z3…. z10]</a:t>
            </a:r>
          </a:p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733800" y="1500717"/>
            <a:ext cx="4279900" cy="518583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1. 3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장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~ 10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장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4098" name="Picture 2" descr="C:\Users\cailab\Desktop\asd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1873250"/>
            <a:ext cx="3054350" cy="3559746"/>
          </a:xfrm>
          <a:prstGeom prst="rect">
            <a:avLst/>
          </a:prstGeom>
          <a:noFill/>
        </p:spPr>
      </p:pic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155138" y="3088217"/>
            <a:ext cx="2750612" cy="3769783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3.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크기순으로정렬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4.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평균계산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5.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이항 분포의 정규근사화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6.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가중치 부여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4099" name="Picture 3" descr="C:\Users\cailab\Desktop\aefs.PNG"/>
          <p:cNvPicPr>
            <a:picLocks noChangeAspect="1" noChangeArrowheads="1"/>
          </p:cNvPicPr>
          <p:nvPr/>
        </p:nvPicPr>
        <p:blipFill>
          <a:blip r:embed="rId4"/>
          <a:srcRect l="37500" t="52024"/>
          <a:stretch>
            <a:fillRect/>
          </a:stretch>
        </p:blipFill>
        <p:spPr bwMode="auto">
          <a:xfrm>
            <a:off x="6788150" y="5048250"/>
            <a:ext cx="2222500" cy="752475"/>
          </a:xfrm>
          <a:prstGeom prst="rect">
            <a:avLst/>
          </a:prstGeom>
          <a:noFill/>
        </p:spPr>
      </p:pic>
      <p:pic>
        <p:nvPicPr>
          <p:cNvPr id="4100" name="Picture 4" descr="C:\Users\cailab\Desktop\se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06900" y="4655015"/>
            <a:ext cx="2254250" cy="1621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18500630"/>
      </p:ext>
    </p:extLst>
  </p:cSld>
  <p:clrMapOvr>
    <a:masterClrMapping/>
  </p:clrMapOvr>
  <p:transition advTm="57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823874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데이터 셋에서 임의로 </a:t>
            </a:r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장의 이미지를 추출해</a:t>
            </a:r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, 10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회 </a:t>
            </a:r>
            <a:r>
              <a:rPr lang="ko-KR" altLang="en-US" sz="24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연산하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여</a:t>
            </a:r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추정한 결과를 </a:t>
            </a:r>
            <a:r>
              <a:rPr lang="en-US" altLang="ko-KR" sz="2400" b="1" spc="-150" dirty="0" smtClean="0">
                <a:solidFill>
                  <a:srgbClr val="3D3C3E"/>
                </a:solidFill>
              </a:rPr>
              <a:t>10</a:t>
            </a:r>
            <a:r>
              <a:rPr lang="ko-KR" altLang="en-US" sz="2400" b="1" spc="-150" dirty="0" smtClean="0">
                <a:solidFill>
                  <a:srgbClr val="3D3C3E"/>
                </a:solidFill>
              </a:rPr>
              <a:t>회 실시 후 안정성 분석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3459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885825" y="1726143"/>
            <a:ext cx="7084488" cy="388408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연산에 사용한 </a:t>
            </a:r>
            <a:r>
              <a:rPr lang="ko-KR" altLang="en-US" sz="1600" b="1" dirty="0" err="1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이미지수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      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공간상에서의 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Euclidean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거리 오차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m)</a:t>
            </a:r>
          </a:p>
        </p:txBody>
      </p:sp>
      <p:pic>
        <p:nvPicPr>
          <p:cNvPr id="1029" name="Picture 5" descr="C:\Users\cailab\Desktop\2021년 10월 16일 자료\2021년 10월 16일 자료\비연속성\d.png"/>
          <p:cNvPicPr>
            <a:picLocks noChangeAspect="1" noChangeArrowheads="1"/>
          </p:cNvPicPr>
          <p:nvPr/>
        </p:nvPicPr>
        <p:blipFill>
          <a:blip r:embed="rId3"/>
          <a:srcRect l="25156" t="48833" r="51031" b="20667"/>
          <a:stretch>
            <a:fillRect/>
          </a:stretch>
        </p:blipFill>
        <p:spPr bwMode="auto">
          <a:xfrm>
            <a:off x="1200150" y="2073525"/>
            <a:ext cx="6191250" cy="4460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76696481"/>
      </p:ext>
    </p:extLst>
  </p:cSld>
  <p:clrMapOvr>
    <a:masterClrMapping/>
  </p:clrMapOvr>
  <p:transition advTm="3101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6368125"/>
      </p:ext>
    </p:extLst>
  </p:cSld>
  <p:clrMapOvr>
    <a:masterClrMapping/>
  </p:clrMapOvr>
  <p:transition advTm="25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이항분포의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정규근사화기법에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 연속성 보정 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2052" name="Picture 4" descr="C:\Users\cailab\Desktop\shse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4" y="1539875"/>
            <a:ext cx="6284413" cy="31845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</p:pic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28626" y="5221817"/>
            <a:ext cx="8201024" cy="1112307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만약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(P &lt; 6)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인 경우의 면적을 구하는 경우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연속성 보정을 하지 않으면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검은색 연필로 </a:t>
            </a:r>
            <a:endParaRPr lang="en-US" altLang="ko-KR" sz="1600" b="1" dirty="0" smtClean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색칠한 부분만큼 반영이 된다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이는 실제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정규 분포와 오차가 심하다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빨간색으로 칠한 부</a:t>
            </a:r>
            <a:endParaRPr lang="en-US" altLang="ko-KR" sz="1600" b="1" dirty="0" smtClean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분을 반영해줘야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실제 정규분포에 더 근접한 값을 얻을 수 있다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8500630"/>
      </p:ext>
    </p:extLst>
  </p:cSld>
  <p:clrMapOvr>
    <a:masterClrMapping/>
  </p:clrMapOvr>
  <p:transition advTm="57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이항분포의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정규근사화기법에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 연속성 보정 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2050" name="Picture 2" descr="C:\Users\cailab\Desktop\2021년 10월 16일 자료\2021년 10월 16일 자료\연속성\nd.png"/>
          <p:cNvPicPr>
            <a:picLocks noChangeAspect="1" noChangeArrowheads="1"/>
          </p:cNvPicPr>
          <p:nvPr/>
        </p:nvPicPr>
        <p:blipFill>
          <a:blip r:embed="rId3"/>
          <a:srcRect l="24875" t="49500" r="50656" b="19833"/>
          <a:stretch>
            <a:fillRect/>
          </a:stretch>
        </p:blipFill>
        <p:spPr bwMode="auto">
          <a:xfrm>
            <a:off x="4626510" y="1638300"/>
            <a:ext cx="4326990" cy="30504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3" name="Picture 5" descr="C:\Users\cailab\Desktop\2021년 10월 16일 자료\2021년 10월 16일 자료\비연속성\d.png"/>
          <p:cNvPicPr>
            <a:picLocks noChangeAspect="1" noChangeArrowheads="1"/>
          </p:cNvPicPr>
          <p:nvPr/>
        </p:nvPicPr>
        <p:blipFill>
          <a:blip r:embed="rId4"/>
          <a:srcRect l="25156" t="48833" r="51031" b="20667"/>
          <a:stretch>
            <a:fillRect/>
          </a:stretch>
        </p:blipFill>
        <p:spPr bwMode="auto">
          <a:xfrm>
            <a:off x="152400" y="1600200"/>
            <a:ext cx="4267200" cy="307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38151" y="5229225"/>
            <a:ext cx="8201024" cy="16287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평균오차 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(0.0055, 0.0059, 0.0054)                                    (0.0047, 0.0050, 0.0052)</a:t>
            </a:r>
          </a:p>
          <a:p>
            <a:pPr>
              <a:buNone/>
            </a:pPr>
            <a:endParaRPr lang="en-US" altLang="ko-KR" sz="1600" b="1" dirty="0" smtClean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연속성 보정을 해주니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보정전보다 같은 장수를 이용해서 </a:t>
            </a:r>
            <a:r>
              <a:rPr lang="ko-KR" altLang="en-US" sz="1600" b="1" dirty="0" err="1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계산했을때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평균 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Error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가 조금씩 감소</a:t>
            </a:r>
            <a:endParaRPr lang="en-US" altLang="ko-KR" sz="1600" b="1" dirty="0" smtClean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하는 경향을 보였다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</a:t>
            </a:r>
          </a:p>
          <a:p>
            <a:pPr>
              <a:buNone/>
            </a:pPr>
            <a:endParaRPr lang="en-US" altLang="ko-KR" sz="1600" b="1" dirty="0" smtClean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값이 증가할수록 비교적 값이 안정적으로 </a:t>
            </a:r>
            <a:r>
              <a:rPr lang="ko-KR" altLang="en-US" sz="1600" b="1" dirty="0" err="1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나오는것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같은데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이는 좀 더 해봐야 할것 같다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781675" y="2076450"/>
            <a:ext cx="1485900" cy="2095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58050" y="2295525"/>
            <a:ext cx="1276350" cy="685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762625" y="4200525"/>
            <a:ext cx="1314450" cy="1143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7058025" y="3857625"/>
            <a:ext cx="1466850" cy="3333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364193"/>
            <a:ext cx="7084488" cy="388408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연산에 사용한 </a:t>
            </a:r>
            <a:r>
              <a:rPr lang="ko-KR" altLang="en-US" sz="1600" b="1" dirty="0" err="1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이미지수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      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Y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공간상에서의 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Euclidean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거리 오차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m)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181100" y="4793193"/>
            <a:ext cx="7084488" cy="388408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연속성 보정 전                                                   연속성 보정 후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8500630"/>
      </p:ext>
    </p:extLst>
  </p:cSld>
  <p:clrMapOvr>
    <a:masterClrMapping/>
  </p:clrMapOvr>
  <p:transition advTm="57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연속성 보정된 정규근사화 알고리즘으로 한번 더 실시</a:t>
            </a: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정확도 개선을 위한 결과값 가중치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재조정 등의 알고리즘 탐색</a:t>
            </a: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37604" y="3970866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71494"/>
      </p:ext>
    </p:extLst>
  </p:cSld>
  <p:clrMapOvr>
    <a:masterClrMapping/>
  </p:clrMapOvr>
  <p:transition advTm="15609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다음 주 예정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ransition advTm="2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– Unet3+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52E600-9723-4A84-9198-6268B3E350AD}"/>
              </a:ext>
            </a:extLst>
          </p:cNvPr>
          <p:cNvSpPr txBox="1"/>
          <p:nvPr/>
        </p:nvSpPr>
        <p:spPr>
          <a:xfrm>
            <a:off x="364803" y="1747573"/>
            <a:ext cx="80465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- 20 * 20 sample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trainset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학습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20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개의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trainset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20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개씩 복사하여 총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400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개의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trainset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으로 학습 시도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0D91FC8-986E-4D5F-AB22-EAF07A8976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55822" y="4538002"/>
            <a:ext cx="3093906" cy="1844919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896AF4BB-7549-4359-8784-27A5AB2553F8}"/>
              </a:ext>
            </a:extLst>
          </p:cNvPr>
          <p:cNvSpPr/>
          <p:nvPr/>
        </p:nvSpPr>
        <p:spPr>
          <a:xfrm>
            <a:off x="3891504" y="4151695"/>
            <a:ext cx="969155" cy="574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02D90C-6632-477E-95A7-54404E39F213}"/>
              </a:ext>
            </a:extLst>
          </p:cNvPr>
          <p:cNvSpPr txBox="1"/>
          <p:nvPr/>
        </p:nvSpPr>
        <p:spPr>
          <a:xfrm>
            <a:off x="1109511" y="6382921"/>
            <a:ext cx="6557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왼쪽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20 sample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trainset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오른쪽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20*20 sample  trainset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56E3CC9-44C8-4451-8C26-EDF5703A54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455822" y="2640231"/>
            <a:ext cx="3093906" cy="18149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524F17-7839-4EEC-A24E-CF2CC18068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914451" y="2629088"/>
            <a:ext cx="3093905" cy="185980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DB7510F-76B3-4F79-AB84-A77AA27FBB3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4914451" y="4538002"/>
            <a:ext cx="3093906" cy="18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0538741"/>
      </p:ext>
    </p:extLst>
  </p:cSld>
  <p:clrMapOvr>
    <a:masterClrMapping/>
  </p:clrMapOvr>
  <p:transition advTm="20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–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- 20 * 20 sample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trainset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학습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20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개의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trainset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20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개씩 복사하여 총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400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개의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trainset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으로 학습 시도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BC10128-53EE-4737-AA96-7E8BBB673D9F}"/>
              </a:ext>
            </a:extLst>
          </p:cNvPr>
          <p:cNvSpPr txBox="1"/>
          <p:nvPr/>
        </p:nvSpPr>
        <p:spPr>
          <a:xfrm>
            <a:off x="1115443" y="4506004"/>
            <a:ext cx="4907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왼쪽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train_loss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오른쪽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valid_score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6B3E1C-4182-44E0-A62E-8DEF7F66429E}"/>
              </a:ext>
            </a:extLst>
          </p:cNvPr>
          <p:cNvSpPr txBox="1"/>
          <p:nvPr/>
        </p:nvSpPr>
        <p:spPr>
          <a:xfrm>
            <a:off x="364802" y="4871129"/>
            <a:ext cx="877919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학습 결과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train_loss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가 이전보다 덜 매끄럽게 계단식으로 내려가는 것이 확인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-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valid_score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는 이전과 비슷하게 급격하게 증가하는 구간이 보임 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   but,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급격히 증가하는 구간이 이전엔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epoch 80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부근에서 왔으나 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         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현재는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epoch 10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30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부근에서 오는 것을 확인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029D42A-CB9C-4B13-98D3-D4E093B9D2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16909" y="2694339"/>
            <a:ext cx="3093906" cy="17495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16611C1-FAFC-4089-B198-48D4559A51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569146" y="2691206"/>
            <a:ext cx="3093906" cy="17495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A2A0E3E-FF1A-4B76-9AAF-FDCD9BB03B99}"/>
              </a:ext>
            </a:extLst>
          </p:cNvPr>
          <p:cNvSpPr/>
          <p:nvPr/>
        </p:nvSpPr>
        <p:spPr>
          <a:xfrm>
            <a:off x="3966693" y="2625955"/>
            <a:ext cx="601110" cy="17987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2016791"/>
      </p:ext>
    </p:extLst>
  </p:cSld>
  <p:clrMapOvr>
    <a:masterClrMapping/>
  </p:clrMapOvr>
  <p:transition advTm="20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–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본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trainset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학습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20 * 20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으로 학습한 모델로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trainset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을 전이학습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BC10128-53EE-4737-AA96-7E8BBB673D9F}"/>
              </a:ext>
            </a:extLst>
          </p:cNvPr>
          <p:cNvSpPr txBox="1"/>
          <p:nvPr/>
        </p:nvSpPr>
        <p:spPr>
          <a:xfrm>
            <a:off x="1115443" y="4506004"/>
            <a:ext cx="4907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왼쪽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train_loss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오른쪽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valid_score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6B3E1C-4182-44E0-A62E-8DEF7F66429E}"/>
              </a:ext>
            </a:extLst>
          </p:cNvPr>
          <p:cNvSpPr txBox="1"/>
          <p:nvPr/>
        </p:nvSpPr>
        <p:spPr>
          <a:xfrm>
            <a:off x="364802" y="4871129"/>
            <a:ext cx="877919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- pre-train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된 모델을 사용하여 비교적 낮은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loss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값에서 시작하는 것이 확인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-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train_loss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가 부드럽게 안정화 되는 것이 확인되며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  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valid_score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는 처음부터 빠르게 증가한 후 적은 변환 값을 보이는 것이 확인됨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이 모델을 이용하여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test data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들의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시도 예정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2453C7F-C2E6-4433-9C12-E7C8866822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64802" y="2623927"/>
            <a:ext cx="3105124" cy="18687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F2AE7460-95FC-4601-9FF4-AE06614D73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469926" y="2623927"/>
            <a:ext cx="3105124" cy="18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2165013"/>
      </p:ext>
    </p:extLst>
  </p:cSld>
  <p:clrMapOvr>
    <a:masterClrMapping/>
  </p:clrMapOvr>
  <p:transition advTm="20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다음 주 예정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7673" y="5266733"/>
            <a:ext cx="2561863" cy="15221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364803" y="1281052"/>
            <a:ext cx="855617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의 전이학습 결과 확인 및 장단점 확인하여 보완 예정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개수가 적을 때 학습이 가능한 이유에 대해서 탐색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3.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Learning_Rate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조절하여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의 학습 시도 예정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156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2033210" y="2732482"/>
            <a:ext cx="5077583" cy="1065577"/>
            <a:chOff x="2362014" y="1484405"/>
            <a:chExt cx="7225457" cy="18943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93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2475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불량 검사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6" y="1484405"/>
              <a:ext cx="3275272" cy="379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88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25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0792630"/>
      </p:ext>
    </p:extLst>
  </p:cSld>
  <p:clrMapOvr>
    <a:masterClrMapping/>
  </p:clrMapOvr>
  <p:transition advTm="6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797090" y="2213519"/>
            <a:ext cx="3546281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751418" y="2277758"/>
            <a:ext cx="2951066" cy="245078"/>
          </a:xfrm>
        </p:spPr>
        <p:txBody>
          <a:bodyPr>
            <a:noAutofit/>
          </a:bodyPr>
          <a:lstStyle/>
          <a:p>
            <a:pPr algn="l"/>
            <a:r>
              <a:rPr lang="ko-KR" altLang="en-US" sz="1181" b="1" spc="-64" dirty="0">
                <a:solidFill>
                  <a:schemeClr val="accent4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51419" y="2727336"/>
            <a:ext cx="3573512" cy="1317813"/>
          </a:xfrm>
          <a:prstGeom prst="rect">
            <a:avLst/>
          </a:prstGeom>
        </p:spPr>
        <p:txBody>
          <a:bodyPr vert="horz" lIns="38576" tIns="19289" rIns="38576" bIns="19289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844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이번주 작업</a:t>
            </a:r>
            <a:endParaRPr lang="en-US" altLang="ko-KR" sz="844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AutoNum type="arabicPeriod"/>
            </a:pPr>
            <a:endParaRPr lang="en-US" altLang="ko-KR" sz="844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AutoNum type="arabicPeriod"/>
            </a:pPr>
            <a:r>
              <a:rPr lang="ko-KR" altLang="en-US" sz="844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다음주 예정</a:t>
            </a:r>
            <a:endParaRPr lang="en-US" altLang="ko-KR" sz="844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A96C97B-B2AC-4D4D-BE5E-DEE5CB1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37423C1-E610-4241-AABB-1D506BC4D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324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10065</TotalTime>
  <Words>799</Words>
  <Application>Microsoft Office PowerPoint</Application>
  <PresentationFormat>화면 슬라이드 쇼(4:3)</PresentationFormat>
  <Paragraphs>212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Arial</vt:lpstr>
      <vt:lpstr>210 옴니고딕OTF 030</vt:lpstr>
      <vt:lpstr>Wingdings</vt:lpstr>
      <vt:lpstr>맑은 고딕</vt:lpstr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2. 다음 주 예정</vt:lpstr>
      <vt:lpstr>슬라이드 8</vt:lpstr>
      <vt:lpstr>목차</vt:lpstr>
      <vt:lpstr>1. 이번주 작업</vt:lpstr>
      <vt:lpstr>1. 이번 주 작업</vt:lpstr>
      <vt:lpstr>1. 이번 주 작업</vt:lpstr>
      <vt:lpstr>1. 이번 주 작업</vt:lpstr>
      <vt:lpstr>1. 이번 주 작업</vt:lpstr>
      <vt:lpstr>1. 이번주 작업</vt:lpstr>
      <vt:lpstr>2. 다음주 예정</vt:lpstr>
      <vt:lpstr>슬라이드 17</vt:lpstr>
      <vt:lpstr>(2021년 10월 9일 자료)  이미지 데이터중 n개를 임의로 비복원 추출하여, 10회 연산</vt:lpstr>
      <vt:lpstr>1. 데이터 셋에서 임의로 n장의 이미지를 추출해, 10회 연산하        여, 추정한 결과를 10회 실시 후 안정성 분석</vt:lpstr>
      <vt:lpstr>2. 이항분포의 정규근사화기법에 연속성 보정 </vt:lpstr>
      <vt:lpstr>2. 이항분포의 정규근사화기법에 연속성 보정 </vt:lpstr>
      <vt:lpstr>3. 향후계획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745</cp:revision>
  <cp:lastPrinted>2011-08-28T13:13:29Z</cp:lastPrinted>
  <dcterms:created xsi:type="dcterms:W3CDTF">2011-08-24T01:05:33Z</dcterms:created>
  <dcterms:modified xsi:type="dcterms:W3CDTF">2021-10-15T04:31:38Z</dcterms:modified>
</cp:coreProperties>
</file>