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3" r:id="rId1"/>
  </p:sldMasterIdLst>
  <p:notesMasterIdLst>
    <p:notesMasterId r:id="rId28"/>
  </p:notesMasterIdLst>
  <p:handoutMasterIdLst>
    <p:handoutMasterId r:id="rId29"/>
  </p:handoutMasterIdLst>
  <p:sldIdLst>
    <p:sldId id="257" r:id="rId2"/>
    <p:sldId id="600" r:id="rId3"/>
    <p:sldId id="601" r:id="rId4"/>
    <p:sldId id="602" r:id="rId5"/>
    <p:sldId id="603" r:id="rId6"/>
    <p:sldId id="604" r:id="rId7"/>
    <p:sldId id="605" r:id="rId8"/>
    <p:sldId id="585" r:id="rId9"/>
    <p:sldId id="606" r:id="rId10"/>
    <p:sldId id="607" r:id="rId11"/>
    <p:sldId id="608" r:id="rId12"/>
    <p:sldId id="512" r:id="rId13"/>
    <p:sldId id="517" r:id="rId14"/>
    <p:sldId id="518" r:id="rId15"/>
    <p:sldId id="513" r:id="rId16"/>
    <p:sldId id="531" r:id="rId17"/>
    <p:sldId id="579" r:id="rId18"/>
    <p:sldId id="592" r:id="rId19"/>
    <p:sldId id="594" r:id="rId20"/>
    <p:sldId id="593" r:id="rId21"/>
    <p:sldId id="598" r:id="rId22"/>
    <p:sldId id="599" r:id="rId23"/>
    <p:sldId id="597" r:id="rId24"/>
    <p:sldId id="596" r:id="rId25"/>
    <p:sldId id="581" r:id="rId26"/>
    <p:sldId id="537" r:id="rId27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443" autoAdjust="0"/>
    <p:restoredTop sz="86364" autoAdjust="0"/>
  </p:normalViewPr>
  <p:slideViewPr>
    <p:cSldViewPr snapToGrid="0">
      <p:cViewPr varScale="1">
        <p:scale>
          <a:sx n="67" d="100"/>
          <a:sy n="67" d="100"/>
        </p:scale>
        <p:origin x="-1492" y="-76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10912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210 옴니고딕OTF 030"/>
              <a:ea typeface="210 옴니고딕OTF 030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>
                <a:latin typeface="210 옴니고딕OTF 030"/>
                <a:ea typeface="210 옴니고딕OTF 030"/>
              </a:rPr>
              <a:pPr lvl="0">
                <a:defRPr/>
              </a:pPr>
              <a:t>2021-11-03</a:t>
            </a:fld>
            <a:endParaRPr lang="ko-KR" altLang="en-US">
              <a:latin typeface="210 옴니고딕OTF 030"/>
              <a:ea typeface="210 옴니고딕OTF 03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210 옴니고딕OTF 030"/>
              <a:ea typeface="210 옴니고딕OTF 03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>
                <a:latin typeface="210 옴니고딕OTF 030"/>
                <a:ea typeface="210 옴니고딕OTF 030"/>
              </a:rPr>
              <a:pPr lvl="0">
                <a:defRPr/>
              </a:pPr>
              <a:t>‹#›</a:t>
            </a:fld>
            <a:endParaRPr lang="ko-KR" altLang="en-US">
              <a:latin typeface="210 옴니고딕OTF 030"/>
              <a:ea typeface="210 옴니고딕OTF 03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>
                <a:latin typeface="210 옴니고딕OTF 030"/>
                <a:ea typeface="210 옴니고딕OTF 030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>
                <a:latin typeface="210 옴니고딕OTF 030"/>
                <a:ea typeface="210 옴니고딕OTF 030"/>
              </a:defRPr>
            </a:lvl1pPr>
          </a:lstStyle>
          <a:p>
            <a:pPr lvl="0">
              <a:defRPr/>
            </a:pPr>
            <a:fld id="{F3AF6795-A612-454E-AF7A-9192B1BEBB13}" type="datetime1">
              <a:rPr lang="ko-KR" altLang="en-US"/>
              <a:pPr lvl="0">
                <a:defRPr/>
              </a:pPr>
              <a:t>2021-11-03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>
                <a:latin typeface="210 옴니고딕OTF 030"/>
                <a:ea typeface="210 옴니고딕OTF 030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>
                <a:latin typeface="210 옴니고딕OTF 030"/>
                <a:ea typeface="210 옴니고딕OTF 030"/>
              </a:defRPr>
            </a:lvl1pPr>
          </a:lstStyle>
          <a:p>
            <a:pPr lvl="0">
              <a:defRPr/>
            </a:pPr>
            <a:fld id="{A0A51D67-0C14-4576-BCC5-A508196B7BB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OTF 030"/>
        <a:ea typeface="210 옴니고딕OTF 030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OTF 030"/>
        <a:ea typeface="210 옴니고딕OTF 030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OTF 030"/>
        <a:ea typeface="210 옴니고딕OTF 030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OTF 030"/>
        <a:ea typeface="210 옴니고딕OTF 030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OTF 030"/>
        <a:ea typeface="210 옴니고딕OTF 030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16408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84441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33623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59014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5697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1548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09580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04509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2511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2021-11-03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  <a:lvl2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2pPr>
            <a:lvl3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3pPr>
            <a:lvl4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4pPr>
            <a:lvl5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2021-11-03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2021-11-03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정태수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전재훈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7626B73-C0E6-4FF6-8368-9AE7DB7A2274}"/>
              </a:ext>
            </a:extLst>
          </p:cNvPr>
          <p:cNvCxnSpPr/>
          <p:nvPr/>
        </p:nvCxnSpPr>
        <p:spPr>
          <a:xfrm>
            <a:off x="364803" y="52182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0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653903" y="1268144"/>
            <a:ext cx="778303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17130" y="1382344"/>
            <a:ext cx="3934755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3827" y="4676710"/>
            <a:ext cx="1441048" cy="11416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961737" y="2126209"/>
            <a:ext cx="6398655" cy="3076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결과 분석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 발생 요인 부족 </a:t>
            </a:r>
            <a:r>
              <a: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 발생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대한 추가 조사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1)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내부 응력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용접부에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작용하는 내부 응력이 커질수록 균열 발생률 상승 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2) 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확장성 수소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용접 과정에서 발생한 수소 기체가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용접부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내부에 쌓여 결함 발생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3)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b="1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모재의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종류 </a:t>
            </a:r>
            <a:endParaRPr lang="en-US" altLang="ko-KR" sz="105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고 탄소강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모재에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혼합되어 있는 탄소가 용접부의 강도를 낮춰 균열 발생률 상승  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5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824638"/>
            <a:ext cx="4764683" cy="435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1.1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 생성 실험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79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653903" y="1268144"/>
            <a:ext cx="778303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17130" y="1382344"/>
            <a:ext cx="3934755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3827" y="4676710"/>
            <a:ext cx="1441048" cy="11416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961737" y="2126209"/>
            <a:ext cx="6398655" cy="224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계획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균열의 발생 요인 추가하여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용접물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제작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1)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용접 부위에 수분을 공급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수소 발생</a:t>
            </a:r>
            <a:endParaRPr lang="en-US" altLang="ko-KR" sz="105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2)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용접 계획을 수정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응력에 의한 균열 발생 가능성 증대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용접 시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비드가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얇게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형성되도록 제작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비드의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구속 정도를 상승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시킬 수 있는 용접 계획 모색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3)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고 탄소강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모재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구입  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824638"/>
            <a:ext cx="4764683" cy="435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1.1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 생성 실험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xmlns="" id="{4D8AB36F-B43E-C34A-BFA0-D97C03775FC2}"/>
              </a:ext>
            </a:extLst>
          </p:cNvPr>
          <p:cNvSpPr/>
          <p:nvPr/>
        </p:nvSpPr>
        <p:spPr>
          <a:xfrm>
            <a:off x="1212113" y="4553314"/>
            <a:ext cx="406694" cy="25531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BE02999-DCA5-AB42-9D9B-C808801E088C}"/>
              </a:ext>
            </a:extLst>
          </p:cNvPr>
          <p:cNvSpPr txBox="1"/>
          <p:nvPr/>
        </p:nvSpPr>
        <p:spPr>
          <a:xfrm>
            <a:off x="1685260" y="4537365"/>
            <a:ext cx="4311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균열 발생률 극대화</a:t>
            </a:r>
            <a:endParaRPr lang="x-none" sz="1500" b="1" dirty="0"/>
          </a:p>
        </p:txBody>
      </p:sp>
    </p:spTree>
    <p:extLst>
      <p:ext uri="{BB962C8B-B14F-4D97-AF65-F5344CB8AC3E}">
        <p14:creationId xmlns:p14="http://schemas.microsoft.com/office/powerpoint/2010/main" xmlns="" val="4091307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81256" y="4807301"/>
            <a:ext cx="1921397" cy="11416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491418" y="2175963"/>
            <a:ext cx="6417130" cy="2348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3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</a:t>
            </a:r>
            <a:r>
              <a:rPr lang="ko-KR" altLang="en-US" sz="13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lang="ko-KR" altLang="en-US" sz="13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최적화 관련 논문 </a:t>
            </a:r>
            <a:r>
              <a:rPr lang="en-US" altLang="ko-KR" sz="13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ko-KR" altLang="en-US" sz="13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편 분석</a:t>
            </a:r>
            <a:endParaRPr lang="en-US" altLang="ko-KR" sz="13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57213" lvl="1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3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Robotic welding parameter optimization based on weld quality evaluation</a:t>
            </a:r>
          </a:p>
          <a:p>
            <a:pPr marL="557213" lvl="1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Welding Parameter Optimization Based on Gaussian Process Regression Bayesian Optimization Algorithm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두편의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논문 모두 로봇 용접 시스템에 수학적인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Optimization Algorithm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수식적인 부분보다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강화학습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모델 설계에 도움이 되는 평가 지표 등에 집중해서 분석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1335409" y="1872485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1.2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</a:t>
            </a:r>
            <a:r>
              <a:rPr lang="ko-KR" altLang="en-US" sz="15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최적화 논문 분석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379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81256" y="4807301"/>
            <a:ext cx="1921397" cy="11416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416603" y="4200867"/>
            <a:ext cx="6417130" cy="117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두 논문에서 같은 실험방법을 사용함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선정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용접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용접 품질 검사의 </a:t>
            </a:r>
            <a:r>
              <a:rPr lang="ko-KR" altLang="en-US" sz="120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과정이 반복됨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1335409" y="1872485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1.2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</a:t>
            </a:r>
            <a:r>
              <a:rPr lang="ko-KR" altLang="en-US" sz="15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최적화 논문 분석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AutoShape 2" descr="Fig. 1. - General framework of welding parameter optimization process.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611514" y="2141025"/>
            <a:ext cx="6417130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실험 과정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923" y="2624499"/>
            <a:ext cx="4950281" cy="144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787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81256" y="4807301"/>
            <a:ext cx="1921397" cy="11416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416603" y="4200867"/>
            <a:ext cx="6417130" cy="89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GPR(Gaussian Process Regression)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BOA(Bayesian Optimization Algorithm)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파라미터로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전류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전압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와이어 공급 속도 등 사용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평가 지표로 강도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단단함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침투 등 사용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1335409" y="1872485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1.2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</a:t>
            </a:r>
            <a:r>
              <a:rPr lang="ko-KR" altLang="en-US" sz="15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최적화 논문 분석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" name="AutoShape 2" descr="Fig. 1. - General framework of welding parameter optimization process.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611514" y="2141025"/>
            <a:ext cx="6417130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실험 과정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514" y="2558657"/>
            <a:ext cx="5857875" cy="153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747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81256" y="4807301"/>
            <a:ext cx="1921397" cy="11416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491418" y="2991647"/>
            <a:ext cx="6417130" cy="175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설계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State :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비드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폭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두께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Reward : </a:t>
            </a:r>
            <a:r>
              <a:rPr lang="en-US" altLang="ko-KR" sz="1350" dirty="0"/>
              <a:t>Euclidean distance</a:t>
            </a:r>
            <a:r>
              <a:rPr lang="ko-KR" altLang="en-US" sz="1350" dirty="0"/>
              <a:t>에 반비례한 값</a:t>
            </a:r>
            <a:endParaRPr lang="en-US" altLang="ko-KR" sz="135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Action :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새로운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파라미터로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용접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비드의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폭과 두께가 일정하지 않은 경우에 측정법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고안중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1335409" y="1872485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1.3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강화 학습 실험 설계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491418" y="2243147"/>
            <a:ext cx="6417130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용접물의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강도를 측정하기 위해서는 비파괴검사 장비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or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파괴검사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장비 필요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환경 내 점수화 할 수 있는 평가 지표로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강화학습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설계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5841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40037321"/>
      </p:ext>
    </p:extLst>
  </p:cSld>
  <p:clrMapOvr>
    <a:masterClrMapping/>
  </p:clrMapOvr>
  <p:transition advTm="297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Rotation Matrix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pic>
        <p:nvPicPr>
          <p:cNvPr id="1026" name="Picture 2" descr="C:\Users\cailab\Desktop\KakaoTalk_20211026_172513759.jpg"/>
          <p:cNvPicPr>
            <a:picLocks noChangeAspect="1" noChangeArrowheads="1"/>
          </p:cNvPicPr>
          <p:nvPr/>
        </p:nvPicPr>
        <p:blipFill>
          <a:blip r:embed="rId3"/>
          <a:srcRect t="1562" b="3900"/>
          <a:stretch>
            <a:fillRect/>
          </a:stretch>
        </p:blipFill>
        <p:spPr bwMode="auto">
          <a:xfrm>
            <a:off x="752474" y="1600200"/>
            <a:ext cx="7667625" cy="4733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18500630"/>
      </p:ext>
    </p:extLst>
  </p:cSld>
  <p:clrMapOvr>
    <a:masterClrMapping/>
  </p:clrMapOvr>
  <p:transition advTm="57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Rotation Matrix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pic>
        <p:nvPicPr>
          <p:cNvPr id="2051" name="Picture 3" descr="C:\Users\cailab\Desktop\KakaoTalk_20211026_173106902.jpg"/>
          <p:cNvPicPr>
            <a:picLocks noChangeAspect="1" noChangeArrowheads="1"/>
          </p:cNvPicPr>
          <p:nvPr/>
        </p:nvPicPr>
        <p:blipFill>
          <a:blip r:embed="rId3"/>
          <a:srcRect l="20781" t="8516" r="6719"/>
          <a:stretch>
            <a:fillRect/>
          </a:stretch>
        </p:blipFill>
        <p:spPr bwMode="auto">
          <a:xfrm rot="16200000">
            <a:off x="2252663" y="119061"/>
            <a:ext cx="4705350" cy="7686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18500630"/>
      </p:ext>
    </p:extLst>
  </p:cSld>
  <p:clrMapOvr>
    <a:masterClrMapping/>
  </p:clrMapOvr>
  <p:transition advTm="57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Rotation Average Error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pic>
        <p:nvPicPr>
          <p:cNvPr id="4098" name="Picture 2" descr="C:\Users\cailab\Desktop\r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8874" y="1716459"/>
            <a:ext cx="6813552" cy="4512890"/>
          </a:xfrm>
          <a:prstGeom prst="rect">
            <a:avLst/>
          </a:prstGeom>
          <a:noFill/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866775" y="1571625"/>
            <a:ext cx="1238250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단위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Rad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6162674" y="6267450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600" b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연산에  사용되는 이미지 장수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8500630"/>
      </p:ext>
    </p:extLst>
  </p:cSld>
  <p:clrMapOvr>
    <a:masterClrMapping/>
  </p:clrMapOvr>
  <p:transition advTm="57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OTF 030"/>
                  <a:ea typeface="210 옴니고딕OTF 030"/>
                  <a:cs typeface="+mj-cs"/>
                </a:rPr>
                <a:t>용접 자동화</a:t>
              </a:r>
              <a:endParaRPr lang="ko-KR" altLang="en-US" sz="240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OTF 030"/>
                <a:ea typeface="210 옴니고딕OTF 030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OTF 030"/>
                  <a:ea typeface="210 옴니고딕OTF 030"/>
                  <a:cs typeface="+mj-cs"/>
                </a:rPr>
                <a:t>2021 CAI Lab Meeting</a:t>
              </a:r>
              <a:endParaRPr lang="en-US" altLang="ko-KR" sz="1050">
                <a:latin typeface="210 옴니고딕OTF 030"/>
                <a:ea typeface="210 옴니고딕OTF 030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en-US" altLang="ko-KR" sz="2800" b="1" spc="-150" dirty="0" err="1">
                <a:solidFill>
                  <a:schemeClr val="accent4">
                    <a:lumMod val="50000"/>
                  </a:schemeClr>
                </a:solidFill>
              </a:rPr>
              <a:t>Eculidean</a:t>
            </a: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 Distance Error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pic>
        <p:nvPicPr>
          <p:cNvPr id="3074" name="Picture 2" descr="C:\Users\cailab\Desktop\Ec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242" y="1483805"/>
            <a:ext cx="7200000" cy="4863829"/>
          </a:xfrm>
          <a:prstGeom prst="rect">
            <a:avLst/>
          </a:prstGeom>
          <a:noFill/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933450" y="1533525"/>
            <a:ext cx="914400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단위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m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6162674" y="6267450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600" b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연산에  사용되는 이미지 장수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8500630"/>
      </p:ext>
    </p:extLst>
  </p:cSld>
  <p:clrMapOvr>
    <a:masterClrMapping/>
  </p:clrMapOvr>
  <p:transition advTm="57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4.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비교 및 평가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pic>
        <p:nvPicPr>
          <p:cNvPr id="3074" name="Picture 2" descr="C:\Users\cailab\Desktop\aefes.PNG"/>
          <p:cNvPicPr>
            <a:picLocks noChangeAspect="1" noChangeArrowheads="1"/>
          </p:cNvPicPr>
          <p:nvPr/>
        </p:nvPicPr>
        <p:blipFill>
          <a:blip r:embed="rId3"/>
          <a:srcRect l="2036"/>
          <a:stretch>
            <a:fillRect/>
          </a:stretch>
        </p:blipFill>
        <p:spPr bwMode="auto">
          <a:xfrm>
            <a:off x="304800" y="1298575"/>
            <a:ext cx="8686800" cy="5035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18500630"/>
      </p:ext>
    </p:extLst>
  </p:cSld>
  <p:clrMapOvr>
    <a:masterClrMapping/>
  </p:clrMapOvr>
  <p:transition advTm="57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4.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비교 및 평가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pic>
        <p:nvPicPr>
          <p:cNvPr id="4098" name="Picture 2" descr="C:\Users\cailab\Desktop\trwsr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52599"/>
            <a:ext cx="4410075" cy="38559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4099" name="Picture 3" descr="C:\Users\cailab\Desktop\sfesf.PNG"/>
          <p:cNvPicPr>
            <a:picLocks noChangeAspect="1" noChangeArrowheads="1"/>
          </p:cNvPicPr>
          <p:nvPr/>
        </p:nvPicPr>
        <p:blipFill>
          <a:blip r:embed="rId4"/>
          <a:srcRect b="5226"/>
          <a:stretch>
            <a:fillRect/>
          </a:stretch>
        </p:blipFill>
        <p:spPr bwMode="auto">
          <a:xfrm>
            <a:off x="4902200" y="1752600"/>
            <a:ext cx="4241800" cy="38481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 rot="5400000" flipH="1" flipV="1">
            <a:off x="976313" y="5253038"/>
            <a:ext cx="295275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123953" y="5191125"/>
            <a:ext cx="228597" cy="2190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1133475" y="5400675"/>
            <a:ext cx="285750" cy="95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18500630"/>
      </p:ext>
    </p:extLst>
  </p:cSld>
  <p:clrMapOvr>
    <a:masterClrMapping/>
  </p:clrMapOvr>
  <p:transition advTm="57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4.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비교 및 평가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933450" y="1524000"/>
            <a:ext cx="914400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단위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%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6162674" y="6267450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연산에  사용되는 이미지 장수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2050" name="Picture 2" descr="C:\Users\cailab\Desktop\2021년 10월 30일 자료\2021년 10월 30일 자료\raer.png"/>
          <p:cNvPicPr>
            <a:picLocks noChangeAspect="1" noChangeArrowheads="1"/>
          </p:cNvPicPr>
          <p:nvPr/>
        </p:nvPicPr>
        <p:blipFill>
          <a:blip r:embed="rId3"/>
          <a:srcRect l="25438" t="61947" r="49156" b="9441"/>
          <a:stretch>
            <a:fillRect/>
          </a:stretch>
        </p:blipFill>
        <p:spPr bwMode="auto">
          <a:xfrm>
            <a:off x="1058297" y="1831301"/>
            <a:ext cx="7047956" cy="4464723"/>
          </a:xfrm>
          <a:prstGeom prst="rect">
            <a:avLst/>
          </a:prstGeom>
          <a:noFill/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3352799" y="1314450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Euclidean Distance Error</a:t>
            </a:r>
          </a:p>
        </p:txBody>
      </p:sp>
    </p:spTree>
    <p:extLst>
      <p:ext uri="{BB962C8B-B14F-4D97-AF65-F5344CB8AC3E}">
        <p14:creationId xmlns:p14="http://schemas.microsoft.com/office/powerpoint/2010/main" xmlns="" val="1918500630"/>
      </p:ext>
    </p:extLst>
  </p:cSld>
  <p:clrMapOvr>
    <a:masterClrMapping/>
  </p:clrMapOvr>
  <p:transition advTm="57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4.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비교 및 평가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790575" y="1409700"/>
            <a:ext cx="1504950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단위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%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6162674" y="6267450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1600" b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연산에  사용되는 이미지 장수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10" name="Picture 5" descr="C:\Users\cailab\Desktop\2021년 10월 30일 자료\2021년 10월 30일 자료\rdegree.png"/>
          <p:cNvPicPr>
            <a:picLocks noChangeAspect="1" noChangeArrowheads="1"/>
          </p:cNvPicPr>
          <p:nvPr/>
        </p:nvPicPr>
        <p:blipFill>
          <a:blip r:embed="rId3"/>
          <a:srcRect l="25370" t="46775" r="51219" b="24489"/>
          <a:stretch>
            <a:fillRect/>
          </a:stretch>
        </p:blipFill>
        <p:spPr bwMode="auto">
          <a:xfrm>
            <a:off x="1247777" y="1695450"/>
            <a:ext cx="6781798" cy="4610099"/>
          </a:xfrm>
          <a:prstGeom prst="rect">
            <a:avLst/>
          </a:prstGeom>
          <a:noFill/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3543299" y="1266825"/>
            <a:ext cx="2981326" cy="3714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Rotation Error Average</a:t>
            </a:r>
          </a:p>
        </p:txBody>
      </p:sp>
    </p:spTree>
    <p:extLst>
      <p:ext uri="{BB962C8B-B14F-4D97-AF65-F5344CB8AC3E}">
        <p14:creationId xmlns:p14="http://schemas.microsoft.com/office/powerpoint/2010/main" xmlns="" val="1918500630"/>
      </p:ext>
    </p:extLst>
  </p:cSld>
  <p:clrMapOvr>
    <a:masterClrMapping/>
  </p:clrMapOvr>
  <p:transition advTm="57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4. </a:t>
            </a:r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</a:rPr>
              <a:t>향후계획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89A2DA3-1E19-4FE9-B835-98AEDFC77F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337604" y="3970866"/>
            <a:ext cx="1116543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42926" y="1609725"/>
            <a:ext cx="8124824" cy="484822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ko-KR" altLang="en-US" sz="24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각도 부분도 정규 근사화 시도</a:t>
            </a:r>
            <a:endParaRPr lang="en-US" altLang="ko-KR" sz="24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성능 개선을 위한 방법 모색</a:t>
            </a:r>
            <a:endParaRPr lang="en-US" altLang="ko-KR" sz="24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71494"/>
      </p:ext>
    </p:extLst>
  </p:cSld>
  <p:clrMapOvr>
    <a:masterClrMapping/>
  </p:clrMapOvr>
  <p:transition advTm="15609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/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210 옴니고딕OTF 030"/>
                <a:ea typeface="210 옴니고딕OTF 030"/>
                <a:cs typeface="+mj-cs"/>
              </a:rPr>
              <a:t>이번 주 작업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16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210 옴니고딕OTF 030"/>
                <a:ea typeface="210 옴니고딕OTF 030"/>
                <a:cs typeface="+mj-cs"/>
              </a:rPr>
              <a:t>다음 주 예정</a:t>
            </a:r>
            <a:endParaRPr lang="en-US" altLang="ko-KR" sz="1600" b="1" spc="-50">
              <a:solidFill>
                <a:schemeClr val="tx1">
                  <a:lumMod val="75000"/>
                  <a:lumOff val="25000"/>
                </a:schemeClr>
              </a:solidFill>
              <a:latin typeface="210 옴니고딕OTF 030"/>
              <a:ea typeface="210 옴니고딕OTF 030"/>
              <a:cs typeface="+mj-cs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>
              <a:defRPr/>
            </a:pPr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97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1-1. </a:t>
            </a:r>
            <a:r>
              <a:rPr lang="ko-KR" altLang="en-US" sz="2000" b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논문 작성 관련</a:t>
            </a:r>
            <a:r>
              <a:rPr lang="en-US" altLang="ko-KR" sz="2000" b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 </a:t>
            </a:r>
            <a:r>
              <a:rPr lang="ko-KR" altLang="en-US" sz="2000" b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자료 수집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4803" y="1747573"/>
            <a:ext cx="8046541" cy="1136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210 옴니고딕OTF 030"/>
                <a:ea typeface="210 옴니고딕OTF 030"/>
                <a:cs typeface="+mj-cs"/>
              </a:rPr>
              <a:t>1) 5</a:t>
            </a:r>
            <a:r>
              <a:rPr lang="ko-KR" altLang="en-US" sz="1600">
                <a:latin typeface="210 옴니고딕OTF 030"/>
                <a:ea typeface="210 옴니고딕OTF 030"/>
                <a:cs typeface="+mj-cs"/>
              </a:rPr>
              <a:t>종의 용접 </a:t>
            </a:r>
            <a:r>
              <a:rPr lang="en-US" altLang="ko-KR" sz="1600">
                <a:latin typeface="210 옴니고딕OTF 030"/>
                <a:ea typeface="210 옴니고딕OTF 030"/>
                <a:cs typeface="+mj-cs"/>
              </a:rPr>
              <a:t>dataset</a:t>
            </a:r>
            <a:r>
              <a:rPr lang="ko-KR" altLang="en-US" sz="1600">
                <a:latin typeface="210 옴니고딕OTF 030"/>
                <a:ea typeface="210 옴니고딕OTF 030"/>
                <a:cs typeface="+mj-cs"/>
              </a:rPr>
              <a:t>에 대해 </a:t>
            </a:r>
            <a:r>
              <a:rPr lang="en-US" altLang="ko-KR" sz="1600">
                <a:latin typeface="210 옴니고딕OTF 030"/>
                <a:ea typeface="210 옴니고딕OTF 030"/>
                <a:cs typeface="+mj-cs"/>
              </a:rPr>
              <a:t>UNet</a:t>
            </a:r>
            <a:r>
              <a:rPr lang="ko-KR" altLang="en-US" sz="1600">
                <a:latin typeface="210 옴니고딕OTF 030"/>
                <a:ea typeface="210 옴니고딕OTF 030"/>
                <a:cs typeface="+mj-cs"/>
              </a:rPr>
              <a:t>과 </a:t>
            </a:r>
            <a:r>
              <a:rPr lang="en-US" altLang="ko-KR" sz="1600">
                <a:latin typeface="210 옴니고딕OTF 030"/>
                <a:ea typeface="210 옴니고딕OTF 030"/>
                <a:cs typeface="+mj-cs"/>
              </a:rPr>
              <a:t>UNet3+</a:t>
            </a:r>
            <a:r>
              <a:rPr lang="ko-KR" altLang="en-US" sz="1600">
                <a:latin typeface="210 옴니고딕OTF 030"/>
                <a:ea typeface="210 옴니고딕OTF 030"/>
                <a:cs typeface="+mj-cs"/>
              </a:rPr>
              <a:t> 성능 비교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210 옴니고딕OTF 030"/>
                <a:ea typeface="210 옴니고딕OTF 030"/>
                <a:sym typeface="Wingdings"/>
              </a:rPr>
              <a:t>  </a:t>
            </a:r>
            <a:r>
              <a:rPr lang="en-US" altLang="ko-KR" sz="1400">
                <a:latin typeface="210 옴니고딕OTF 030"/>
                <a:ea typeface="210 옴니고딕OTF 030"/>
                <a:sym typeface="Wingdings"/>
              </a:rPr>
              <a:t>- </a:t>
            </a:r>
            <a:r>
              <a:rPr lang="ko-KR" altLang="en-US" sz="1400">
                <a:latin typeface="210 옴니고딕OTF 030"/>
                <a:ea typeface="210 옴니고딕OTF 030"/>
                <a:sym typeface="Wingdings"/>
              </a:rPr>
              <a:t>조금씩 다른 </a:t>
            </a:r>
            <a:r>
              <a:rPr lang="en-US" altLang="ko-KR" sz="1400">
                <a:latin typeface="210 옴니고딕OTF 030"/>
                <a:ea typeface="210 옴니고딕OTF 030"/>
                <a:sym typeface="Wingdings"/>
              </a:rPr>
              <a:t>5</a:t>
            </a:r>
            <a:r>
              <a:rPr lang="ko-KR" altLang="en-US" sz="1400">
                <a:latin typeface="210 옴니고딕OTF 030"/>
                <a:ea typeface="210 옴니고딕OTF 030"/>
                <a:sym typeface="Wingdings"/>
              </a:rPr>
              <a:t>종의 </a:t>
            </a:r>
            <a:r>
              <a:rPr lang="en-US" altLang="ko-KR" sz="1400">
                <a:latin typeface="210 옴니고딕OTF 030"/>
                <a:ea typeface="210 옴니고딕OTF 030"/>
                <a:sym typeface="Wingdings"/>
              </a:rPr>
              <a:t>dataset</a:t>
            </a:r>
            <a:r>
              <a:rPr lang="ko-KR" altLang="en-US" sz="1400">
                <a:latin typeface="210 옴니고딕OTF 030"/>
                <a:ea typeface="210 옴니고딕OTF 030"/>
                <a:sym typeface="Wingdings"/>
              </a:rPr>
              <a:t>에 대해 </a:t>
            </a:r>
            <a:r>
              <a:rPr lang="en-US" altLang="ko-KR" sz="1400">
                <a:latin typeface="210 옴니고딕OTF 030"/>
                <a:ea typeface="210 옴니고딕OTF 030"/>
                <a:sym typeface="Wingdings"/>
              </a:rPr>
              <a:t>UNet</a:t>
            </a:r>
            <a:r>
              <a:rPr lang="ko-KR" altLang="en-US" sz="1400">
                <a:latin typeface="210 옴니고딕OTF 030"/>
                <a:ea typeface="210 옴니고딕OTF 030"/>
                <a:sym typeface="Wingdings"/>
              </a:rPr>
              <a:t>과 </a:t>
            </a:r>
            <a:r>
              <a:rPr lang="en-US" altLang="ko-KR" sz="1400">
                <a:latin typeface="210 옴니고딕OTF 030"/>
                <a:ea typeface="210 옴니고딕OTF 030"/>
                <a:sym typeface="Wingdings"/>
              </a:rPr>
              <a:t>UNet3+</a:t>
            </a:r>
            <a:r>
              <a:rPr lang="ko-KR" altLang="en-US" sz="1400">
                <a:latin typeface="210 옴니고딕OTF 030"/>
                <a:ea typeface="210 옴니고딕OTF 030"/>
                <a:sym typeface="Wingdings"/>
              </a:rPr>
              <a:t>의 학습을 진행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latin typeface="210 옴니고딕OTF 030"/>
                <a:ea typeface="210 옴니고딕OTF 030"/>
                <a:sym typeface="Wingdings"/>
              </a:rPr>
              <a:t>  - Dice Coefficient </a:t>
            </a:r>
            <a:r>
              <a:rPr lang="ko-KR" altLang="en-US" sz="1400">
                <a:latin typeface="210 옴니고딕OTF 030"/>
                <a:ea typeface="210 옴니고딕OTF 030"/>
                <a:sym typeface="Wingdings"/>
              </a:rPr>
              <a:t>방식을 통해 각 </a:t>
            </a:r>
            <a:r>
              <a:rPr lang="en-US" altLang="ko-KR" sz="1400">
                <a:latin typeface="210 옴니고딕OTF 030"/>
                <a:ea typeface="210 옴니고딕OTF 030"/>
                <a:sym typeface="Wingdings"/>
              </a:rPr>
              <a:t>dataset</a:t>
            </a:r>
            <a:r>
              <a:rPr lang="ko-KR" altLang="en-US" sz="1400">
                <a:latin typeface="210 옴니고딕OTF 030"/>
                <a:ea typeface="210 옴니고딕OTF 030"/>
                <a:sym typeface="Wingdings"/>
              </a:rPr>
              <a:t>에 대한 정확도 비교 후</a:t>
            </a:r>
            <a:r>
              <a:rPr lang="en-US" altLang="ko-KR" sz="1400">
                <a:latin typeface="210 옴니고딕OTF 030"/>
                <a:ea typeface="210 옴니고딕OTF 030"/>
                <a:sym typeface="Wingdings"/>
              </a:rPr>
              <a:t> </a:t>
            </a:r>
            <a:r>
              <a:rPr lang="ko-KR" altLang="en-US" sz="1400">
                <a:latin typeface="210 옴니고딕OTF 030"/>
                <a:ea typeface="210 옴니고딕OTF 030"/>
                <a:sym typeface="Wingdings"/>
              </a:rPr>
              <a:t>논문 작성</a:t>
            </a:r>
            <a:endParaRPr lang="en-US" altLang="ko-KR" sz="1400">
              <a:latin typeface="210 옴니고딕OTF 030"/>
              <a:ea typeface="210 옴니고딕OTF 030"/>
              <a:sym typeface="Wingding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802" y="5767517"/>
            <a:ext cx="8046541" cy="450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210 옴니고딕OTF 030"/>
                <a:ea typeface="210 옴니고딕OTF 030"/>
                <a:cs typeface="+mj-cs"/>
              </a:rPr>
              <a:t>2) UNet</a:t>
            </a:r>
            <a:r>
              <a:rPr lang="ko-KR" altLang="en-US" sz="1600">
                <a:latin typeface="210 옴니고딕OTF 030"/>
                <a:ea typeface="210 옴니고딕OTF 030"/>
                <a:cs typeface="+mj-cs"/>
              </a:rPr>
              <a:t>보다 </a:t>
            </a:r>
            <a:r>
              <a:rPr lang="en-US" altLang="ko-KR" sz="1600">
                <a:latin typeface="210 옴니고딕OTF 030"/>
                <a:ea typeface="210 옴니고딕OTF 030"/>
                <a:cs typeface="+mj-cs"/>
              </a:rPr>
              <a:t>UNet3+</a:t>
            </a:r>
            <a:r>
              <a:rPr lang="ko-KR" altLang="en-US" sz="1600">
                <a:latin typeface="210 옴니고딕OTF 030"/>
                <a:ea typeface="210 옴니고딕OTF 030"/>
                <a:cs typeface="+mj-cs"/>
              </a:rPr>
              <a:t>의 성능이 높은 것을 바탕으로 논문 작성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67440" y="3203400"/>
          <a:ext cx="5800726" cy="2236284"/>
        </p:xfrm>
        <a:graphic>
          <a:graphicData uri="http://schemas.openxmlformats.org/drawingml/2006/table">
            <a:tbl>
              <a:tblPr/>
              <a:tblGrid>
                <a:gridCol w="1019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936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936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936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2714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dataset</a:t>
                      </a:r>
                      <a:endParaRPr lang="en-US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UNet score</a:t>
                      </a:r>
                      <a:endParaRPr lang="en-US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UNet3+ score</a:t>
                      </a:r>
                      <a:endParaRPr lang="en-US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score </a:t>
                      </a:r>
                      <a:r>
                        <a:rPr lang="ko-KR" altLang="en-US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차이</a:t>
                      </a:r>
                      <a:endParaRPr lang="ko-KR" altLang="en-US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714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1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0.7459563071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0.7619129842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0.01595667709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714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2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0.8128341315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0.8612370491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0.04840291763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714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3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0.7246337012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0.8127166574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0.0880829562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714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4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0.801853766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0.8556076062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0.05375384019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714"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5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0.7619624984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0.7930281993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en-US" altLang="ko-KR" sz="1400">
                          <a:effectLst/>
                          <a:latin typeface="210 옴니고딕OTF 030"/>
                          <a:ea typeface="210 옴니고딕OTF 030"/>
                          <a:cs typeface="+mj-cs"/>
                        </a:rPr>
                        <a:t>0.03106570089</a:t>
                      </a:r>
                      <a:endParaRPr lang="en-US" altLang="ko-KR" sz="1400">
                        <a:latin typeface="210 옴니고딕OTF 030"/>
                        <a:ea typeface="210 옴니고딕OTF 030"/>
                        <a:cs typeface="+mj-c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1-2. </a:t>
            </a:r>
            <a:r>
              <a:rPr lang="ko-KR" altLang="en-US" sz="2000" b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논문 </a:t>
            </a:r>
            <a:r>
              <a:rPr lang="en-US" altLang="ko-KR" sz="2000" b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1</a:t>
            </a:r>
            <a:r>
              <a:rPr lang="ko-KR" altLang="en-US" sz="2000" b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차 작성 및 피드백</a:t>
            </a:r>
            <a:r>
              <a:rPr lang="en-US" altLang="ko-KR" sz="2000" b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 - </a:t>
            </a:r>
            <a:r>
              <a:rPr lang="ko-KR" altLang="en-US" sz="2000" b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내용</a:t>
            </a:r>
            <a:r>
              <a:rPr lang="en-US" altLang="ko-KR" sz="2000" b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 </a:t>
            </a:r>
            <a:r>
              <a:rPr lang="ko-KR" altLang="en-US" sz="2000" b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압축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4803" y="1747573"/>
            <a:ext cx="9120487" cy="5051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210 옴니고딕OTF 030"/>
                <a:ea typeface="210 옴니고딕OTF 030"/>
                <a:cs typeface="+mj-cs"/>
              </a:rPr>
              <a:t>1) </a:t>
            </a:r>
            <a:r>
              <a:rPr lang="ko-KR" altLang="en-US" sz="1600">
                <a:latin typeface="210 옴니고딕OTF 030"/>
                <a:ea typeface="210 옴니고딕OTF 030"/>
                <a:cs typeface="+mj-cs"/>
              </a:rPr>
              <a:t>서론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latin typeface="210 옴니고딕OTF 030"/>
                <a:ea typeface="210 옴니고딕OTF 030"/>
                <a:sym typeface="Wingdings"/>
              </a:rPr>
              <a:t>  - </a:t>
            </a:r>
            <a:r>
              <a:rPr lang="ko-KR" altLang="en-US" sz="1400">
                <a:latin typeface="210 옴니고딕OTF 030"/>
                <a:ea typeface="210 옴니고딕OTF 030"/>
                <a:sym typeface="Wingdings"/>
              </a:rPr>
              <a:t>용접 자동화 로봇에서 </a:t>
            </a:r>
            <a:r>
              <a:rPr lang="en-US" altLang="ko-KR" sz="1400">
                <a:latin typeface="210 옴니고딕OTF 030"/>
                <a:ea typeface="210 옴니고딕OTF 030"/>
                <a:sym typeface="Wingdings"/>
              </a:rPr>
              <a:t>Segmentation</a:t>
            </a:r>
            <a:r>
              <a:rPr lang="ko-KR" altLang="en-US" sz="1400">
                <a:latin typeface="210 옴니고딕OTF 030"/>
                <a:ea typeface="210 옴니고딕OTF 030"/>
                <a:sym typeface="Wingdings"/>
              </a:rPr>
              <a:t>을 통한 용접 경로 생성의 필요성 제시</a:t>
            </a:r>
          </a:p>
          <a:p>
            <a:pPr>
              <a:lnSpc>
                <a:spcPct val="150000"/>
              </a:lnSpc>
              <a:defRPr/>
            </a:pPr>
            <a:endParaRPr lang="en-US" altLang="ko-KR" sz="1500">
              <a:latin typeface="210 옴니고딕OTF 030"/>
              <a:ea typeface="210 옴니고딕OTF 030"/>
              <a:sym typeface="Wingding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210 옴니고딕OTF 030"/>
                <a:ea typeface="210 옴니고딕OTF 030"/>
                <a:cs typeface="+mj-cs"/>
              </a:rPr>
              <a:t>2) </a:t>
            </a:r>
            <a:r>
              <a:rPr lang="ko-KR" altLang="en-US" sz="1600">
                <a:latin typeface="210 옴니고딕OTF 030"/>
                <a:ea typeface="210 옴니고딕OTF 030"/>
                <a:cs typeface="+mj-cs"/>
              </a:rPr>
              <a:t>학습 방법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latin typeface="210 옴니고딕OTF 030"/>
                <a:ea typeface="210 옴니고딕OTF 030"/>
                <a:cs typeface="+mj-cs"/>
              </a:rPr>
              <a:t>  - </a:t>
            </a:r>
            <a:r>
              <a:rPr lang="ko-KR" altLang="en-US" sz="1400">
                <a:latin typeface="210 옴니고딕OTF 030"/>
                <a:ea typeface="210 옴니고딕OTF 030"/>
                <a:cs typeface="+mj-cs"/>
              </a:rPr>
              <a:t>실험 환경 및 </a:t>
            </a:r>
            <a:r>
              <a:rPr lang="en-US" altLang="ko-KR" sz="1400">
                <a:latin typeface="210 옴니고딕OTF 030"/>
                <a:ea typeface="210 옴니고딕OTF 030"/>
                <a:cs typeface="+mj-cs"/>
              </a:rPr>
              <a:t>dataset </a:t>
            </a:r>
            <a:r>
              <a:rPr lang="ko-KR" altLang="en-US" sz="1400">
                <a:latin typeface="210 옴니고딕OTF 030"/>
                <a:ea typeface="210 옴니고딕OTF 030"/>
                <a:cs typeface="+mj-cs"/>
              </a:rPr>
              <a:t>설명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210 옴니고딕OTF 030"/>
                <a:ea typeface="210 옴니고딕OTF 030"/>
                <a:cs typeface="+mj-cs"/>
              </a:rPr>
              <a:t>3) </a:t>
            </a:r>
            <a:r>
              <a:rPr lang="ko-KR" altLang="en-US" sz="1600">
                <a:latin typeface="210 옴니고딕OTF 030"/>
                <a:ea typeface="210 옴니고딕OTF 030"/>
                <a:cs typeface="+mj-cs"/>
              </a:rPr>
              <a:t>실험 결과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latin typeface="210 옴니고딕OTF 030"/>
                <a:ea typeface="210 옴니고딕OTF 030"/>
                <a:cs typeface="+mj-cs"/>
              </a:rPr>
              <a:t>  - UNet</a:t>
            </a:r>
            <a:r>
              <a:rPr lang="ko-KR" altLang="en-US" sz="1400">
                <a:latin typeface="210 옴니고딕OTF 030"/>
                <a:ea typeface="210 옴니고딕OTF 030"/>
                <a:cs typeface="+mj-cs"/>
              </a:rPr>
              <a:t>과 </a:t>
            </a:r>
            <a:r>
              <a:rPr lang="en-US" altLang="ko-KR" sz="1400">
                <a:latin typeface="210 옴니고딕OTF 030"/>
                <a:ea typeface="210 옴니고딕OTF 030"/>
                <a:cs typeface="+mj-cs"/>
              </a:rPr>
              <a:t>UNet3+</a:t>
            </a:r>
            <a:r>
              <a:rPr lang="ko-KR" altLang="en-US" sz="1400">
                <a:latin typeface="210 옴니고딕OTF 030"/>
                <a:ea typeface="210 옴니고딕OTF 030"/>
                <a:cs typeface="+mj-cs"/>
              </a:rPr>
              <a:t>의 정확도</a:t>
            </a:r>
            <a:r>
              <a:rPr lang="en-US" altLang="ko-KR" sz="1400">
                <a:latin typeface="210 옴니고딕OTF 030"/>
                <a:ea typeface="210 옴니고딕OTF 030"/>
                <a:cs typeface="+mj-cs"/>
              </a:rPr>
              <a:t>, </a:t>
            </a:r>
            <a:r>
              <a:rPr lang="ko-KR" altLang="en-US" sz="1400">
                <a:latin typeface="210 옴니고딕OTF 030"/>
                <a:ea typeface="210 옴니고딕OTF 030"/>
                <a:cs typeface="+mj-cs"/>
              </a:rPr>
              <a:t>추론 시간 비교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latin typeface="210 옴니고딕OTF 030"/>
                <a:ea typeface="210 옴니고딕OTF 030"/>
                <a:cs typeface="+mj-cs"/>
              </a:rPr>
              <a:t>  - </a:t>
            </a:r>
            <a:r>
              <a:rPr lang="ko-KR" altLang="en-US" sz="1400">
                <a:latin typeface="210 옴니고딕OTF 030"/>
                <a:ea typeface="210 옴니고딕OTF 030"/>
                <a:cs typeface="+mj-cs"/>
              </a:rPr>
              <a:t>테스트 예시 사진 기재</a:t>
            </a:r>
          </a:p>
          <a:p>
            <a:pPr>
              <a:lnSpc>
                <a:spcPct val="150000"/>
              </a:lnSpc>
              <a:defRPr/>
            </a:pPr>
            <a:endParaRPr lang="en-US" altLang="ko-KR" sz="1400">
              <a:latin typeface="210 옴니고딕OTF 030"/>
              <a:ea typeface="210 옴니고딕OTF 030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210 옴니고딕OTF 030"/>
                <a:ea typeface="210 옴니고딕OTF 030"/>
                <a:cs typeface="+mj-cs"/>
              </a:rPr>
              <a:t>4) </a:t>
            </a:r>
            <a:r>
              <a:rPr lang="ko-KR" altLang="en-US" sz="1600">
                <a:latin typeface="210 옴니고딕OTF 030"/>
                <a:ea typeface="210 옴니고딕OTF 030"/>
                <a:cs typeface="+mj-cs"/>
              </a:rPr>
              <a:t>결론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latin typeface="210 옴니고딕OTF 030"/>
                <a:ea typeface="210 옴니고딕OTF 030"/>
                <a:cs typeface="+mj-cs"/>
              </a:rPr>
              <a:t>  - UNet3+</a:t>
            </a:r>
            <a:r>
              <a:rPr lang="ko-KR" altLang="en-US" sz="1400">
                <a:latin typeface="210 옴니고딕OTF 030"/>
                <a:ea typeface="210 옴니고딕OTF 030"/>
                <a:cs typeface="+mj-cs"/>
              </a:rPr>
              <a:t>가 더 적합한 모델임을 제시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latin typeface="210 옴니고딕OTF 030"/>
                <a:ea typeface="210 옴니고딕OTF 030"/>
                <a:cs typeface="+mj-cs"/>
              </a:rPr>
              <a:t>  - </a:t>
            </a:r>
            <a:r>
              <a:rPr lang="ko-KR" altLang="en-US" sz="1400">
                <a:latin typeface="210 옴니고딕OTF 030"/>
                <a:ea typeface="210 옴니고딕OTF 030"/>
                <a:cs typeface="+mj-cs"/>
              </a:rPr>
              <a:t>한계점 및 보완점 제시</a:t>
            </a:r>
          </a:p>
          <a:p>
            <a:pPr>
              <a:lnSpc>
                <a:spcPct val="150000"/>
              </a:lnSpc>
              <a:defRPr/>
            </a:pPr>
            <a:endParaRPr lang="en-US" altLang="ko-KR" sz="1000">
              <a:latin typeface="210 옴니고딕OTF 030"/>
              <a:ea typeface="210 옴니고딕OTF 030"/>
              <a:sym typeface="Wingding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210 옴니고딕OTF 030"/>
                <a:ea typeface="210 옴니고딕OTF 030"/>
                <a:sym typeface="Wingdings"/>
              </a:rPr>
              <a:t>   1</a:t>
            </a:r>
            <a:r>
              <a:rPr lang="ko-KR" altLang="en-US" sz="1600">
                <a:latin typeface="210 옴니고딕OTF 030"/>
                <a:ea typeface="210 옴니고딕OTF 030"/>
                <a:sym typeface="Wingdings"/>
              </a:rPr>
              <a:t>차 피드백 내용을 바탕으로 </a:t>
            </a:r>
            <a:r>
              <a:rPr lang="en-US" altLang="ko-KR" sz="1600">
                <a:latin typeface="210 옴니고딕OTF 030"/>
                <a:ea typeface="210 옴니고딕OTF 030"/>
                <a:sym typeface="Wingdings"/>
              </a:rPr>
              <a:t>2</a:t>
            </a:r>
            <a:r>
              <a:rPr lang="ko-KR" altLang="en-US" sz="1600">
                <a:latin typeface="210 옴니고딕OTF 030"/>
                <a:ea typeface="210 옴니고딕OTF 030"/>
                <a:sym typeface="Wingdings"/>
              </a:rPr>
              <a:t>차 작성 진행 </a:t>
            </a:r>
            <a:r>
              <a:rPr lang="en-US" altLang="ko-KR" sz="1600">
                <a:latin typeface="210 옴니고딕OTF 030"/>
                <a:ea typeface="210 옴니고딕OTF 030"/>
                <a:sym typeface="Wingdings"/>
              </a:rPr>
              <a:t>(</a:t>
            </a:r>
            <a:r>
              <a:rPr lang="ko-KR" altLang="en-US" sz="1600">
                <a:latin typeface="210 옴니고딕OTF 030"/>
                <a:ea typeface="210 옴니고딕OTF 030"/>
                <a:sym typeface="Wingdings"/>
              </a:rPr>
              <a:t>마감일 </a:t>
            </a:r>
            <a:r>
              <a:rPr lang="en-US" altLang="ko-KR" sz="1600">
                <a:latin typeface="210 옴니고딕OTF 030"/>
                <a:ea typeface="210 옴니고딕OTF 030"/>
                <a:sym typeface="Wingdings"/>
              </a:rPr>
              <a:t>11/7(</a:t>
            </a:r>
            <a:r>
              <a:rPr lang="ko-KR" altLang="en-US" sz="1600">
                <a:latin typeface="210 옴니고딕OTF 030"/>
                <a:ea typeface="210 옴니고딕OTF 030"/>
                <a:sym typeface="Wingdings"/>
              </a:rPr>
              <a:t>일</a:t>
            </a:r>
            <a:r>
              <a:rPr lang="en-US" altLang="ko-KR" sz="1600">
                <a:latin typeface="210 옴니고딕OTF 030"/>
                <a:ea typeface="210 옴니고딕OTF 030"/>
                <a:sym typeface="Wingdings"/>
              </a:rPr>
              <a:t>)</a:t>
            </a:r>
            <a:r>
              <a:rPr lang="ko-KR" altLang="en-US" sz="1600">
                <a:latin typeface="210 옴니고딕OTF 030"/>
                <a:ea typeface="210 옴니고딕OTF 030"/>
                <a:sym typeface="Wingdings"/>
              </a:rPr>
              <a:t>로 연기</a:t>
            </a:r>
            <a:r>
              <a:rPr lang="en-US" altLang="ko-KR" sz="1600">
                <a:latin typeface="210 옴니고딕OTF 030"/>
                <a:ea typeface="210 옴니고딕OTF 030"/>
                <a:sym typeface="Wingdings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>
                <a:solidFill>
                  <a:schemeClr val="accent4">
                    <a:lumMod val="50000"/>
                  </a:schemeClr>
                </a:solidFill>
              </a:rPr>
              <a:t>다음 주 예정</a:t>
            </a: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32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altLang="ko-KR" sz="2000" b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2-1 UNet3+ </a:t>
            </a:r>
            <a:r>
              <a:rPr lang="ko-KR" altLang="en-US" sz="2000" b="1">
                <a:solidFill>
                  <a:srgbClr val="3D3C3E"/>
                </a:solidFill>
                <a:latin typeface="210 옴니고딕OTF 030"/>
                <a:ea typeface="210 옴니고딕OTF 030"/>
                <a:cs typeface="+mj-cs"/>
              </a:rPr>
              <a:t>성능 향상</a:t>
            </a:r>
          </a:p>
        </p:txBody>
      </p:sp>
      <p:sp>
        <p:nvSpPr>
          <p:cNvPr id="33" name="TextBox 6"/>
          <p:cNvSpPr txBox="1"/>
          <p:nvPr/>
        </p:nvSpPr>
        <p:spPr>
          <a:xfrm>
            <a:off x="364803" y="1747573"/>
            <a:ext cx="9120487" cy="2489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210 옴니고딕OTF 030"/>
                <a:ea typeface="210 옴니고딕OTF 030"/>
                <a:cs typeface="+mj-cs"/>
              </a:rPr>
              <a:t>1) </a:t>
            </a:r>
            <a:r>
              <a:rPr lang="ko-KR" altLang="en-US" sz="1600">
                <a:latin typeface="210 옴니고딕OTF 030"/>
                <a:ea typeface="210 옴니고딕OTF 030"/>
                <a:cs typeface="+mj-cs"/>
              </a:rPr>
              <a:t>학습 </a:t>
            </a:r>
            <a:r>
              <a:rPr lang="en-US" altLang="ko-KR" sz="1600">
                <a:latin typeface="210 옴니고딕OTF 030"/>
                <a:ea typeface="210 옴니고딕OTF 030"/>
                <a:cs typeface="+mj-cs"/>
              </a:rPr>
              <a:t>parameter </a:t>
            </a:r>
            <a:r>
              <a:rPr lang="ko-KR" altLang="en-US" sz="1600">
                <a:latin typeface="210 옴니고딕OTF 030"/>
                <a:ea typeface="210 옴니고딕OTF 030"/>
                <a:cs typeface="+mj-cs"/>
              </a:rPr>
              <a:t>변경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latin typeface="210 옴니고딕OTF 030"/>
                <a:ea typeface="210 옴니고딕OTF 030"/>
                <a:sym typeface="Wingdings"/>
              </a:rPr>
              <a:t>  - learning rate </a:t>
            </a:r>
            <a:r>
              <a:rPr lang="ko-KR" altLang="en-US" sz="1400">
                <a:latin typeface="210 옴니고딕OTF 030"/>
                <a:ea typeface="210 옴니고딕OTF 030"/>
                <a:sym typeface="Wingdings"/>
              </a:rPr>
              <a:t>변경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latin typeface="210 옴니고딕OTF 030"/>
                <a:ea typeface="210 옴니고딕OTF 030"/>
                <a:sym typeface="Wingdings"/>
              </a:rPr>
              <a:t>  - image scale </a:t>
            </a:r>
            <a:r>
              <a:rPr lang="ko-KR" altLang="en-US" sz="1400">
                <a:latin typeface="210 옴니고딕OTF 030"/>
                <a:ea typeface="210 옴니고딕OTF 030"/>
                <a:sym typeface="Wingdings"/>
              </a:rPr>
              <a:t>변경</a:t>
            </a:r>
          </a:p>
          <a:p>
            <a:pPr>
              <a:lnSpc>
                <a:spcPct val="150000"/>
              </a:lnSpc>
              <a:defRPr/>
            </a:pPr>
            <a:endParaRPr lang="en-US" altLang="ko-KR" sz="1500">
              <a:latin typeface="210 옴니고딕OTF 030"/>
              <a:ea typeface="210 옴니고딕OTF 030"/>
              <a:sym typeface="Wingding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210 옴니고딕OTF 030"/>
                <a:ea typeface="210 옴니고딕OTF 030"/>
                <a:cs typeface="+mj-cs"/>
              </a:rPr>
              <a:t>2) loss</a:t>
            </a:r>
            <a:r>
              <a:rPr lang="ko-KR" altLang="en-US" sz="1600">
                <a:latin typeface="210 옴니고딕OTF 030"/>
                <a:ea typeface="210 옴니고딕OTF 030"/>
                <a:cs typeface="+mj-cs"/>
              </a:rPr>
              <a:t> </a:t>
            </a:r>
            <a:r>
              <a:rPr lang="en-US" altLang="ko-KR" sz="1600">
                <a:latin typeface="210 옴니고딕OTF 030"/>
                <a:ea typeface="210 옴니고딕OTF 030"/>
                <a:cs typeface="+mj-cs"/>
              </a:rPr>
              <a:t>function </a:t>
            </a:r>
            <a:r>
              <a:rPr lang="ko-KR" altLang="en-US" sz="1600">
                <a:latin typeface="210 옴니고딕OTF 030"/>
                <a:ea typeface="210 옴니고딕OTF 030"/>
                <a:cs typeface="+mj-cs"/>
              </a:rPr>
              <a:t>변경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latin typeface="210 옴니고딕OTF 030"/>
                <a:ea typeface="210 옴니고딕OTF 030"/>
                <a:cs typeface="+mj-cs"/>
              </a:rPr>
              <a:t>  - </a:t>
            </a:r>
            <a:r>
              <a:rPr lang="ko-KR" altLang="en-US" sz="1400">
                <a:latin typeface="210 옴니고딕OTF 030"/>
                <a:ea typeface="210 옴니고딕OTF 030"/>
                <a:cs typeface="+mj-cs"/>
              </a:rPr>
              <a:t>현재 </a:t>
            </a:r>
            <a:r>
              <a:rPr lang="en-US" altLang="ko-KR" sz="1400">
                <a:latin typeface="210 옴니고딕OTF 030"/>
                <a:ea typeface="210 옴니고딕OTF 030"/>
                <a:cs typeface="+mj-cs"/>
              </a:rPr>
              <a:t>BCE loss </a:t>
            </a:r>
            <a:r>
              <a:rPr lang="ko-KR" altLang="en-US" sz="1400">
                <a:latin typeface="210 옴니고딕OTF 030"/>
                <a:ea typeface="210 옴니고딕OTF 030"/>
                <a:cs typeface="+mj-cs"/>
              </a:rPr>
              <a:t>사용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latin typeface="210 옴니고딕OTF 030"/>
                <a:ea typeface="210 옴니고딕OTF 030"/>
                <a:cs typeface="+mj-cs"/>
              </a:rPr>
              <a:t>  -</a:t>
            </a:r>
            <a:r>
              <a:rPr lang="ko-KR" altLang="en-US" sz="1400">
                <a:latin typeface="210 옴니고딕OTF 030"/>
                <a:ea typeface="210 옴니고딕OTF 030"/>
                <a:cs typeface="+mj-cs"/>
              </a:rPr>
              <a:t> </a:t>
            </a:r>
            <a:r>
              <a:rPr lang="en-US" altLang="ko-KR" sz="1400">
                <a:latin typeface="210 옴니고딕OTF 030"/>
                <a:ea typeface="210 옴니고딕OTF 030"/>
                <a:cs typeface="+mj-cs"/>
              </a:rPr>
              <a:t>Dice</a:t>
            </a:r>
            <a:r>
              <a:rPr lang="ko-KR" altLang="en-US" sz="1400">
                <a:latin typeface="210 옴니고딕OTF 030"/>
                <a:ea typeface="210 옴니고딕OTF 030"/>
                <a:cs typeface="+mj-cs"/>
              </a:rPr>
              <a:t> </a:t>
            </a:r>
            <a:r>
              <a:rPr lang="en-US" altLang="ko-KR" sz="1400">
                <a:latin typeface="210 옴니고딕OTF 030"/>
                <a:ea typeface="210 옴니고딕OTF 030"/>
                <a:cs typeface="+mj-cs"/>
              </a:rPr>
              <a:t>loss, MS-SSIM loss, </a:t>
            </a:r>
            <a:r>
              <a:rPr lang="ko-KR" altLang="en-US" sz="1400">
                <a:latin typeface="210 옴니고딕OTF 030"/>
                <a:ea typeface="210 옴니고딕OTF 030"/>
                <a:cs typeface="+mj-cs"/>
              </a:rPr>
              <a:t>혹은</a:t>
            </a:r>
            <a:r>
              <a:rPr lang="en-US" altLang="ko-KR" sz="1400">
                <a:latin typeface="210 옴니고딕OTF 030"/>
                <a:ea typeface="210 옴니고딕OTF 030"/>
                <a:cs typeface="+mj-cs"/>
              </a:rPr>
              <a:t> </a:t>
            </a:r>
            <a:r>
              <a:rPr lang="ko-KR" altLang="en-US" sz="1400">
                <a:latin typeface="210 옴니고딕OTF 030"/>
                <a:ea typeface="210 옴니고딕OTF 030"/>
                <a:cs typeface="+mj-cs"/>
              </a:rPr>
              <a:t>이들이 결합된 형태의 </a:t>
            </a:r>
            <a:r>
              <a:rPr lang="en-US" altLang="ko-KR" sz="1400">
                <a:latin typeface="210 옴니고딕OTF 030"/>
                <a:ea typeface="210 옴니고딕OTF 030"/>
                <a:cs typeface="+mj-cs"/>
              </a:rPr>
              <a:t>loss function </a:t>
            </a:r>
            <a:r>
              <a:rPr lang="ko-KR" altLang="en-US" sz="1400">
                <a:latin typeface="210 옴니고딕OTF 030"/>
                <a:ea typeface="210 옴니고딕OTF 030"/>
                <a:cs typeface="+mj-cs"/>
              </a:rPr>
              <a:t>사용</a:t>
            </a:r>
            <a:endParaRPr lang="en-US" altLang="ko-KR" sz="1400">
              <a:latin typeface="210 옴니고딕OTF 030"/>
              <a:ea typeface="210 옴니고딕OTF 03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OTF 030"/>
                  <a:ea typeface="210 옴니고딕OTF 030"/>
                  <a:cs typeface="+mj-cs"/>
                </a:rPr>
                <a:t>용접 불량 검사</a:t>
              </a: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OTF 030"/>
                <a:ea typeface="210 옴니고딕OTF 030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OTF 030"/>
                  <a:ea typeface="210 옴니고딕OTF 030"/>
                  <a:cs typeface="+mj-cs"/>
                </a:rPr>
                <a:t>2021 CAI Lab Meeting</a:t>
              </a:r>
              <a:endParaRPr lang="en-US" altLang="ko-KR" sz="1050">
                <a:latin typeface="210 옴니고딕OTF 030"/>
                <a:ea typeface="210 옴니고딕OTF 030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7998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653903" y="1268144"/>
            <a:ext cx="778303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17130" y="1382344"/>
            <a:ext cx="3934755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3827" y="4676710"/>
            <a:ext cx="1441048" cy="11416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961737" y="2126209"/>
            <a:ext cx="6398655" cy="311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동기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이전 실험에서 균열 생성 실패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두 가지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파라미터를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조작하여 균열 생성 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가능성을 극대화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하는 실험 진행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itchFamily="2" charset="2"/>
            </a:endParaRPr>
          </a:p>
          <a:p>
            <a:pPr marL="214313" indent="-214313">
              <a:lnSpc>
                <a:spcPct val="150000"/>
              </a:lnSpc>
              <a:buFont typeface="Wingdings" pitchFamily="2" charset="2"/>
              <a:buChar char="à"/>
            </a:pPr>
            <a:endParaRPr lang="en-US" altLang="ko-KR" sz="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내용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선정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전류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용접 속도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제외된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1)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용접 과정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모재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와이어 융해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응고 및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비드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형성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)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에 직접적인 영향을 주지 않는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파라미터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제외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</a:t>
            </a:r>
            <a:r>
              <a:rPr lang="en-US" altLang="ko-KR" sz="9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sz="9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가스 </a:t>
            </a:r>
            <a:r>
              <a:rPr lang="en-US" altLang="ko-KR" sz="9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</a:t>
            </a:r>
            <a:r>
              <a:rPr lang="ko-KR" altLang="en-US" sz="9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기공에 대해서만 원인이 되는 </a:t>
            </a:r>
            <a:r>
              <a:rPr lang="ko-KR" altLang="en-US" sz="9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endParaRPr lang="en-US" altLang="ko-KR" sz="9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</a:t>
            </a:r>
            <a:r>
              <a:rPr lang="en-US" altLang="ko-KR" sz="9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sz="9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용접 각도 </a:t>
            </a:r>
            <a:r>
              <a:rPr lang="en-US" altLang="ko-KR" sz="9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</a:t>
            </a:r>
            <a:r>
              <a:rPr lang="ko-KR" altLang="en-US" sz="9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9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비드형성</a:t>
            </a:r>
            <a:r>
              <a:rPr lang="ko-KR" altLang="en-US" sz="9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위치에만 영향을 주는 </a:t>
            </a:r>
            <a:r>
              <a:rPr lang="ko-KR" altLang="en-US" sz="9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파라미터</a:t>
            </a:r>
            <a:endParaRPr lang="en-US" altLang="ko-KR" sz="9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2)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전압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장비 특성상 입력된 전류에 따라 설정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독립적인 조작이 불가능하여 제외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824638"/>
            <a:ext cx="4764683" cy="435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1.1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 생성 실험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464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653903" y="1268144"/>
            <a:ext cx="7783033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717130" y="1382344"/>
            <a:ext cx="3934755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3827" y="4676710"/>
            <a:ext cx="1441048" cy="11416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961737" y="2126209"/>
            <a:ext cx="6398655" cy="3399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내용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계획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1)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전류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용접 속도와 균열 생성 정도에 따른 실험값 설정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전류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높을수록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균열 생성 정도 상승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용접 속도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빠를수록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균열 생성 정도 상승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 결과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전류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용접속도를 올렸을 시 </a:t>
            </a:r>
            <a:r>
              <a:rPr lang="ko-KR" altLang="en-US" sz="1050" b="1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언더컷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현상이 좀 더 두드러짐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전류가 높을수록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,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용접 속도가 빠를수록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언더컷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itchFamily="2" charset="2"/>
              </a:rPr>
              <a:t> 생성 정도 상승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ko-KR" altLang="en-US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 생성 </a:t>
            </a:r>
            <a:r>
              <a:rPr lang="en-US" altLang="ko-KR" sz="105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</a:t>
            </a:r>
          </a:p>
          <a:p>
            <a:pPr>
              <a:lnSpc>
                <a:spcPct val="150000"/>
              </a:lnSpc>
            </a:pPr>
            <a:endParaRPr lang="en-US" altLang="ko-KR" sz="105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717130" y="1824638"/>
            <a:ext cx="4764683" cy="435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1.1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균열 생성 실험</a:t>
            </a: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53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887</Words>
  <Application>Microsoft Macintosh PowerPoint</Application>
  <PresentationFormat>화면 슬라이드 쇼(4:3)</PresentationFormat>
  <Paragraphs>201</Paragraphs>
  <Slides>26</Slides>
  <Notes>25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용접로봇 자동화</vt:lpstr>
      <vt:lpstr>슬라이드 2</vt:lpstr>
      <vt:lpstr>목차</vt:lpstr>
      <vt:lpstr>1. 이번 주 작업</vt:lpstr>
      <vt:lpstr>1. 이번 주 작업</vt:lpstr>
      <vt:lpstr>2. 다음 주 예정</vt:lpstr>
      <vt:lpstr>슬라이드 7</vt:lpstr>
      <vt:lpstr>1. 이번주 작업</vt:lpstr>
      <vt:lpstr>1. 이번주 작업</vt:lpstr>
      <vt:lpstr>1. 이번주 작업</vt:lpstr>
      <vt:lpstr>1. 이번주 작업</vt:lpstr>
      <vt:lpstr>1. 이번주 작업</vt:lpstr>
      <vt:lpstr>1. 이번주 작업</vt:lpstr>
      <vt:lpstr>1. 이번주 작업</vt:lpstr>
      <vt:lpstr>1. 이번주 작업</vt:lpstr>
      <vt:lpstr>슬라이드 16</vt:lpstr>
      <vt:lpstr>1. Rotation Matrix</vt:lpstr>
      <vt:lpstr>1. Rotation Matrix</vt:lpstr>
      <vt:lpstr>2. Rotation Average Error</vt:lpstr>
      <vt:lpstr>3. Eculidean Distance Error</vt:lpstr>
      <vt:lpstr>4. 비교 및 평가</vt:lpstr>
      <vt:lpstr>4. 비교 및 평가</vt:lpstr>
      <vt:lpstr>4. 비교 및 평가</vt:lpstr>
      <vt:lpstr>4. 비교 및 평가</vt:lpstr>
      <vt:lpstr>4. 향후계획</vt:lpstr>
      <vt:lpstr>감사합니다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cailab</cp:lastModifiedBy>
  <cp:revision>810</cp:revision>
  <dcterms:created xsi:type="dcterms:W3CDTF">2011-08-24T01:05:33Z</dcterms:created>
  <dcterms:modified xsi:type="dcterms:W3CDTF">2021-11-03T06:14:44Z</dcterms:modified>
  <cp:version/>
</cp:coreProperties>
</file>