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8"/>
  </p:notesMasterIdLst>
  <p:handoutMasterIdLst>
    <p:handoutMasterId r:id="rId29"/>
  </p:handoutMasterIdLst>
  <p:sldIdLst>
    <p:sldId id="257" r:id="rId2"/>
    <p:sldId id="600" r:id="rId3"/>
    <p:sldId id="601" r:id="rId4"/>
    <p:sldId id="602" r:id="rId5"/>
    <p:sldId id="603" r:id="rId6"/>
    <p:sldId id="604" r:id="rId7"/>
    <p:sldId id="605" r:id="rId8"/>
    <p:sldId id="585" r:id="rId9"/>
    <p:sldId id="606" r:id="rId10"/>
    <p:sldId id="607" r:id="rId11"/>
    <p:sldId id="608" r:id="rId12"/>
    <p:sldId id="512" r:id="rId13"/>
    <p:sldId id="517" r:id="rId14"/>
    <p:sldId id="518" r:id="rId15"/>
    <p:sldId id="513" r:id="rId16"/>
    <p:sldId id="531" r:id="rId17"/>
    <p:sldId id="579" r:id="rId18"/>
    <p:sldId id="592" r:id="rId19"/>
    <p:sldId id="594" r:id="rId20"/>
    <p:sldId id="593" r:id="rId21"/>
    <p:sldId id="598" r:id="rId22"/>
    <p:sldId id="599" r:id="rId23"/>
    <p:sldId id="597" r:id="rId24"/>
    <p:sldId id="596" r:id="rId25"/>
    <p:sldId id="581" r:id="rId26"/>
    <p:sldId id="537" r:id="rId2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3" autoAdjust="0"/>
    <p:restoredTop sz="86364" autoAdjust="0"/>
  </p:normalViewPr>
  <p:slideViewPr>
    <p:cSldViewPr snapToGrid="0">
      <p:cViewPr varScale="1">
        <p:scale>
          <a:sx n="109" d="100"/>
          <a:sy n="109" d="100"/>
        </p:scale>
        <p:origin x="2072" y="19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2021. 10. 30.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‹#›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2021. 10. 30.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40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44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62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01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9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8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0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51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2021. 10. 30.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2021. 10. 30.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2021. 10. 30.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0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 분석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발생 요인 부족 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발생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추가 조사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응력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용접부에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작용하는 내부 응력이 커질수록 균열 발생률 상승 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확장성 수소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과정에서 발생한 수소 기체가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용접부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내부에 쌓여 결함 발생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모재의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 </a:t>
            </a: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고 탄소강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모재에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혼합되어 있는 탄소가 용접부의 강도를 낮춰 균열 발생률 상승  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79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2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균열의 발생 요인 추가하여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부위에 수분을 공급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수소 발생</a:t>
            </a: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계획을 수정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응력에 의한 균열 발생 가능성 증대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비드가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얇게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형성되도록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비드의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구속 정도를 상승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시킬 수 있는 용접 계획 모색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 탄소강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구입  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D8AB36F-B43E-C34A-BFA0-D97C03775FC2}"/>
              </a:ext>
            </a:extLst>
          </p:cNvPr>
          <p:cNvSpPr/>
          <p:nvPr/>
        </p:nvSpPr>
        <p:spPr>
          <a:xfrm>
            <a:off x="1212113" y="4553314"/>
            <a:ext cx="406694" cy="25531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02999-DCA5-AB42-9D9B-C808801E088C}"/>
              </a:ext>
            </a:extLst>
          </p:cNvPr>
          <p:cNvSpPr txBox="1"/>
          <p:nvPr/>
        </p:nvSpPr>
        <p:spPr>
          <a:xfrm>
            <a:off x="1685260" y="4537365"/>
            <a:ext cx="431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균열 발생률 극대화</a:t>
            </a:r>
            <a:endParaRPr lang="en-KR" sz="1500" b="1" dirty="0"/>
          </a:p>
        </p:txBody>
      </p:sp>
    </p:spTree>
    <p:extLst>
      <p:ext uri="{BB962C8B-B14F-4D97-AF65-F5344CB8AC3E}">
        <p14:creationId xmlns:p14="http://schemas.microsoft.com/office/powerpoint/2010/main" val="409130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491418" y="2175963"/>
            <a:ext cx="6417130" cy="23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3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관련 논문 </a:t>
            </a: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편 분석</a:t>
            </a:r>
            <a:endParaRPr lang="en-US" altLang="ko-KR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Robotic welding parameter optimization based on weld quality evaluation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Parameter Optimization Based on Gaussian Process Regression Bayesian Optimization Algorithm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두편의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모두 로봇 용접 시스템에 수학적인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Optimization Algorithm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수식적인 부분보다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 설계에 도움이 되는 평가 지표 등에 집중해서 분석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416603" y="4200867"/>
            <a:ext cx="6417130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 논문에서 같은 실험방법을 사용함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품질 검사의 </a:t>
            </a:r>
            <a:r>
              <a:rPr lang="ko-KR" altLang="en-US" sz="120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과정이 반복됨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AutoShape 2" descr="Fig. 1. - General framework of welding parameter optimization process.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611514" y="2141025"/>
            <a:ext cx="641713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실험 과정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923" y="2624499"/>
            <a:ext cx="4950281" cy="1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416603" y="4200867"/>
            <a:ext cx="6417130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GPR(Gaussian Process Regression)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BOA(Bayesian Optimization Algorithm)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와이어 공급 속도 등 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평가 지표로 강도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단단함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침투 등 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AutoShape 2" descr="Fig. 1. - General framework of welding parameter optimization process.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611514" y="2141025"/>
            <a:ext cx="641713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실험 과정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14" y="2558657"/>
            <a:ext cx="5857875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491418" y="2991647"/>
            <a:ext cx="6417130" cy="175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설계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State :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Reward : </a:t>
            </a:r>
            <a:r>
              <a:rPr lang="en-US" altLang="ko-KR" sz="1350" dirty="0"/>
              <a:t>Euclidean distance</a:t>
            </a:r>
            <a:r>
              <a:rPr lang="ko-KR" altLang="en-US" sz="1350" dirty="0"/>
              <a:t>에 반비례한 값</a:t>
            </a:r>
            <a:endParaRPr lang="en-US" altLang="ko-KR" sz="135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Action 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새로운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폭과 두께가 일정하지 않은 경우에 측정법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고안중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1.3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 학습 실험 설계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491418" y="2243147"/>
            <a:ext cx="6417130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강도를 측정하기 위해서는 비파괴검사 장비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파괴검사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장비 필요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 내 점수화 할 수 있는 평가 지표로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설계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84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37321"/>
      </p:ext>
    </p:extLst>
  </p:cSld>
  <p:clrMapOvr>
    <a:masterClrMapping/>
  </p:clrMapOvr>
  <p:transition advTm="2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Rotation Matrix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026" name="Picture 2" descr="C:\Users\cailab\Desktop\KakaoTalk_20211026_172513759.jpg"/>
          <p:cNvPicPr>
            <a:picLocks noChangeAspect="1" noChangeArrowheads="1"/>
          </p:cNvPicPr>
          <p:nvPr/>
        </p:nvPicPr>
        <p:blipFill>
          <a:blip r:embed="rId3"/>
          <a:srcRect t="1562" b="3900"/>
          <a:stretch>
            <a:fillRect/>
          </a:stretch>
        </p:blipFill>
        <p:spPr bwMode="auto">
          <a:xfrm>
            <a:off x="752474" y="1600200"/>
            <a:ext cx="7667625" cy="473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Rotation Matrix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2051" name="Picture 3" descr="C:\Users\cailab\Desktop\KakaoTalk_20211026_173106902.jpg"/>
          <p:cNvPicPr>
            <a:picLocks noChangeAspect="1" noChangeArrowheads="1"/>
          </p:cNvPicPr>
          <p:nvPr/>
        </p:nvPicPr>
        <p:blipFill>
          <a:blip r:embed="rId3"/>
          <a:srcRect l="20781" t="8516" r="6719"/>
          <a:stretch>
            <a:fillRect/>
          </a:stretch>
        </p:blipFill>
        <p:spPr bwMode="auto">
          <a:xfrm rot="16200000">
            <a:off x="2252663" y="119061"/>
            <a:ext cx="4705350" cy="768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Rotation Average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4098" name="Picture 2" descr="C:\Users\cailab\Desktop\r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74" y="1716459"/>
            <a:ext cx="6813552" cy="4512890"/>
          </a:xfrm>
          <a:prstGeom prst="rect">
            <a:avLst/>
          </a:prstGeom>
          <a:noFill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866775" y="1571625"/>
            <a:ext cx="12382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Rad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자동화</a:t>
              </a:r>
              <a:endParaRPr lang="ko-KR" altLang="en-US" sz="24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Eculidean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Distance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3074" name="Picture 2" descr="C:\Users\cailab\Desktop\Ec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242" y="1483805"/>
            <a:ext cx="7200000" cy="4863829"/>
          </a:xfrm>
          <a:prstGeom prst="rect">
            <a:avLst/>
          </a:prstGeom>
          <a:noFill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33450" y="1533525"/>
            <a:ext cx="91440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m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3074" name="Picture 2" descr="C:\Users\cailab\Desktop\aefes.PNG"/>
          <p:cNvPicPr>
            <a:picLocks noChangeAspect="1" noChangeArrowheads="1"/>
          </p:cNvPicPr>
          <p:nvPr/>
        </p:nvPicPr>
        <p:blipFill>
          <a:blip r:embed="rId3"/>
          <a:srcRect l="2036"/>
          <a:stretch>
            <a:fillRect/>
          </a:stretch>
        </p:blipFill>
        <p:spPr bwMode="auto">
          <a:xfrm>
            <a:off x="304800" y="1298575"/>
            <a:ext cx="8686800" cy="5035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4098" name="Picture 2" descr="C:\Users\cailab\Desktop\trwsr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599"/>
            <a:ext cx="4410075" cy="38559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099" name="Picture 3" descr="C:\Users\cailab\Desktop\sfesf.PNG"/>
          <p:cNvPicPr>
            <a:picLocks noChangeAspect="1" noChangeArrowheads="1"/>
          </p:cNvPicPr>
          <p:nvPr/>
        </p:nvPicPr>
        <p:blipFill>
          <a:blip r:embed="rId4"/>
          <a:srcRect b="5226"/>
          <a:stretch>
            <a:fillRect/>
          </a:stretch>
        </p:blipFill>
        <p:spPr bwMode="auto">
          <a:xfrm>
            <a:off x="4902200" y="1752600"/>
            <a:ext cx="4241800" cy="3848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rot="5400000" flipH="1" flipV="1">
            <a:off x="976313" y="5253038"/>
            <a:ext cx="295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23953" y="5191125"/>
            <a:ext cx="228597" cy="219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133475" y="5400675"/>
            <a:ext cx="285750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33450" y="1524000"/>
            <a:ext cx="91440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050" name="Picture 2" descr="C:\Users\cailab\Desktop\2021년 10월 30일 자료\2021년 10월 30일 자료\raer.png"/>
          <p:cNvPicPr>
            <a:picLocks noChangeAspect="1" noChangeArrowheads="1"/>
          </p:cNvPicPr>
          <p:nvPr/>
        </p:nvPicPr>
        <p:blipFill>
          <a:blip r:embed="rId3"/>
          <a:srcRect l="25438" t="61947" r="49156" b="9441"/>
          <a:stretch>
            <a:fillRect/>
          </a:stretch>
        </p:blipFill>
        <p:spPr bwMode="auto">
          <a:xfrm>
            <a:off x="1058297" y="1831301"/>
            <a:ext cx="7047956" cy="4464723"/>
          </a:xfrm>
          <a:prstGeom prst="rect">
            <a:avLst/>
          </a:prstGeom>
          <a:noFill/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52799" y="1314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Euclidean Distance Error</a:t>
            </a:r>
          </a:p>
        </p:txBody>
      </p:sp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790575" y="1409700"/>
            <a:ext cx="15049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5" descr="C:\Users\cailab\Desktop\2021년 10월 30일 자료\2021년 10월 30일 자료\rdegree.png"/>
          <p:cNvPicPr>
            <a:picLocks noChangeAspect="1" noChangeArrowheads="1"/>
          </p:cNvPicPr>
          <p:nvPr/>
        </p:nvPicPr>
        <p:blipFill>
          <a:blip r:embed="rId3"/>
          <a:srcRect l="25370" t="46775" r="51219" b="24489"/>
          <a:stretch>
            <a:fillRect/>
          </a:stretch>
        </p:blipFill>
        <p:spPr bwMode="auto">
          <a:xfrm>
            <a:off x="1247777" y="1695450"/>
            <a:ext cx="6781798" cy="4610099"/>
          </a:xfrm>
          <a:prstGeom prst="rect">
            <a:avLst/>
          </a:prstGeom>
          <a:noFill/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543299" y="1266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Error Average</a:t>
            </a:r>
          </a:p>
        </p:txBody>
      </p:sp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7604" y="397086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42926" y="1609725"/>
            <a:ext cx="8124824" cy="48482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각도 부분도 정규 근사화 시도</a:t>
            </a: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성능 개선을 위한 방법 모색</a:t>
            </a: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1494"/>
      </p:ext>
    </p:extLst>
  </p:cSld>
  <p:clrMapOvr>
    <a:masterClrMapping/>
  </p:clrMapOvr>
  <p:transition advTm="15609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다음 주 예정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210 옴니고딕OTF 030"/>
              <a:ea typeface="210 옴니고딕OTF 030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97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논문 작성 관련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자료 수집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113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1) 5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종의 용접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dataset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에 대해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과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UNet3+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 성능 비교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 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-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조금씩 다른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5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종의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dataset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에 대해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UNet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과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UNet3+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의 학습을 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Dice Coefficient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방식을 통해 각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dataset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에 대한 정확도 비교 후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논문 작성</a:t>
            </a:r>
            <a:endParaRPr lang="en-US" altLang="ko-KR" sz="1400">
              <a:latin typeface="210 옴니고딕OTF 030"/>
              <a:ea typeface="210 옴니고딕OTF 030"/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802" y="5767517"/>
            <a:ext cx="8046541" cy="45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2) UNet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보다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UNet3+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의 성능이 높은 것을 바탕으로 논문 작성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67440" y="3203400"/>
          <a:ext cx="5800726" cy="2236284"/>
        </p:xfrm>
        <a:graphic>
          <a:graphicData uri="http://schemas.openxmlformats.org/drawingml/2006/table">
            <a:tbl>
              <a:tblPr/>
              <a:tblGrid>
                <a:gridCol w="1019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dataset</a:t>
                      </a:r>
                      <a:endParaRPr 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UNet score</a:t>
                      </a:r>
                      <a:endParaRPr 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UNet3+ score</a:t>
                      </a:r>
                      <a:endParaRPr 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score </a:t>
                      </a:r>
                      <a:r>
                        <a:rPr lang="ko-KR" alt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차이</a:t>
                      </a:r>
                      <a:endParaRPr lang="ko-KR" alt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1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0.7459563071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0.7619129842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0.01595667709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0.8128341315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0.8612370491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0.04840291763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3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0.7246337012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0.8127166574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0.0880829562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4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0.801853766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0.8556076062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0.05375384019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5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0.7619624984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0.7930281993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0.03106570089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1-2.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논문 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차 작성 및 피드백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-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내용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압축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9120487" cy="5051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1)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서론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용접 자동화 로봇에서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Segmentation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을 통한 용접 경로 생성의 필요성 제시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2)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학습 방법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실험 환경 및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dataset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설명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3)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실험 결과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UNet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과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UNet3+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의 정확도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,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추론 시간 비교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테스트 예시 사진 기재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4)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결론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UNet3+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가 더 적합한 모델임을 제시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한계점 및 보완점 제시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   1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차 피드백 내용을 바탕으로 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2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차 작성 진행 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(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마감일 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11/7(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일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)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로 연기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2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2-1 UNet3+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364803" y="1747573"/>
            <a:ext cx="9120487" cy="2489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1)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학습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parameter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learning rate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image scale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2) loss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function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현재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BCE loss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사용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Dice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loss, MS-SSIM loss,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혹은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이들이 결합된 형태의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loss function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사용</a:t>
            </a:r>
            <a:endParaRPr lang="en-US" altLang="ko-KR" sz="1400">
              <a:latin typeface="210 옴니고딕OTF 030"/>
              <a:ea typeface="210 옴니고딕OTF 03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동기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 실험에서 균열 생성 실패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두 가지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파라미터를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조작하여 균열 생성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가능성을 극대화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하는 실험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 marL="214313" indent="-214313">
              <a:lnSpc>
                <a:spcPct val="150000"/>
              </a:lnSpc>
              <a:buFont typeface="Wingdings" pitchFamily="2" charset="2"/>
              <a:buChar char="à"/>
            </a:pPr>
            <a:endParaRPr lang="en-US" altLang="ko-KR" sz="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내용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속도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제외된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과정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와이어 융해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응고 및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비드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형성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에 직접적인 영향을 주지 않는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제외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가스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기공에 대해서만 원인이 되는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9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각도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비드형성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위치에만 영향을 주는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9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장비 특성상 입력된 전류에 따라 설정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독립적인 조작이 불가능하여 제외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64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내용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속도와 균열 생성 정도에 따른 실험값 설정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전류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높을수록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균열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속도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빠를수록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균열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용접속도를 올렸을 시 </a:t>
            </a:r>
            <a:r>
              <a:rPr lang="ko-KR" altLang="en-US" sz="105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언더컷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현상이 좀 더 두드러짐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전류가 높을수록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용접 속도가 빠를수록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언더컷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891</Words>
  <Application>Microsoft Macintosh PowerPoint</Application>
  <PresentationFormat>On-screen Show (4:3)</PresentationFormat>
  <Paragraphs>201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210 옴니고딕 030</vt:lpstr>
      <vt:lpstr>210 옴니고딕OTF 030</vt:lpstr>
      <vt:lpstr>맑은 고딕</vt:lpstr>
      <vt:lpstr>Arial</vt:lpstr>
      <vt:lpstr>Wingdings</vt:lpstr>
      <vt:lpstr>Office 테마</vt:lpstr>
      <vt:lpstr>용접로봇 자동화</vt:lpstr>
      <vt:lpstr>PowerPoint Presentation</vt:lpstr>
      <vt:lpstr>목차</vt:lpstr>
      <vt:lpstr>1. 이번 주 작업</vt:lpstr>
      <vt:lpstr>1. 이번 주 작업</vt:lpstr>
      <vt:lpstr>2. 다음 주 예정</vt:lpstr>
      <vt:lpstr>PowerPoint Presentation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PowerPoint Presentation</vt:lpstr>
      <vt:lpstr>1. Rotation Matrix</vt:lpstr>
      <vt:lpstr>1. Rotation Matrix</vt:lpstr>
      <vt:lpstr>2. Rotation Average Error</vt:lpstr>
      <vt:lpstr>3. Eculidean Distance Error</vt:lpstr>
      <vt:lpstr>4. 비교 및 평가</vt:lpstr>
      <vt:lpstr>4. 비교 및 평가</vt:lpstr>
      <vt:lpstr>4. 비교 및 평가</vt:lpstr>
      <vt:lpstr>4. 비교 및 평가</vt:lpstr>
      <vt:lpstr>4.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정태수</cp:lastModifiedBy>
  <cp:revision>809</cp:revision>
  <dcterms:created xsi:type="dcterms:W3CDTF">2011-08-24T01:05:33Z</dcterms:created>
  <dcterms:modified xsi:type="dcterms:W3CDTF">2021-10-29T17:42:06Z</dcterms:modified>
  <cp:version/>
</cp:coreProperties>
</file>