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4"/>
  </p:notesMasterIdLst>
  <p:handoutMasterIdLst>
    <p:handoutMasterId r:id="rId25"/>
  </p:handoutMasterIdLst>
  <p:sldIdLst>
    <p:sldId id="257" r:id="rId2"/>
    <p:sldId id="600" r:id="rId3"/>
    <p:sldId id="601" r:id="rId4"/>
    <p:sldId id="602" r:id="rId5"/>
    <p:sldId id="609" r:id="rId6"/>
    <p:sldId id="617" r:id="rId7"/>
    <p:sldId id="610" r:id="rId8"/>
    <p:sldId id="604" r:id="rId9"/>
    <p:sldId id="605" r:id="rId10"/>
    <p:sldId id="585" r:id="rId11"/>
    <p:sldId id="531" r:id="rId12"/>
    <p:sldId id="579" r:id="rId13"/>
    <p:sldId id="611" r:id="rId14"/>
    <p:sldId id="612" r:id="rId15"/>
    <p:sldId id="592" r:id="rId16"/>
    <p:sldId id="594" r:id="rId17"/>
    <p:sldId id="613" r:id="rId18"/>
    <p:sldId id="593" r:id="rId19"/>
    <p:sldId id="615" r:id="rId20"/>
    <p:sldId id="614" r:id="rId21"/>
    <p:sldId id="616" r:id="rId22"/>
    <p:sldId id="537" r:id="rId2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43" autoAdjust="0"/>
    <p:restoredTop sz="86364" autoAdjust="0"/>
  </p:normalViewPr>
  <p:slideViewPr>
    <p:cSldViewPr snapToGrid="0">
      <p:cViewPr varScale="1">
        <p:scale>
          <a:sx n="109" d="100"/>
          <a:sy n="109" d="100"/>
        </p:scale>
        <p:origin x="2072" y="19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2021. 11. 6.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‹#›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2021. 11. 6.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6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2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8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4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8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2021. 11. 6.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2021. 11. 6.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2021. 11. 6.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2021. 11. 6.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2pPr>
            <a:lvl3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3pPr>
            <a:lvl4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4pPr>
            <a:lvl5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2021. 11. 6.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2021. 11. 6.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961737" y="1454878"/>
            <a:ext cx="6398655" cy="467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1.3.1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강화학습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적용 가능 여부 확인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  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1)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전류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: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[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80,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100,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120,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140,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160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]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(A)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5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가지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  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2)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전압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: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[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-2,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-1,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0,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+1,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+2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]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(V) 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5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가지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  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3)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용접 속도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: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[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4, 6, 8, 10, 12, 14, 16 ] (mm/s)  </a:t>
            </a:r>
            <a:r>
              <a:rPr lang="en-US" altLang="ko-KR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7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가지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  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4)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가스 공급 속도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: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15L/min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(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고정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  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5)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용접 각도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: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45</a:t>
            </a:r>
            <a:r>
              <a:rPr lang="en-KR" sz="1200" dirty="0"/>
              <a:t>°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(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고정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연구에 적용 가능한 </a:t>
            </a:r>
            <a:r>
              <a:rPr lang="ko-KR" altLang="en-US" sz="14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강화학습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기법 조사 및 공부 진행중  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형상 측정 방법 </a:t>
            </a:r>
            <a:r>
              <a:rPr lang="ko-KR" altLang="en-US" sz="14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학습중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   </a:t>
            </a: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1.3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강화학습을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통한 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53CE3F4-A8A3-2E4B-A3EF-739835EA821F}"/>
              </a:ext>
            </a:extLst>
          </p:cNvPr>
          <p:cNvSpPr/>
          <p:nvPr/>
        </p:nvSpPr>
        <p:spPr>
          <a:xfrm>
            <a:off x="1278566" y="3777156"/>
            <a:ext cx="406694" cy="25531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3CB64-E429-D54F-8737-C68527295EBF}"/>
              </a:ext>
            </a:extLst>
          </p:cNvPr>
          <p:cNvSpPr txBox="1"/>
          <p:nvPr/>
        </p:nvSpPr>
        <p:spPr>
          <a:xfrm>
            <a:off x="1685260" y="3732459"/>
            <a:ext cx="431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175</a:t>
            </a:r>
            <a:r>
              <a:rPr lang="ko-KR" altLang="en-US" sz="1500" b="1" dirty="0"/>
              <a:t>개의 데이터 수집 진행 예정 </a:t>
            </a:r>
            <a:r>
              <a:rPr lang="en-US" altLang="ko-KR" sz="1500" b="1" dirty="0"/>
              <a:t>(72/175 )</a:t>
            </a:r>
            <a:endParaRPr lang="en-KR" sz="1500" b="1" dirty="0"/>
          </a:p>
        </p:txBody>
      </p:sp>
    </p:spTree>
    <p:extLst>
      <p:ext uri="{BB962C8B-B14F-4D97-AF65-F5344CB8AC3E}">
        <p14:creationId xmlns:p14="http://schemas.microsoft.com/office/powerpoint/2010/main" val="188464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37321"/>
      </p:ext>
    </p:extLst>
  </p:cSld>
  <p:clrMapOvr>
    <a:masterClrMapping/>
  </p:clrMapOvr>
  <p:transition advTm="2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각도 부분에 정규근사화 가중치 부여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2" name="Picture 2" descr="C:\Users\cailab\Desktop\2021년 11월 6일 자료\2021년 11월 5일 자료\정규근사화 가중치 부여시, 각도오차.png"/>
          <p:cNvPicPr>
            <a:picLocks noChangeAspect="1" noChangeArrowheads="1"/>
          </p:cNvPicPr>
          <p:nvPr/>
        </p:nvPicPr>
        <p:blipFill>
          <a:blip r:embed="rId3"/>
          <a:srcRect l="25531" t="39500" r="51031" b="31167"/>
          <a:stretch>
            <a:fillRect/>
          </a:stretch>
        </p:blipFill>
        <p:spPr bwMode="auto">
          <a:xfrm>
            <a:off x="4625036" y="2162175"/>
            <a:ext cx="4518963" cy="3181350"/>
          </a:xfrm>
          <a:prstGeom prst="rect">
            <a:avLst/>
          </a:prstGeom>
          <a:noFill/>
        </p:spPr>
      </p:pic>
      <p:pic>
        <p:nvPicPr>
          <p:cNvPr id="8" name="Picture 2" descr="C:\Users\cailab\Desktop\r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06984"/>
            <a:ext cx="4583924" cy="3150816"/>
          </a:xfrm>
          <a:prstGeom prst="rect">
            <a:avLst/>
          </a:prstGeom>
          <a:noFill/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90599" y="57245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부여전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581649" y="57245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부여후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478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Rad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500630"/>
      </p:ext>
    </p:extLst>
  </p:cSld>
  <p:clrMapOvr>
    <a:masterClrMapping/>
  </p:clrMapOvr>
  <p:transition advTm="57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각도 부분에 정규근사화 가중치 부여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52499" y="562927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부여전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91149" y="56197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부여후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478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pic>
        <p:nvPicPr>
          <p:cNvPr id="13" name="Picture 5" descr="C:\Users\cailab\Desktop\2021년 10월 30일 자료\2021년 10월 30일 자료\rdegree.png"/>
          <p:cNvPicPr>
            <a:picLocks noChangeAspect="1" noChangeArrowheads="1"/>
          </p:cNvPicPr>
          <p:nvPr/>
        </p:nvPicPr>
        <p:blipFill>
          <a:blip r:embed="rId3"/>
          <a:srcRect l="25370" t="46775" r="51219" b="24489"/>
          <a:stretch>
            <a:fillRect/>
          </a:stretch>
        </p:blipFill>
        <p:spPr bwMode="auto">
          <a:xfrm>
            <a:off x="0" y="2133600"/>
            <a:ext cx="4497846" cy="3057525"/>
          </a:xfrm>
          <a:prstGeom prst="rect">
            <a:avLst/>
          </a:prstGeom>
          <a:noFill/>
        </p:spPr>
      </p:pic>
      <p:pic>
        <p:nvPicPr>
          <p:cNvPr id="2050" name="Picture 2" descr="C:\Users\cailab\Desktop\2021년 11월 6일 자료\2021년 11월 5일 자료\정규근사화 가중치 부여시, 각도오차비율.png"/>
          <p:cNvPicPr>
            <a:picLocks noChangeAspect="1" noChangeArrowheads="1"/>
          </p:cNvPicPr>
          <p:nvPr/>
        </p:nvPicPr>
        <p:blipFill>
          <a:blip r:embed="rId4"/>
          <a:srcRect l="25344" t="40500" r="51687" b="29833"/>
          <a:stretch>
            <a:fillRect/>
          </a:stretch>
        </p:blipFill>
        <p:spPr bwMode="auto">
          <a:xfrm>
            <a:off x="4581525" y="2076449"/>
            <a:ext cx="4324350" cy="314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5103186"/>
      </p:ext>
    </p:extLst>
  </p:cSld>
  <p:clrMapOvr>
    <a:masterClrMapping/>
  </p:clrMapOvr>
  <p:transition advTm="57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정규근사화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&amp;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Softmax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3075" name="Picture 3" descr="C:\Users\cailab\Desktop\aef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4235450"/>
            <a:ext cx="3346451" cy="1495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076" name="Picture 4" descr="C:\Users\cailab\Desktop\gse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1590673"/>
            <a:ext cx="2695575" cy="1658815"/>
          </a:xfrm>
          <a:prstGeom prst="rect">
            <a:avLst/>
          </a:prstGeom>
          <a:noFill/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981449" y="1524000"/>
            <a:ext cx="4867276" cy="178117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 데이터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셋중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임의로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장씩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비복원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추출하여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회 연산하는 방식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그러면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결과값의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행렬값들의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각각 요소가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중간계산 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결과로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개의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set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 구성된다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하나의 요소만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놓고보면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 = [x1, x2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3077" name="Picture 5" descr="C:\Users\cailab\Desktop\xv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9" y="3427869"/>
            <a:ext cx="4848225" cy="33281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367658"/>
      </p:ext>
    </p:extLst>
  </p:cSld>
  <p:clrMapOvr>
    <a:masterClrMapping/>
  </p:clrMapOvr>
  <p:transition advTm="57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ilab\Desktop\softma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91000"/>
            <a:ext cx="5174046" cy="25431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정규근사화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&amp;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Softmax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44120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524000"/>
            <a:ext cx="9144000" cy="1781175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 = [x1, x2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],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 = [z1, z2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For All  </a:t>
            </a:r>
            <a:r>
              <a:rPr lang="en-US" altLang="ko-KR" sz="24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</a:t>
            </a:r>
            <a:r>
              <a:rPr lang="en-US" altLang="ko-KR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j     [0, 1, 2, 3]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52400" y="1628775"/>
            <a:ext cx="9315449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18" name="Picture 4" descr="C:\Users\cailab\Desktop\gse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952623"/>
            <a:ext cx="2695575" cy="1658815"/>
          </a:xfrm>
          <a:prstGeom prst="rect">
            <a:avLst/>
          </a:prstGeom>
          <a:noFill/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2400300"/>
            <a:ext cx="9144000" cy="600075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3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  <a:r>
              <a:rPr lang="en-US" altLang="ko-KR" sz="12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12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=  </a:t>
            </a:r>
            <a:r>
              <a:rPr lang="en-US" sz="3600" dirty="0"/>
              <a:t> </a:t>
            </a:r>
            <a:r>
              <a:rPr lang="en-US" altLang="ko-KR" sz="4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105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* </a:t>
            </a:r>
            <a:r>
              <a:rPr lang="en-US" altLang="ko-KR" sz="4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05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endParaRPr lang="en-US" altLang="ko-KR" sz="105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3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3079" name="Picture 7" descr="C:\Users\cailab\Desktop\s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7200" y="1927225"/>
            <a:ext cx="397143" cy="339725"/>
          </a:xfrm>
          <a:prstGeom prst="rect">
            <a:avLst/>
          </a:prstGeom>
          <a:noFill/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24474" y="4210050"/>
            <a:ext cx="2981326" cy="514350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 =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(Z)</a:t>
            </a: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066925" y="246697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0602647"/>
      </p:ext>
    </p:extLst>
  </p:cSld>
  <p:clrMapOvr>
    <a:masterClrMapping/>
  </p:clrMapOvr>
  <p:transition advTm="57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en-US" altLang="ko-KR" sz="2800" b="1" dirty="0">
                <a:solidFill>
                  <a:srgbClr val="3D3C3E"/>
                </a:solidFill>
              </a:rPr>
              <a:t>Euclidean Distance Error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838325"/>
            <a:ext cx="123825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894133" y="5639003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Normalization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91149" y="56197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Normalization &amp;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026" name="Picture 2" descr="C:\Users\cailab\Desktop\그냥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44343"/>
            <a:ext cx="4416425" cy="2992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7" name="Picture 3" descr="C:\Users\cailab\Desktop\0.3ts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2850" y="2457450"/>
            <a:ext cx="4511150" cy="300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379108"/>
      </p:ext>
    </p:extLst>
  </p:cSld>
  <p:clrMapOvr>
    <a:masterClrMapping/>
  </p:clrMapOvr>
  <p:transition advTm="57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en-US" altLang="ko-KR" sz="2800" b="1" spc="-150" dirty="0">
                <a:solidFill>
                  <a:srgbClr val="3D3C3E"/>
                </a:solidFill>
              </a:rPr>
              <a:t>Rotation Average Error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743075"/>
            <a:ext cx="123825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52499" y="5833556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Normalization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91149" y="5824031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Normalization &amp;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050" name="Picture 2" descr="C:\Users\cailab\Desktop\원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4903"/>
            <a:ext cx="4649171" cy="3238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051" name="Picture 3" descr="C:\Users\cailab\Desktop\soft각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7916" y="2342068"/>
            <a:ext cx="4426084" cy="32805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0378461"/>
      </p:ext>
    </p:extLst>
  </p:cSld>
  <p:clrMapOvr>
    <a:masterClrMapping/>
  </p:clrMapOvr>
  <p:transition advTm="57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5.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결론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23875" y="1457324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altLang="ko-KR" sz="1600" b="1" dirty="0">
                <a:solidFill>
                  <a:srgbClr val="3D3C3E"/>
                </a:solidFill>
              </a:rPr>
              <a:t>Euclidean Distance Error </a:t>
            </a:r>
            <a:r>
              <a:rPr lang="ko-KR" altLang="en-US" sz="1600" dirty="0">
                <a:solidFill>
                  <a:srgbClr val="3D3C3E"/>
                </a:solidFill>
              </a:rPr>
              <a:t>는 </a:t>
            </a:r>
            <a:r>
              <a:rPr lang="en-US" altLang="ko-KR" sz="1600" dirty="0" err="1">
                <a:solidFill>
                  <a:srgbClr val="3D3C3E"/>
                </a:solidFill>
              </a:rPr>
              <a:t>Softmax</a:t>
            </a:r>
            <a:r>
              <a:rPr lang="ko-KR" altLang="en-US" sz="1600" dirty="0">
                <a:solidFill>
                  <a:srgbClr val="3D3C3E"/>
                </a:solidFill>
              </a:rPr>
              <a:t>함수를 적용해주었더니</a:t>
            </a:r>
            <a:r>
              <a:rPr lang="en-US" altLang="ko-KR" sz="1600" dirty="0">
                <a:solidFill>
                  <a:srgbClr val="3D3C3E"/>
                </a:solidFill>
              </a:rPr>
              <a:t>, </a:t>
            </a:r>
            <a:r>
              <a:rPr lang="ko-KR" altLang="en-US" sz="1600" dirty="0">
                <a:solidFill>
                  <a:srgbClr val="3D3C3E"/>
                </a:solidFill>
              </a:rPr>
              <a:t>오차가 많이 </a:t>
            </a:r>
            <a:r>
              <a:rPr lang="ko-KR" altLang="en-US" sz="1600" dirty="0" err="1">
                <a:solidFill>
                  <a:srgbClr val="3D3C3E"/>
                </a:solidFill>
              </a:rPr>
              <a:t>감소하</a:t>
            </a:r>
            <a:endParaRPr lang="en-US" altLang="ko-KR" sz="1600" dirty="0">
              <a:solidFill>
                <a:srgbClr val="3D3C3E"/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3D3C3E"/>
                </a:solidFill>
              </a:rPr>
              <a:t>    </a:t>
            </a:r>
            <a:r>
              <a:rPr lang="ko-KR" altLang="en-US" sz="1600" dirty="0">
                <a:solidFill>
                  <a:srgbClr val="3D3C3E"/>
                </a:solidFill>
              </a:rPr>
              <a:t>였다</a:t>
            </a:r>
            <a:r>
              <a:rPr lang="en-US" altLang="ko-KR" sz="1600" dirty="0">
                <a:solidFill>
                  <a:srgbClr val="3D3C3E"/>
                </a:solidFill>
              </a:rPr>
              <a:t>.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</a:rPr>
              <a:t>평균 </a:t>
            </a:r>
            <a:r>
              <a:rPr lang="en-US" altLang="ko-KR" sz="1600" b="1" dirty="0">
                <a:solidFill>
                  <a:srgbClr val="3D3C3E"/>
                </a:solidFill>
              </a:rPr>
              <a:t>(0.0053% -&gt; 0.0032%) 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</a:rPr>
              <a:t>2. Rotation Average Error</a:t>
            </a:r>
            <a:r>
              <a:rPr lang="ko-KR" altLang="en-US" sz="1600" dirty="0">
                <a:solidFill>
                  <a:srgbClr val="3D3C3E"/>
                </a:solidFill>
              </a:rPr>
              <a:t>는 오히려</a:t>
            </a:r>
            <a:r>
              <a:rPr lang="en-US" altLang="ko-KR" sz="1600" dirty="0">
                <a:solidFill>
                  <a:srgbClr val="3D3C3E"/>
                </a:solidFill>
              </a:rPr>
              <a:t>, Error</a:t>
            </a:r>
            <a:r>
              <a:rPr lang="ko-KR" altLang="en-US" sz="1600" dirty="0">
                <a:solidFill>
                  <a:srgbClr val="3D3C3E"/>
                </a:solidFill>
              </a:rPr>
              <a:t>값이 </a:t>
            </a:r>
            <a:r>
              <a:rPr lang="ko-KR" altLang="en-US" sz="1600" dirty="0" err="1">
                <a:solidFill>
                  <a:srgbClr val="3D3C3E"/>
                </a:solidFill>
              </a:rPr>
              <a:t>증가하는것을</a:t>
            </a:r>
            <a:r>
              <a:rPr lang="ko-KR" altLang="en-US" sz="1600" dirty="0">
                <a:solidFill>
                  <a:srgbClr val="3D3C3E"/>
                </a:solidFill>
              </a:rPr>
              <a:t> 확인하였다</a:t>
            </a:r>
            <a:r>
              <a:rPr lang="en-US" altLang="ko-KR" sz="1600" dirty="0">
                <a:solidFill>
                  <a:srgbClr val="3D3C3E"/>
                </a:solidFill>
              </a:rPr>
              <a:t>.</a:t>
            </a:r>
            <a:endParaRPr lang="en-US" altLang="ko-KR" sz="1600" b="1" dirty="0">
              <a:solidFill>
                <a:srgbClr val="3D3C3E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0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4086223"/>
            <a:ext cx="2695575" cy="165881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781050" y="4191000"/>
            <a:ext cx="1971675" cy="10477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cailab\Desktop\ㅎ말ㄷ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7638" y="4185326"/>
            <a:ext cx="5666362" cy="772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371705"/>
      </p:ext>
    </p:extLst>
  </p:cSld>
  <p:clrMapOvr>
    <a:masterClrMapping/>
  </p:clrMapOvr>
  <p:transition advTm="57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6.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향후 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457324"/>
            <a:ext cx="9143999" cy="211455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 방식은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~ 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연산 결과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Matrix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값의 각 원소들에 대해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정규근사화를 시킨 후 이를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에 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적용시킨 방식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그리고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최종 결과를 이전에 소개했던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Rotation_Factor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구하는 방법으로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산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</a:p>
        </p:txBody>
      </p:sp>
      <p:pic>
        <p:nvPicPr>
          <p:cNvPr id="10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6" y="1581149"/>
            <a:ext cx="1238250" cy="762000"/>
          </a:xfrm>
          <a:prstGeom prst="rect">
            <a:avLst/>
          </a:prstGeom>
          <a:noFill/>
        </p:spPr>
      </p:pic>
      <p:pic>
        <p:nvPicPr>
          <p:cNvPr id="13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1" y="1543049"/>
            <a:ext cx="1238250" cy="762000"/>
          </a:xfrm>
          <a:prstGeom prst="rect">
            <a:avLst/>
          </a:prstGeom>
          <a:noFill/>
        </p:spPr>
      </p:pic>
      <p:pic>
        <p:nvPicPr>
          <p:cNvPr id="14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1" y="1543049"/>
            <a:ext cx="1238250" cy="762000"/>
          </a:xfrm>
          <a:prstGeom prst="rect">
            <a:avLst/>
          </a:prstGeom>
          <a:noFill/>
        </p:spPr>
      </p:pic>
      <p:pic>
        <p:nvPicPr>
          <p:cNvPr id="15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51" y="1552575"/>
            <a:ext cx="1238250" cy="733424"/>
          </a:xfrm>
          <a:prstGeom prst="rect">
            <a:avLst/>
          </a:prstGeom>
          <a:noFill/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29199" y="1752600"/>
            <a:ext cx="1838325" cy="2381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….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2950" y="231457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86650" y="229552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Picture 2" descr="C:\Users\cailab\Desktop\ㅎ말ㄷ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85276"/>
            <a:ext cx="5666362" cy="772686"/>
          </a:xfrm>
          <a:prstGeom prst="rect">
            <a:avLst/>
          </a:prstGeom>
          <a:noFill/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4791075"/>
            <a:ext cx="9144000" cy="19145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부분의 경우 위 삼각함수 식들이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8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 되고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For all Transformation Matrix (1 ~ M)</a:t>
            </a: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8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= normalization(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16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For all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j v   [0, 1, 2, 3]</a:t>
            </a: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  <a:r>
              <a:rPr lang="en-US" altLang="ko-KR" sz="9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9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9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ij</a:t>
            </a:r>
            <a:endParaRPr lang="en-US" altLang="ko-KR" sz="9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3" name="Picture 7" descr="C:\Users\cailab\Desktop\s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9525" y="6013450"/>
            <a:ext cx="397143" cy="339725"/>
          </a:xfrm>
          <a:prstGeom prst="rect">
            <a:avLst/>
          </a:prstGeom>
          <a:noFill/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90600" y="629602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51888" y="6368534"/>
            <a:ext cx="462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*X = [x1, x2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],</a:t>
            </a:r>
            <a:r>
              <a:rPr lang="ko-KR" altLang="en-US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 = [z1, z2 …. </a:t>
            </a:r>
            <a:r>
              <a:rPr lang="en-US" altLang="ko-KR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zm</a:t>
            </a:r>
            <a:r>
              <a:rPr lang="en-US" altLang="ko-KR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0922803"/>
      </p:ext>
    </p:extLst>
  </p:cSld>
  <p:clrMapOvr>
    <a:masterClrMapping/>
  </p:clrMapOvr>
  <p:transition advTm="57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자동화</a:t>
              </a:r>
              <a:endParaRPr lang="ko-KR" altLang="en-US" sz="24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6.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향후 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457324"/>
            <a:ext cx="9143999" cy="2114551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1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~ m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번 에서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이전에 소개했던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Rotation_Factor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[Rx,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구하는 방법을 이용해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각각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 Factor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구하고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각 요소들에 의해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리스트를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만든후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값들에 대해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정규근사화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및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적용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0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6" y="1581149"/>
            <a:ext cx="1238250" cy="762000"/>
          </a:xfrm>
          <a:prstGeom prst="rect">
            <a:avLst/>
          </a:prstGeom>
          <a:noFill/>
        </p:spPr>
      </p:pic>
      <p:pic>
        <p:nvPicPr>
          <p:cNvPr id="13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1" y="1543049"/>
            <a:ext cx="1238250" cy="762000"/>
          </a:xfrm>
          <a:prstGeom prst="rect">
            <a:avLst/>
          </a:prstGeom>
          <a:noFill/>
        </p:spPr>
      </p:pic>
      <p:pic>
        <p:nvPicPr>
          <p:cNvPr id="14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1" y="1543049"/>
            <a:ext cx="1238250" cy="762000"/>
          </a:xfrm>
          <a:prstGeom prst="rect">
            <a:avLst/>
          </a:prstGeom>
          <a:noFill/>
        </p:spPr>
      </p:pic>
      <p:pic>
        <p:nvPicPr>
          <p:cNvPr id="15" name="Picture 4" descr="C:\Users\cailab\Desktop\gses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51" y="1552575"/>
            <a:ext cx="1238250" cy="733424"/>
          </a:xfrm>
          <a:prstGeom prst="rect">
            <a:avLst/>
          </a:prstGeom>
          <a:noFill/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29199" y="1752600"/>
            <a:ext cx="1838325" cy="2381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….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2950" y="231457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86650" y="2295525"/>
            <a:ext cx="419100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3609975"/>
            <a:ext cx="9144000" cy="32480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 = [Rx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Rx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Rx</a:t>
            </a:r>
            <a:r>
              <a:rPr lang="en-US" altLang="ko-KR" sz="9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[Ry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Ry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9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 = [Rz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Rz</a:t>
            </a:r>
            <a:r>
              <a:rPr lang="en-US" altLang="ko-KR" sz="9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….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9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normalization(Rx</a:t>
            </a:r>
            <a:r>
              <a:rPr lang="en-US" altLang="ko-KR" sz="16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normalization(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normalization(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</a:p>
          <a:p>
            <a:pPr>
              <a:buNone/>
            </a:pPr>
            <a:endParaRPr lang="en-US" altLang="ko-KR" sz="16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softmax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8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endParaRPr lang="en-US" altLang="ko-KR" sz="20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Rotation_Factor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= [R</a:t>
            </a:r>
            <a:r>
              <a:rPr lang="en-US" altLang="ko-KR" sz="16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</a:t>
            </a:r>
            <a:r>
              <a:rPr lang="en-US" altLang="ko-KR" sz="20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1600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z</a:t>
            </a:r>
            <a:r>
              <a:rPr lang="en-US" altLang="ko-KR" sz="2000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]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62275" y="6181724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781425" y="619124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619625" y="6191249"/>
            <a:ext cx="447675" cy="333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8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24597897"/>
      </p:ext>
    </p:extLst>
  </p:cSld>
  <p:clrMapOvr>
    <a:masterClrMapping/>
  </p:clrMapOvr>
  <p:transition advTm="57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6.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 향후 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23875" y="1457324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Auto Hand Eye Calibration</a:t>
            </a:r>
          </a:p>
          <a:p>
            <a:pPr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 : </a:t>
            </a:r>
            <a:r>
              <a:rPr lang="ko-KR" altLang="en-US" sz="17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소개만할부분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700" b="1" dirty="0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 : </a:t>
            </a:r>
            <a:r>
              <a:rPr lang="ko-KR" altLang="en-US" sz="1700" b="1" dirty="0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향후 시행할 부분</a:t>
            </a:r>
            <a:r>
              <a:rPr lang="en-US" altLang="ko-KR" sz="1700" b="1" dirty="0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* :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독창적으로 구현한 부분</a:t>
            </a:r>
            <a:r>
              <a:rPr lang="en-US" altLang="ko-KR" sz="1700" b="1" dirty="0">
                <a:solidFill>
                  <a:srgbClr val="00B05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</a:p>
          <a:p>
            <a:pPr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전처리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Camera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구하기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(Marker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인식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Camera </a:t>
            </a:r>
            <a:r>
              <a:rPr lang="en-US" altLang="ko-KR" sz="17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Instrinsic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계산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7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Extrinsinc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계산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marL="457200" indent="-457200">
              <a:buNone/>
            </a:pP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Robot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구하기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(Robot Parameter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얻기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Offset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보정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700" b="1" dirty="0" err="1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노이즈</a:t>
            </a:r>
            <a:r>
              <a:rPr lang="ko-KR" altLang="en-US" sz="1700" b="1" dirty="0">
                <a:solidFill>
                  <a:srgbClr val="FF000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제거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>
              <a:buNone/>
            </a:pP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어떤 데이터를 어떻게 사용해서 연산하는가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?</a:t>
            </a:r>
          </a:p>
          <a:p>
            <a:pPr>
              <a:buNone/>
            </a:pP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어떤 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Hand Eye Calibration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방정식을 사용해서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적용시켰는가</a:t>
            </a:r>
            <a:r>
              <a:rPr lang="en-US" altLang="ko-KR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?</a:t>
            </a:r>
          </a:p>
          <a:p>
            <a:pPr>
              <a:buNone/>
            </a:pP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7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후처리</a:t>
            </a:r>
            <a:endParaRPr lang="en-US" altLang="ko-KR" sz="17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연산된 결과들을 어떻게 처리해서 오차를 줄였는가</a:t>
            </a: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?</a:t>
            </a: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Rotation Parameter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구하는 방법</a:t>
            </a:r>
            <a:endParaRPr lang="en-US" altLang="ko-KR" sz="1700" b="1" dirty="0">
              <a:solidFill>
                <a:srgbClr val="0070C0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3. </a:t>
            </a:r>
            <a:r>
              <a:rPr lang="ko-KR" altLang="en-US" sz="1700" b="1" dirty="0">
                <a:solidFill>
                  <a:srgbClr val="0070C0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평가기준 제시</a:t>
            </a:r>
            <a:endParaRPr lang="en-US" altLang="ko-KR" sz="1700" b="1" dirty="0">
              <a:solidFill>
                <a:srgbClr val="0070C0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327091"/>
      </p:ext>
    </p:extLst>
  </p:cSld>
  <p:clrMapOvr>
    <a:masterClrMapping/>
  </p:clrMapOvr>
  <p:transition advTm="57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다음 주 예정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210 옴니고딕OTF 030"/>
              <a:ea typeface="210 옴니고딕OTF 030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97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성능 향상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77919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#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의 학습 정확도를 늘릴 수 있는 방안 탐색 및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1) Loss function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   -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기존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: BCE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loss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BCE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loss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+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IOU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loss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로 시도</a:t>
            </a: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   -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현재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Dice coefficient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방식으로 정확도를 측정하고 있기에 </a:t>
            </a: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    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유사한 방식인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IOU loss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를 추가하여 학습을 진행할 시 정확도 결과가 향상될 것으로 기대</a:t>
            </a: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2) Image Scale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변경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   -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기존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: 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원본 이미지 크기를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0.5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배로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/>
              </a:rPr>
              <a:t>resize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하여 사용 </a:t>
            </a:r>
            <a:r>
              <a:rPr lang="en-US" altLang="ko-KR" sz="1600" dirty="0">
                <a:latin typeface="210 옴니고딕OTF 030"/>
                <a:ea typeface="210 옴니고딕OTF 03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210 옴니고딕OTF 030"/>
                <a:ea typeface="210 옴니고딕OTF 030"/>
                <a:sym typeface="Wingdings"/>
              </a:rPr>
              <a:t> 원본 크기 그대로 시도</a:t>
            </a:r>
            <a:endParaRPr lang="en-US" altLang="ko-KR" sz="1600" dirty="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/>
              </a:rPr>
              <a:t>   - input image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/>
              </a:rPr>
              <a:t>의 해상도를 높임으로써 정확도가 올라갈 것으로 기대</a:t>
            </a:r>
            <a:endParaRPr lang="ko-KR" altLang="en-US" sz="1600" dirty="0">
              <a:latin typeface="210 옴니고딕OTF 030"/>
              <a:ea typeface="210 옴니고딕OTF 030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23AFE3-5D2E-40D9-B936-9D2078467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성능 향상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#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의 학습 정확도를 늘릴 수 있는 방안 탐색 및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1) Loss function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변경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DEEDDFE-1034-44F4-947D-DB9AD936FF99}"/>
              </a:ext>
            </a:extLst>
          </p:cNvPr>
          <p:cNvSpPr/>
          <p:nvPr/>
        </p:nvSpPr>
        <p:spPr>
          <a:xfrm>
            <a:off x="3796481" y="3141539"/>
            <a:ext cx="969155" cy="574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1B674-9242-47B7-B9C0-B99C44741370}"/>
              </a:ext>
            </a:extLst>
          </p:cNvPr>
          <p:cNvSpPr txBox="1"/>
          <p:nvPr/>
        </p:nvSpPr>
        <p:spPr>
          <a:xfrm>
            <a:off x="1992628" y="4474007"/>
            <a:ext cx="4790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그래프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[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좌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BCE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우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BCE+IOU]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F7F269-1DD9-4AF5-AE66-04032CE5C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9" y="2666512"/>
            <a:ext cx="2826247" cy="1782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96388B-EBE5-45A4-9C68-6BF4BE9A7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71" y="2629088"/>
            <a:ext cx="3029099" cy="1844919"/>
          </a:xfrm>
          <a:prstGeom prst="rect">
            <a:avLst/>
          </a:prstGeom>
        </p:spPr>
      </p:pic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E1960511-51B6-4561-A877-EDC74CF4A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2868"/>
              </p:ext>
            </p:extLst>
          </p:nvPr>
        </p:nvGraphicFramePr>
        <p:xfrm>
          <a:off x="1557000" y="4862512"/>
          <a:ext cx="544811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871">
                  <a:extLst>
                    <a:ext uri="{9D8B030D-6E8A-4147-A177-3AD203B41FA5}">
                      <a16:colId xmlns:a16="http://schemas.microsoft.com/office/drawing/2014/main" val="2132299637"/>
                    </a:ext>
                  </a:extLst>
                </a:gridCol>
                <a:gridCol w="1932122">
                  <a:extLst>
                    <a:ext uri="{9D8B030D-6E8A-4147-A177-3AD203B41FA5}">
                      <a16:colId xmlns:a16="http://schemas.microsoft.com/office/drawing/2014/main" val="402152727"/>
                    </a:ext>
                  </a:extLst>
                </a:gridCol>
                <a:gridCol w="1932122">
                  <a:extLst>
                    <a:ext uri="{9D8B030D-6E8A-4147-A177-3AD203B41FA5}">
                      <a16:colId xmlns:a16="http://schemas.microsoft.com/office/drawing/2014/main" val="46879783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Valid Score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7646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BCE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0.793028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0.790879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4388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BCE+IOU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0.816148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0.843463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4979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차이값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0.023120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0.052584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3889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95EA49-EB6E-40F8-9BA5-9A775C6ECCCE}"/>
              </a:ext>
            </a:extLst>
          </p:cNvPr>
          <p:cNvSpPr/>
          <p:nvPr/>
        </p:nvSpPr>
        <p:spPr>
          <a:xfrm>
            <a:off x="3157086" y="6138623"/>
            <a:ext cx="3848029" cy="381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성능 향상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#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의 학습 정확도를 늘릴 수 있는 방안 탐색 및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2) Image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Scale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변경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DEEDDFE-1034-44F4-947D-DB9AD936FF99}"/>
              </a:ext>
            </a:extLst>
          </p:cNvPr>
          <p:cNvSpPr/>
          <p:nvPr/>
        </p:nvSpPr>
        <p:spPr>
          <a:xfrm>
            <a:off x="3796481" y="3141539"/>
            <a:ext cx="969155" cy="574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1B674-9242-47B7-B9C0-B99C44741370}"/>
              </a:ext>
            </a:extLst>
          </p:cNvPr>
          <p:cNvSpPr txBox="1"/>
          <p:nvPr/>
        </p:nvSpPr>
        <p:spPr>
          <a:xfrm>
            <a:off x="1992628" y="4474007"/>
            <a:ext cx="4790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그래프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[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좌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0.5 scale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우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1.0 scale]</a:t>
            </a:r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E1960511-51B6-4561-A877-EDC74CF4A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22535"/>
              </p:ext>
            </p:extLst>
          </p:nvPr>
        </p:nvGraphicFramePr>
        <p:xfrm>
          <a:off x="1557000" y="4862512"/>
          <a:ext cx="649934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11">
                  <a:extLst>
                    <a:ext uri="{9D8B030D-6E8A-4147-A177-3AD203B41FA5}">
                      <a16:colId xmlns:a16="http://schemas.microsoft.com/office/drawing/2014/main" val="2132299637"/>
                    </a:ext>
                  </a:extLst>
                </a:gridCol>
                <a:gridCol w="1642711">
                  <a:extLst>
                    <a:ext uri="{9D8B030D-6E8A-4147-A177-3AD203B41FA5}">
                      <a16:colId xmlns:a16="http://schemas.microsoft.com/office/drawing/2014/main" val="402152727"/>
                    </a:ext>
                  </a:extLst>
                </a:gridCol>
                <a:gridCol w="1642711">
                  <a:extLst>
                    <a:ext uri="{9D8B030D-6E8A-4147-A177-3AD203B41FA5}">
                      <a16:colId xmlns:a16="http://schemas.microsoft.com/office/drawing/2014/main" val="468797835"/>
                    </a:ext>
                  </a:extLst>
                </a:gridCol>
                <a:gridCol w="1642711">
                  <a:extLst>
                    <a:ext uri="{9D8B030D-6E8A-4147-A177-3AD203B41FA5}">
                      <a16:colId xmlns:a16="http://schemas.microsoft.com/office/drawing/2014/main" val="183615666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Valid Score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학습 시간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7646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0.5 scale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0.816148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0.843463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1.0 scale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에서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배 </a:t>
                      </a:r>
                      <a:r>
                        <a:rPr lang="ko-KR" altLang="en-US" sz="1800" b="0" i="0" u="none" strike="noStrike" dirty="0">
                          <a:solidFill>
                            <a:schemeClr val="accent2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↑</a:t>
                      </a:r>
                      <a:endParaRPr lang="en-US" altLang="ko-KR" sz="1800" b="0" i="0" u="none" strike="noStrike" dirty="0">
                        <a:solidFill>
                          <a:schemeClr val="accent2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4388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1.0 scale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0.783294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0.720200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4979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차이값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0.032854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0.123263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chemeClr val="accent2"/>
                        </a:solidFill>
                        <a:effectLst/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3889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95EA49-EB6E-40F8-9BA5-9A775C6ECCCE}"/>
              </a:ext>
            </a:extLst>
          </p:cNvPr>
          <p:cNvSpPr/>
          <p:nvPr/>
        </p:nvSpPr>
        <p:spPr>
          <a:xfrm>
            <a:off x="3157086" y="6138623"/>
            <a:ext cx="3209847" cy="381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50E1E-2B84-41F6-9815-03EE1B586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21" y="2629089"/>
            <a:ext cx="2826247" cy="178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6A250E-B971-42AF-B993-55FBC78450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1" y="2629088"/>
            <a:ext cx="2826247" cy="17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용접 로봇 적용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#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현재 용접 로봇에 적용된 코드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: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keras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모델로 구현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1)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pytorch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로 학습시킨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Unet3+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모델을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keras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로 변형 시도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라이브러리 버전 미지원 등으로 인해 힘든 상황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keras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환경을 새로 구성하여 학습 시도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현재 용접 </a:t>
            </a:r>
            <a:r>
              <a:rPr lang="ko-KR" altLang="en-US" sz="1600" dirty="0" err="1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각도에 따라 경로 검출이 되지 않는 현상이 존재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2)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검출 정확성 향상을 위한 알고리즘 수정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2D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이미지에서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한 직선의 각도에 따라 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   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그리는 방식을 다르게 할 수 있도록 연구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ex) x, y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축을 각도에 맞춰서 새로 지정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3)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다양한 각도의 데이터들을 추가 생성 하여 학습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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다른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ai application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사례 및 논문들을 찾아보며 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     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  <a:sym typeface="Wingdings" panose="05000000000000000000" pitchFamily="2" charset="2"/>
              </a:rPr>
              <a:t>데이터들을 어떻게 생성 및 추가하였는지 조사 예정</a:t>
            </a:r>
            <a:endParaRPr lang="en-US" altLang="ko-KR" sz="1600" dirty="0">
              <a:latin typeface="210 옴니고딕OTF 030"/>
              <a:ea typeface="210 옴니고딕OTF 030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EA36ED-A6FD-408D-8EA3-F6CA6E8A4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다음 주 예정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747573"/>
            <a:ext cx="912048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1. Loss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function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 수정 후 전이학습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2. Image Scale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에 따른 차이 원인 분석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3.Keras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환경에서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학습 시도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4. AI Application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논문들을 찾아보며 데이터 적용 및 추가 사례들을 조사</a:t>
            </a: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5. </a:t>
            </a:r>
            <a:r>
              <a:rPr lang="en-US" altLang="ko-KR" sz="1600" dirty="0" err="1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en-US" altLang="ko-KR" sz="1600" dirty="0">
                <a:latin typeface="210 옴니고딕OTF 030"/>
                <a:ea typeface="210 옴니고딕OTF 030"/>
                <a:cs typeface="+mj-cs"/>
              </a:rPr>
              <a:t> 3+ </a:t>
            </a:r>
            <a:r>
              <a:rPr lang="ko-KR" altLang="en-US" sz="1600" dirty="0">
                <a:latin typeface="210 옴니고딕OTF 030"/>
                <a:ea typeface="210 옴니고딕OTF 030"/>
                <a:cs typeface="+mj-cs"/>
              </a:rPr>
              <a:t>정확도 향상 방안 탐색</a:t>
            </a:r>
            <a:endParaRPr lang="en-US" altLang="ko-KR" sz="1400" dirty="0">
              <a:latin typeface="210 옴니고딕OTF 030"/>
              <a:ea typeface="210 옴니고딕OTF 030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CA23AD-4310-4BD1-A6AD-23B6C8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불량 검사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1166</Words>
  <Application>Microsoft Macintosh PowerPoint</Application>
  <PresentationFormat>On-screen Show (4:3)</PresentationFormat>
  <Paragraphs>239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210 옴니고딕 030</vt:lpstr>
      <vt:lpstr>210 옴니고딕OTF 030</vt:lpstr>
      <vt:lpstr>맑은 고딕</vt:lpstr>
      <vt:lpstr>Arial</vt:lpstr>
      <vt:lpstr>Wingdings</vt:lpstr>
      <vt:lpstr>Office 테마</vt:lpstr>
      <vt:lpstr>용접로봇 자동화</vt:lpstr>
      <vt:lpstr>PowerPoint Presentation</vt:lpstr>
      <vt:lpstr>목차</vt:lpstr>
      <vt:lpstr>1. 이번 주 작업</vt:lpstr>
      <vt:lpstr>1. 이번 주 작업</vt:lpstr>
      <vt:lpstr>1. 이번 주 작업</vt:lpstr>
      <vt:lpstr>1. 이번 주 작업</vt:lpstr>
      <vt:lpstr>2. 다음 주 예정</vt:lpstr>
      <vt:lpstr>PowerPoint Presentation</vt:lpstr>
      <vt:lpstr>1. 이번주 작업</vt:lpstr>
      <vt:lpstr>PowerPoint Presentation</vt:lpstr>
      <vt:lpstr>1. 각도 부분에 정규근사화 가중치 부여</vt:lpstr>
      <vt:lpstr>1. 각도 부분에 정규근사화 가중치 부여</vt:lpstr>
      <vt:lpstr>2. 정규근사화 &amp; Softmax</vt:lpstr>
      <vt:lpstr>2. 정규근사화 &amp; Softmax</vt:lpstr>
      <vt:lpstr>3. Euclidean Distance Error</vt:lpstr>
      <vt:lpstr>4. Rotation Average Error</vt:lpstr>
      <vt:lpstr>5. 결론</vt:lpstr>
      <vt:lpstr>6.  향후 계획</vt:lpstr>
      <vt:lpstr>6.  향후 계획</vt:lpstr>
      <vt:lpstr>6.  향후 계획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정태수</cp:lastModifiedBy>
  <cp:revision>874</cp:revision>
  <dcterms:created xsi:type="dcterms:W3CDTF">2011-08-24T01:05:33Z</dcterms:created>
  <dcterms:modified xsi:type="dcterms:W3CDTF">2021-11-05T16:58:05Z</dcterms:modified>
  <cp:version/>
</cp:coreProperties>
</file>