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31"/>
  </p:notesMasterIdLst>
  <p:handoutMasterIdLst>
    <p:handoutMasterId r:id="rId32"/>
  </p:handoutMasterIdLst>
  <p:sldIdLst>
    <p:sldId id="257" r:id="rId2"/>
    <p:sldId id="600" r:id="rId3"/>
    <p:sldId id="601" r:id="rId4"/>
    <p:sldId id="602" r:id="rId5"/>
    <p:sldId id="609" r:id="rId6"/>
    <p:sldId id="617" r:id="rId7"/>
    <p:sldId id="610" r:id="rId8"/>
    <p:sldId id="604" r:id="rId9"/>
    <p:sldId id="605" r:id="rId10"/>
    <p:sldId id="585" r:id="rId11"/>
    <p:sldId id="606" r:id="rId12"/>
    <p:sldId id="607" r:id="rId13"/>
    <p:sldId id="608" r:id="rId14"/>
    <p:sldId id="512" r:id="rId15"/>
    <p:sldId id="517" r:id="rId16"/>
    <p:sldId id="518" r:id="rId17"/>
    <p:sldId id="513" r:id="rId18"/>
    <p:sldId id="531" r:id="rId19"/>
    <p:sldId id="579" r:id="rId20"/>
    <p:sldId id="611" r:id="rId21"/>
    <p:sldId id="612" r:id="rId22"/>
    <p:sldId id="592" r:id="rId23"/>
    <p:sldId id="594" r:id="rId24"/>
    <p:sldId id="613" r:id="rId25"/>
    <p:sldId id="593" r:id="rId26"/>
    <p:sldId id="615" r:id="rId27"/>
    <p:sldId id="614" r:id="rId28"/>
    <p:sldId id="616" r:id="rId29"/>
    <p:sldId id="537" r:id="rId30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43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1492" y="-7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10912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210 옴니고딕OTF 030"/>
              <a:ea typeface="210 옴니고딕OTF 03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>
                <a:latin typeface="210 옴니고딕OTF 030"/>
                <a:ea typeface="210 옴니고딕OTF 030"/>
              </a:rPr>
              <a:pPr lvl="0">
                <a:defRPr/>
              </a:pPr>
              <a:t>2021-11-05</a:t>
            </a:fld>
            <a:endParaRPr lang="ko-KR" altLang="en-US">
              <a:latin typeface="210 옴니고딕OTF 030"/>
              <a:ea typeface="210 옴니고딕OTF 03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210 옴니고딕OTF 030"/>
              <a:ea typeface="210 옴니고딕OTF 03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>
                <a:latin typeface="210 옴니고딕OTF 030"/>
                <a:ea typeface="210 옴니고딕OTF 030"/>
              </a:rPr>
              <a:pPr lvl="0">
                <a:defRPr/>
              </a:pPr>
              <a:t>‹#›</a:t>
            </a:fld>
            <a:endParaRPr lang="ko-KR" altLang="en-US">
              <a:latin typeface="210 옴니고딕OTF 030"/>
              <a:ea typeface="210 옴니고딕OTF 03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>
                <a:latin typeface="210 옴니고딕OTF 030"/>
                <a:ea typeface="210 옴니고딕OTF 030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>
                <a:latin typeface="210 옴니고딕OTF 030"/>
                <a:ea typeface="210 옴니고딕OTF 030"/>
              </a:defRPr>
            </a:lvl1pPr>
          </a:lstStyle>
          <a:p>
            <a:pPr lvl="0">
              <a:defRPr/>
            </a:pPr>
            <a:fld id="{F3AF6795-A612-454E-AF7A-9192B1BEBB13}" type="datetime1">
              <a:rPr lang="ko-KR" altLang="en-US"/>
              <a:pPr lvl="0">
                <a:defRPr/>
              </a:pPr>
              <a:t>2021-11-05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>
                <a:latin typeface="210 옴니고딕OTF 030"/>
                <a:ea typeface="210 옴니고딕OTF 030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>
                <a:latin typeface="210 옴니고딕OTF 030"/>
                <a:ea typeface="210 옴니고딕OTF 030"/>
              </a:defRPr>
            </a:lvl1pPr>
          </a:lstStyle>
          <a:p>
            <a:pPr lvl="0">
              <a:defRPr/>
            </a:pPr>
            <a:fld id="{A0A51D67-0C14-4576-BCC5-A508196B7BB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OTF 030"/>
        <a:ea typeface="210 옴니고딕OTF 030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OTF 030"/>
        <a:ea typeface="210 옴니고딕OTF 030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OTF 030"/>
        <a:ea typeface="210 옴니고딕OTF 030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OTF 030"/>
        <a:ea typeface="210 옴니고딕OTF 030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OTF 030"/>
        <a:ea typeface="210 옴니고딕OTF 030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04509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2511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16408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84441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33623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59014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5697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6661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06926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9483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1548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0958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2pPr>
            <a:lvl3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3pPr>
            <a:lvl4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4pPr>
            <a:lvl5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정태수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1268144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1382344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3827" y="4676710"/>
            <a:ext cx="1441048" cy="1141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961737" y="2126209"/>
            <a:ext cx="6398655" cy="311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동기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이전 실험에서 균열 생성 실패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두 가지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파라미터를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조작하여 균열 생성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가능성을 극대화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하는 실험 진행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itchFamily="2" charset="2"/>
            </a:endParaRPr>
          </a:p>
          <a:p>
            <a:pPr marL="214313" indent="-214313">
              <a:lnSpc>
                <a:spcPct val="150000"/>
              </a:lnSpc>
              <a:buFont typeface="Wingdings" pitchFamily="2" charset="2"/>
              <a:buChar char="à"/>
            </a:pPr>
            <a:endParaRPr lang="en-US" altLang="ko-KR" sz="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내용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선정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전류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용접 속도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제외된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용접 과정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모재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와이어 융해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응고 및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비드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형성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에 직접적인 영향을 주지 않는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파라미터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제외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</a:t>
            </a:r>
            <a:r>
              <a:rPr lang="en-US" altLang="ko-KR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가스 </a:t>
            </a:r>
            <a:r>
              <a:rPr lang="en-US" altLang="ko-KR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기공에 대해서만 원인이 되는 </a:t>
            </a:r>
            <a:r>
              <a:rPr lang="ko-KR" altLang="en-US" sz="9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endParaRPr lang="en-US" altLang="ko-KR" sz="9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</a:t>
            </a:r>
            <a:r>
              <a:rPr lang="en-US" altLang="ko-KR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용접 각도 </a:t>
            </a:r>
            <a:r>
              <a:rPr lang="en-US" altLang="ko-KR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9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비드형성</a:t>
            </a:r>
            <a:r>
              <a:rPr lang="ko-KR" altLang="en-US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위치에만 영향을 주는 </a:t>
            </a:r>
            <a:r>
              <a:rPr lang="ko-KR" altLang="en-US" sz="9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endParaRPr lang="en-US" altLang="ko-KR" sz="9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전압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장비 특성상 입력된 전류에 따라 설정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독립적인 조작이 불가능하여 제외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824638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생성 실험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464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1268144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1382344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3827" y="4676710"/>
            <a:ext cx="1441048" cy="1141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961737" y="2126209"/>
            <a:ext cx="6398655" cy="3399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내용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계획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전류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용접 속도와 균열 생성 정도에 따른 실험값 설정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전류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높을수록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균열 생성 정도 상승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용접 속도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빠를수록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균열 생성 정도 상승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결과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전류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용접속도를 올렸을 시 </a:t>
            </a:r>
            <a:r>
              <a:rPr lang="ko-KR" altLang="en-US" sz="105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언더컷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현상이 좀 더 두드러짐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전류가 높을수록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,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용접 속도가 빠를수록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언더컷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생성 정도 상승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생성 </a:t>
            </a:r>
            <a:r>
              <a: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</a:t>
            </a:r>
          </a:p>
          <a:p>
            <a:pPr>
              <a:lnSpc>
                <a:spcPct val="150000"/>
              </a:lnSpc>
            </a:pPr>
            <a:endParaRPr lang="en-US" altLang="ko-KR" sz="10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824638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생성 실험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3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1268144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1382344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3827" y="4676710"/>
            <a:ext cx="1441048" cy="1141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961737" y="2126209"/>
            <a:ext cx="6398655" cy="3076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결과 분석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발생 요인 부족 </a:t>
            </a:r>
            <a:r>
              <a: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발생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대한 추가 조사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내부 응력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용접부에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작용하는 내부 응력이 커질수록 균열 발생률 상승 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확장성 수소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용접 과정에서 발생한 수소 기체가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용접부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내부에 쌓여 결함 발생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모재의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종류 </a:t>
            </a:r>
            <a:endParaRPr lang="en-US" altLang="ko-KR" sz="10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고 탄소강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모재에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혼합되어 있는 탄소가 용접부의 강도를 낮춰 균열 발생률 상승  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824638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생성 실험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79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1268144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1382344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3827" y="4676710"/>
            <a:ext cx="1441048" cy="1141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961737" y="2126209"/>
            <a:ext cx="6398655" cy="224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계획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균열의 발생 요인 추가하여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용접물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제작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용접 부위에 수분을 공급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수소 발생</a:t>
            </a:r>
            <a:endParaRPr lang="en-US" altLang="ko-KR" sz="10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용접 계획을 수정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응력에 의한 균열 발생 가능성 증대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용접 시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비드가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얇게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형성되도록 제작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비드의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구속 정도를 상승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시킬 수 있는 용접 계획 모색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고 탄소강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모재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구입  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824638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생성 실험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xmlns="" id="{4D8AB36F-B43E-C34A-BFA0-D97C03775FC2}"/>
              </a:ext>
            </a:extLst>
          </p:cNvPr>
          <p:cNvSpPr/>
          <p:nvPr/>
        </p:nvSpPr>
        <p:spPr>
          <a:xfrm>
            <a:off x="1212113" y="4553314"/>
            <a:ext cx="406694" cy="25531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BE02999-DCA5-AB42-9D9B-C808801E088C}"/>
              </a:ext>
            </a:extLst>
          </p:cNvPr>
          <p:cNvSpPr txBox="1"/>
          <p:nvPr/>
        </p:nvSpPr>
        <p:spPr>
          <a:xfrm>
            <a:off x="1685260" y="4537365"/>
            <a:ext cx="4311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균열 발생률 극대화</a:t>
            </a:r>
            <a:endParaRPr lang="x-none" sz="1500" b="1" dirty="0"/>
          </a:p>
        </p:txBody>
      </p:sp>
    </p:spTree>
    <p:extLst>
      <p:ext uri="{BB962C8B-B14F-4D97-AF65-F5344CB8AC3E}">
        <p14:creationId xmlns:p14="http://schemas.microsoft.com/office/powerpoint/2010/main" xmlns="" val="409130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1256" y="4807301"/>
            <a:ext cx="1921397" cy="1141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491418" y="2175963"/>
            <a:ext cx="6417130" cy="234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3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</a:t>
            </a:r>
            <a:r>
              <a:rPr lang="ko-KR" altLang="en-US" sz="13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ko-KR" altLang="en-US" sz="13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최적화 관련 논문 </a:t>
            </a:r>
            <a:r>
              <a:rPr lang="en-US" altLang="ko-KR" sz="13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sz="13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편 분석</a:t>
            </a:r>
            <a:endParaRPr lang="en-US" altLang="ko-KR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57213" lvl="1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Robotic welding parameter optimization based on weld quality evaluation</a:t>
            </a:r>
          </a:p>
          <a:p>
            <a:pPr marL="557213" lvl="1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Welding Parameter Optimization Based on Gaussian Process Regression Bayesian Optimization Algorithm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두편의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논문 모두 로봇 용접 시스템에 수학적인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Optimization Algorithm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수식적인 부분보다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강화학습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모델 설계에 도움이 되는 평가 지표 등에 집중해서 분석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335409" y="1872485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1.2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</a:t>
            </a:r>
            <a:r>
              <a:rPr lang="ko-KR" altLang="en-US" sz="15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최적화 논문 분석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379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1256" y="4807301"/>
            <a:ext cx="1921397" cy="1141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416603" y="4200867"/>
            <a:ext cx="6417130" cy="117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두 논문에서 같은 실험방법을 사용함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선정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용접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용접 품질 검사의 </a:t>
            </a:r>
            <a:r>
              <a:rPr lang="ko-KR" altLang="en-US" sz="120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과정이 반복됨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335409" y="1872485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1.2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</a:t>
            </a:r>
            <a:r>
              <a:rPr lang="ko-KR" altLang="en-US" sz="15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최적화 논문 분석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AutoShape 2" descr="Fig. 1. - General framework of welding parameter optimization process.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611514" y="2141025"/>
            <a:ext cx="6417130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실험 과정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923" y="2624499"/>
            <a:ext cx="4950281" cy="14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787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1256" y="4807301"/>
            <a:ext cx="1921397" cy="1141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416603" y="4200867"/>
            <a:ext cx="6417130" cy="89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GPR(Gaussian Process Regression)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BOA(Bayesian Optimization Algorithm)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파라미터로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전류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전압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와이어 공급 속도 등 사용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평가 지표로 강도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단단함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침투 등 사용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335409" y="1872485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1.2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</a:t>
            </a:r>
            <a:r>
              <a:rPr lang="ko-KR" altLang="en-US" sz="15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최적화 논문 분석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AutoShape 2" descr="Fig. 1. - General framework of welding parameter optimization process.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611514" y="2141025"/>
            <a:ext cx="6417130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실험 과정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514" y="2558657"/>
            <a:ext cx="5857875" cy="153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7476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1256" y="4807301"/>
            <a:ext cx="1921397" cy="1141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491418" y="2991647"/>
            <a:ext cx="6417130" cy="175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설계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State :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비드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폭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두께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Reward : </a:t>
            </a:r>
            <a:r>
              <a:rPr lang="en-US" altLang="ko-KR" sz="1350" dirty="0"/>
              <a:t>Euclidean distance</a:t>
            </a:r>
            <a:r>
              <a:rPr lang="ko-KR" altLang="en-US" sz="1350" dirty="0"/>
              <a:t>에 반비례한 값</a:t>
            </a:r>
            <a:endParaRPr lang="en-US" altLang="ko-KR" sz="135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Action :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새로운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파라미터로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용접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비드의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폭과 두께가 일정하지 않은 경우에 측정법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고안중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335409" y="1872485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1.3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강화 학습 실험 설계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491418" y="2243147"/>
            <a:ext cx="6417130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용접물의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강도를 측정하기 위해서는 비파괴검사 장비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or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파괴검사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장비 필요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환경 내 점수화 할 수 있는 평가 지표로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강화학습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설계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5841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40037321"/>
      </p:ext>
    </p:extLst>
  </p:cSld>
  <p:clrMapOvr>
    <a:masterClrMapping/>
  </p:clrMapOvr>
  <p:transition advTm="297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각도 부분에 정규근사화 가중치 부여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pic>
        <p:nvPicPr>
          <p:cNvPr id="2" name="Picture 2" descr="C:\Users\cailab\Desktop\2021년 11월 6일 자료\2021년 11월 5일 자료\정규근사화 가중치 부여시, 각도오차.png"/>
          <p:cNvPicPr>
            <a:picLocks noChangeAspect="1" noChangeArrowheads="1"/>
          </p:cNvPicPr>
          <p:nvPr/>
        </p:nvPicPr>
        <p:blipFill>
          <a:blip r:embed="rId3"/>
          <a:srcRect l="25531" t="39500" r="51031" b="31167"/>
          <a:stretch>
            <a:fillRect/>
          </a:stretch>
        </p:blipFill>
        <p:spPr bwMode="auto">
          <a:xfrm>
            <a:off x="4625036" y="2162175"/>
            <a:ext cx="4518963" cy="3181350"/>
          </a:xfrm>
          <a:prstGeom prst="rect">
            <a:avLst/>
          </a:prstGeom>
          <a:noFill/>
        </p:spPr>
      </p:pic>
      <p:pic>
        <p:nvPicPr>
          <p:cNvPr id="8" name="Picture 2" descr="C:\Users\cailab\Desktop\r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106984"/>
            <a:ext cx="4583924" cy="3150816"/>
          </a:xfrm>
          <a:prstGeom prst="rect">
            <a:avLst/>
          </a:prstGeom>
          <a:noFill/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990599" y="5724525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부여전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581649" y="5724525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부여후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647825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Rad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8500630"/>
      </p:ext>
    </p:extLst>
  </p:cSld>
  <p:clrMapOvr>
    <a:masterClrMapping/>
  </p:clrMapOvr>
  <p:transition advTm="57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/>
                  <a:ea typeface="210 옴니고딕OTF 030"/>
                  <a:cs typeface="+mj-cs"/>
                </a:rPr>
                <a:t>용접 자동화</a:t>
              </a:r>
              <a:endParaRPr lang="ko-KR" altLang="en-US" sz="240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OTF 030"/>
                <a:ea typeface="210 옴니고딕OTF 030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OTF 030"/>
                  <a:ea typeface="210 옴니고딕OTF 030"/>
                  <a:cs typeface="+mj-cs"/>
                </a:rPr>
                <a:t>2021 CAI Lab Meeting</a:t>
              </a:r>
              <a:endParaRPr lang="en-US" altLang="ko-KR" sz="1050">
                <a:latin typeface="210 옴니고딕OTF 030"/>
                <a:ea typeface="210 옴니고딕OTF 030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각도 부분에 정규근사화 가중치 부여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952499" y="5629275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부여전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391149" y="5619750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부여후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647825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%</a:t>
            </a:r>
          </a:p>
        </p:txBody>
      </p:sp>
      <p:pic>
        <p:nvPicPr>
          <p:cNvPr id="13" name="Picture 5" descr="C:\Users\cailab\Desktop\2021년 10월 30일 자료\2021년 10월 30일 자료\rdegree.png"/>
          <p:cNvPicPr>
            <a:picLocks noChangeAspect="1" noChangeArrowheads="1"/>
          </p:cNvPicPr>
          <p:nvPr/>
        </p:nvPicPr>
        <p:blipFill>
          <a:blip r:embed="rId3"/>
          <a:srcRect l="25370" t="46775" r="51219" b="24489"/>
          <a:stretch>
            <a:fillRect/>
          </a:stretch>
        </p:blipFill>
        <p:spPr bwMode="auto">
          <a:xfrm>
            <a:off x="0" y="2133600"/>
            <a:ext cx="4497846" cy="3057525"/>
          </a:xfrm>
          <a:prstGeom prst="rect">
            <a:avLst/>
          </a:prstGeom>
          <a:noFill/>
        </p:spPr>
      </p:pic>
      <p:pic>
        <p:nvPicPr>
          <p:cNvPr id="2050" name="Picture 2" descr="C:\Users\cailab\Desktop\2021년 11월 6일 자료\2021년 11월 5일 자료\정규근사화 가중치 부여시, 각도오차비율.png"/>
          <p:cNvPicPr>
            <a:picLocks noChangeAspect="1" noChangeArrowheads="1"/>
          </p:cNvPicPr>
          <p:nvPr/>
        </p:nvPicPr>
        <p:blipFill>
          <a:blip r:embed="rId4"/>
          <a:srcRect l="25344" t="40500" r="51687" b="29833"/>
          <a:stretch>
            <a:fillRect/>
          </a:stretch>
        </p:blipFill>
        <p:spPr bwMode="auto">
          <a:xfrm>
            <a:off x="4581525" y="2076449"/>
            <a:ext cx="4324350" cy="31417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5103186"/>
      </p:ext>
    </p:extLst>
  </p:cSld>
  <p:clrMapOvr>
    <a:masterClrMapping/>
  </p:clrMapOvr>
  <p:transition advTm="57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정규근사화 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&amp;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Softmax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pic>
        <p:nvPicPr>
          <p:cNvPr id="3075" name="Picture 3" descr="C:\Users\cailab\Desktop\aef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" y="4235450"/>
            <a:ext cx="3346451" cy="14950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3076" name="Picture 4" descr="C:\Users\cailab\Desktop\gses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5" y="1590673"/>
            <a:ext cx="2695575" cy="1658815"/>
          </a:xfrm>
          <a:prstGeom prst="rect">
            <a:avLst/>
          </a:prstGeom>
          <a:noFill/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981449" y="1524000"/>
            <a:ext cx="4867276" cy="178117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이미지 데이터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셋중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임의로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n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장씩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비복원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추출하여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회 연산하는 방식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그러면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결과값의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행렬값들의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각각 요소가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중간계산 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결과로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개의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set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가 구성된다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</a:t>
            </a: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하나의 요소만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놓고보면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 = [x1, x2 ….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Xm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3077" name="Picture 5" descr="C:\Users\cailab\Desktop\xv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0499" y="3427869"/>
            <a:ext cx="4848225" cy="33281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631367658"/>
      </p:ext>
    </p:extLst>
  </p:cSld>
  <p:clrMapOvr>
    <a:masterClrMapping/>
  </p:clrMapOvr>
  <p:transition advTm="57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ailab\Desktop\softma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91000"/>
            <a:ext cx="5174046" cy="25431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정규근사화 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&amp;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Softmax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44120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4476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524000"/>
            <a:ext cx="9144000" cy="1781175"/>
          </a:xfrm>
          <a:prstGeom prst="rect">
            <a:avLst/>
          </a:prstGeom>
          <a:ln w="254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 = [x1, x2 ….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xm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],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 = [z1, z2 ….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zm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  <a:p>
            <a:pPr>
              <a:buNone/>
            </a:pPr>
            <a:r>
              <a:rPr lang="en-US" altLang="ko-KR" sz="24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For All  </a:t>
            </a:r>
            <a:r>
              <a:rPr lang="en-US" altLang="ko-KR" sz="24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</a:t>
            </a:r>
            <a:r>
              <a:rPr lang="en-US" altLang="ko-KR" sz="24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j     [0, 1, 2, 3]</a:t>
            </a: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52400" y="1628775"/>
            <a:ext cx="9315449" cy="4476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pic>
        <p:nvPicPr>
          <p:cNvPr id="18" name="Picture 4" descr="C:\Users\cailab\Desktop\gses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1952623"/>
            <a:ext cx="2695575" cy="1658815"/>
          </a:xfrm>
          <a:prstGeom prst="rect">
            <a:avLst/>
          </a:prstGeom>
          <a:noFill/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2400300"/>
            <a:ext cx="9144000" cy="600075"/>
          </a:xfrm>
          <a:prstGeom prst="rect">
            <a:avLst/>
          </a:prstGeom>
          <a:ln w="25400"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3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  <a:r>
              <a:rPr lang="en-US" altLang="ko-KR" sz="12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en-US" altLang="ko-KR" sz="12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24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=  </a:t>
            </a:r>
            <a:r>
              <a:rPr lang="en-US" sz="3600" dirty="0"/>
              <a:t> </a:t>
            </a:r>
            <a:r>
              <a:rPr lang="en-US" altLang="ko-KR" sz="4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105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en-US" altLang="ko-KR" sz="24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* </a:t>
            </a:r>
            <a:r>
              <a:rPr lang="en-US" altLang="ko-KR" sz="4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105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endParaRPr lang="en-US" altLang="ko-KR" sz="105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3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3079" name="Picture 7" descr="C:\Users\cailab\Desktop\sef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27200" y="1927225"/>
            <a:ext cx="397143" cy="339725"/>
          </a:xfrm>
          <a:prstGeom prst="rect">
            <a:avLst/>
          </a:prstGeom>
          <a:noFill/>
        </p:spPr>
      </p:pic>
      <p:sp>
        <p:nvSpPr>
          <p:cNvPr id="3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324474" y="4210050"/>
            <a:ext cx="2981326" cy="514350"/>
          </a:xfrm>
          <a:prstGeom prst="rect">
            <a:avLst/>
          </a:prstGeom>
          <a:ln w="254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 =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Softmax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(Z)</a:t>
            </a:r>
          </a:p>
          <a:p>
            <a:pPr algn="ctr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algn="ctr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algn="ctr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algn="ctr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066925" y="2466974"/>
            <a:ext cx="447675" cy="333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8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xmlns="" val="3460602647"/>
      </p:ext>
    </p:extLst>
  </p:cSld>
  <p:clrMapOvr>
    <a:masterClrMapping/>
  </p:clrMapOvr>
  <p:transition advTm="57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en-US" altLang="ko-KR" sz="2800" b="1" dirty="0">
                <a:solidFill>
                  <a:srgbClr val="3D3C3E"/>
                </a:solidFill>
              </a:rPr>
              <a:t>Euclidean Distance Error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838325"/>
            <a:ext cx="1238250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%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894133" y="5639003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Normalization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391149" y="5619750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Normalization &amp;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Softmax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1026" name="Picture 2" descr="C:\Users\cailab\Desktop\그냥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44343"/>
            <a:ext cx="4416425" cy="2992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027" name="Picture 3" descr="C:\Users\cailab\Desktop\0.3tse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2850" y="2457450"/>
            <a:ext cx="4511150" cy="3000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745379108"/>
      </p:ext>
    </p:extLst>
  </p:cSld>
  <p:clrMapOvr>
    <a:masterClrMapping/>
  </p:clrMapOvr>
  <p:transition advTm="57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en-US" altLang="ko-KR" sz="2800" b="1" spc="-150" dirty="0">
                <a:solidFill>
                  <a:srgbClr val="3D3C3E"/>
                </a:solidFill>
              </a:rPr>
              <a:t>Rotation Average Error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743075"/>
            <a:ext cx="1238250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%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952499" y="5833556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Normalization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391149" y="5824031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Normalization &amp;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Softmax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2050" name="Picture 2" descr="C:\Users\cailab\Desktop\원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64903"/>
            <a:ext cx="4649171" cy="32382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2051" name="Picture 3" descr="C:\Users\cailab\Desktop\soft각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7916" y="2342068"/>
            <a:ext cx="4426084" cy="32805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840378461"/>
      </p:ext>
    </p:extLst>
  </p:cSld>
  <p:clrMapOvr>
    <a:masterClrMapping/>
  </p:clrMapOvr>
  <p:transition advTm="57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5.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결론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23875" y="1457324"/>
            <a:ext cx="8010525" cy="5286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altLang="ko-KR" sz="1600" b="1" dirty="0">
                <a:solidFill>
                  <a:srgbClr val="3D3C3E"/>
                </a:solidFill>
              </a:rPr>
              <a:t>Euclidean Distance Error </a:t>
            </a:r>
            <a:r>
              <a:rPr lang="ko-KR" altLang="en-US" sz="1600" dirty="0">
                <a:solidFill>
                  <a:srgbClr val="3D3C3E"/>
                </a:solidFill>
              </a:rPr>
              <a:t>는 </a:t>
            </a:r>
            <a:r>
              <a:rPr lang="en-US" altLang="ko-KR" sz="1600" dirty="0" err="1">
                <a:solidFill>
                  <a:srgbClr val="3D3C3E"/>
                </a:solidFill>
              </a:rPr>
              <a:t>Softmax</a:t>
            </a:r>
            <a:r>
              <a:rPr lang="ko-KR" altLang="en-US" sz="1600" dirty="0">
                <a:solidFill>
                  <a:srgbClr val="3D3C3E"/>
                </a:solidFill>
              </a:rPr>
              <a:t>함수를 적용해주었더니</a:t>
            </a:r>
            <a:r>
              <a:rPr lang="en-US" altLang="ko-KR" sz="1600" dirty="0">
                <a:solidFill>
                  <a:srgbClr val="3D3C3E"/>
                </a:solidFill>
              </a:rPr>
              <a:t>, </a:t>
            </a:r>
            <a:r>
              <a:rPr lang="ko-KR" altLang="en-US" sz="1600" dirty="0">
                <a:solidFill>
                  <a:srgbClr val="3D3C3E"/>
                </a:solidFill>
              </a:rPr>
              <a:t>오차가 많이 </a:t>
            </a:r>
            <a:r>
              <a:rPr lang="ko-KR" altLang="en-US" sz="1600" dirty="0" err="1">
                <a:solidFill>
                  <a:srgbClr val="3D3C3E"/>
                </a:solidFill>
              </a:rPr>
              <a:t>감소하</a:t>
            </a:r>
            <a:endParaRPr lang="en-US" altLang="ko-KR" sz="1600" dirty="0">
              <a:solidFill>
                <a:srgbClr val="3D3C3E"/>
              </a:solidFill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3D3C3E"/>
                </a:solidFill>
              </a:rPr>
              <a:t>    </a:t>
            </a:r>
            <a:r>
              <a:rPr lang="ko-KR" altLang="en-US" sz="1600" dirty="0">
                <a:solidFill>
                  <a:srgbClr val="3D3C3E"/>
                </a:solidFill>
              </a:rPr>
              <a:t>였다</a:t>
            </a:r>
            <a:r>
              <a:rPr lang="en-US" altLang="ko-KR" sz="1600" dirty="0">
                <a:solidFill>
                  <a:srgbClr val="3D3C3E"/>
                </a:solidFill>
              </a:rPr>
              <a:t>.</a:t>
            </a: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</a:rPr>
              <a:t>    </a:t>
            </a:r>
            <a:r>
              <a:rPr lang="ko-KR" altLang="en-US" sz="1600" b="1" dirty="0">
                <a:solidFill>
                  <a:srgbClr val="3D3C3E"/>
                </a:solidFill>
              </a:rPr>
              <a:t>평균 </a:t>
            </a:r>
            <a:r>
              <a:rPr lang="en-US" altLang="ko-KR" sz="1600" b="1">
                <a:solidFill>
                  <a:srgbClr val="3D3C3E"/>
                </a:solidFill>
              </a:rPr>
              <a:t>(</a:t>
            </a:r>
            <a:r>
              <a:rPr lang="en-US" altLang="ko-KR" sz="1600" b="1" smtClean="0">
                <a:solidFill>
                  <a:srgbClr val="3D3C3E"/>
                </a:solidFill>
              </a:rPr>
              <a:t>0.53</a:t>
            </a:r>
            <a:r>
              <a:rPr lang="en-US" altLang="ko-KR" sz="1600" b="1" dirty="0">
                <a:solidFill>
                  <a:srgbClr val="3D3C3E"/>
                </a:solidFill>
              </a:rPr>
              <a:t>% </a:t>
            </a:r>
            <a:r>
              <a:rPr lang="en-US" altLang="ko-KR" sz="1600" b="1">
                <a:solidFill>
                  <a:srgbClr val="3D3C3E"/>
                </a:solidFill>
              </a:rPr>
              <a:t>-&gt; </a:t>
            </a:r>
            <a:r>
              <a:rPr lang="en-US" altLang="ko-KR" sz="1600" b="1" smtClean="0">
                <a:solidFill>
                  <a:srgbClr val="3D3C3E"/>
                </a:solidFill>
              </a:rPr>
              <a:t>0.32</a:t>
            </a:r>
            <a:r>
              <a:rPr lang="en-US" altLang="ko-KR" sz="1600" b="1" dirty="0">
                <a:solidFill>
                  <a:srgbClr val="3D3C3E"/>
                </a:solidFill>
              </a:rPr>
              <a:t>%) </a:t>
            </a: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</a:rPr>
              <a:t>2. Rotation Average Error</a:t>
            </a:r>
            <a:r>
              <a:rPr lang="ko-KR" altLang="en-US" sz="1600" dirty="0">
                <a:solidFill>
                  <a:srgbClr val="3D3C3E"/>
                </a:solidFill>
              </a:rPr>
              <a:t>는 오히려</a:t>
            </a:r>
            <a:r>
              <a:rPr lang="en-US" altLang="ko-KR" sz="1600" dirty="0">
                <a:solidFill>
                  <a:srgbClr val="3D3C3E"/>
                </a:solidFill>
              </a:rPr>
              <a:t>, Error</a:t>
            </a:r>
            <a:r>
              <a:rPr lang="ko-KR" altLang="en-US" sz="1600" dirty="0">
                <a:solidFill>
                  <a:srgbClr val="3D3C3E"/>
                </a:solidFill>
              </a:rPr>
              <a:t>값이 </a:t>
            </a:r>
            <a:r>
              <a:rPr lang="ko-KR" altLang="en-US" sz="1600" dirty="0" err="1">
                <a:solidFill>
                  <a:srgbClr val="3D3C3E"/>
                </a:solidFill>
              </a:rPr>
              <a:t>증가하는것을</a:t>
            </a:r>
            <a:r>
              <a:rPr lang="ko-KR" altLang="en-US" sz="1600" dirty="0">
                <a:solidFill>
                  <a:srgbClr val="3D3C3E"/>
                </a:solidFill>
              </a:rPr>
              <a:t> 확인하였다</a:t>
            </a:r>
            <a:r>
              <a:rPr lang="en-US" altLang="ko-KR" sz="1600" dirty="0">
                <a:solidFill>
                  <a:srgbClr val="3D3C3E"/>
                </a:solidFill>
              </a:rPr>
              <a:t>.</a:t>
            </a:r>
            <a:endParaRPr lang="en-US" altLang="ko-KR" sz="1600" b="1" dirty="0">
              <a:solidFill>
                <a:srgbClr val="3D3C3E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10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275" y="4086223"/>
            <a:ext cx="2695575" cy="1658815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781050" y="4191000"/>
            <a:ext cx="1971675" cy="104775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C:\Users\cailab\Desktop\ㅎ말ㄷ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77638" y="4185326"/>
            <a:ext cx="5666362" cy="7726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96371705"/>
      </p:ext>
    </p:extLst>
  </p:cSld>
  <p:clrMapOvr>
    <a:masterClrMapping/>
  </p:clrMapOvr>
  <p:transition advTm="57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6.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 향후 계획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457324"/>
            <a:ext cx="9143999" cy="2114551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이전 방식은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번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~ m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번 연산 결과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Matrix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값의 각 원소들에 대해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정규근사화를 시킨 후 이를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Softmax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에 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적용시킨 방식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그리고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최종 결과를 이전에 소개했던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Rotation_Factor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구하는 방법으로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Rx,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Ry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Rz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를 계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산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</a:p>
        </p:txBody>
      </p:sp>
      <p:pic>
        <p:nvPicPr>
          <p:cNvPr id="10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76" y="1581149"/>
            <a:ext cx="1238250" cy="762000"/>
          </a:xfrm>
          <a:prstGeom prst="rect">
            <a:avLst/>
          </a:prstGeom>
          <a:noFill/>
        </p:spPr>
      </p:pic>
      <p:pic>
        <p:nvPicPr>
          <p:cNvPr id="13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1" y="1543049"/>
            <a:ext cx="1238250" cy="762000"/>
          </a:xfrm>
          <a:prstGeom prst="rect">
            <a:avLst/>
          </a:prstGeom>
          <a:noFill/>
        </p:spPr>
      </p:pic>
      <p:pic>
        <p:nvPicPr>
          <p:cNvPr id="14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2351" y="1543049"/>
            <a:ext cx="1238250" cy="762000"/>
          </a:xfrm>
          <a:prstGeom prst="rect">
            <a:avLst/>
          </a:prstGeom>
          <a:noFill/>
        </p:spPr>
      </p:pic>
      <p:pic>
        <p:nvPicPr>
          <p:cNvPr id="15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9451" y="1552575"/>
            <a:ext cx="1238250" cy="733424"/>
          </a:xfrm>
          <a:prstGeom prst="rect">
            <a:avLst/>
          </a:prstGeom>
          <a:noFill/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029199" y="1752600"/>
            <a:ext cx="1838325" cy="23812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….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42950" y="2314575"/>
            <a:ext cx="419100" cy="20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86650" y="2295525"/>
            <a:ext cx="419100" cy="20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" name="Picture 2" descr="C:\Users\cailab\Desktop\ㅎ말ㄷ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785276"/>
            <a:ext cx="5666362" cy="772686"/>
          </a:xfrm>
          <a:prstGeom prst="rect">
            <a:avLst/>
          </a:prstGeom>
          <a:noFill/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4791075"/>
            <a:ext cx="9144000" cy="191452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Rotation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부분의 경우 위 삼각함수 식들이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8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가 되고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For all Transformation Matrix (1 ~ M)</a:t>
            </a:r>
          </a:p>
          <a:p>
            <a:pPr>
              <a:buNone/>
            </a:pP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en-US" altLang="ko-KR" sz="8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= normalization(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en-US" altLang="ko-KR" sz="16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pPr>
              <a:buNone/>
            </a:pP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softmax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pPr>
              <a:buNone/>
            </a:pP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For all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j v   [0, 1, 2, 3]</a:t>
            </a:r>
          </a:p>
          <a:p>
            <a:pPr>
              <a:buNone/>
            </a:pP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  <a:r>
              <a:rPr lang="en-US" altLang="ko-KR" sz="9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9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9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endParaRPr lang="en-US" altLang="ko-KR" sz="9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23" name="Picture 7" descr="C:\Users\cailab\Desktop\sef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79525" y="6013450"/>
            <a:ext cx="397143" cy="339725"/>
          </a:xfrm>
          <a:prstGeom prst="rect">
            <a:avLst/>
          </a:prstGeom>
          <a:noFill/>
        </p:spPr>
      </p:pic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990600" y="6296024"/>
            <a:ext cx="447675" cy="333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8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3609975" y="5867400"/>
            <a:ext cx="5534025" cy="4476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351888" y="6368534"/>
            <a:ext cx="4620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*X = [x1, x2 …. </a:t>
            </a:r>
            <a:r>
              <a:rPr lang="en-US" altLang="ko-KR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xm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],</a:t>
            </a:r>
            <a:r>
              <a:rPr lang="ko-KR" altLang="en-US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 = [z1, z2 …. </a:t>
            </a:r>
            <a:r>
              <a:rPr lang="en-US" altLang="ko-KR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zm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xmlns="" val="260922803"/>
      </p:ext>
    </p:extLst>
  </p:cSld>
  <p:clrMapOvr>
    <a:masterClrMapping/>
  </p:clrMapOvr>
  <p:transition advTm="57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6.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 향후 계획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457324"/>
            <a:ext cx="9143999" cy="2114551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1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번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~ m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번 에서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이전에 소개했던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Rotation_Factor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[Rx,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Ry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Rz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를 구하는 방법을 이용해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각각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Rotation Factor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를 구하고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각 요소들에 의해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리스트를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만든후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 값들에 대해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정규근사화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및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Softmax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적용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10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76" y="1581149"/>
            <a:ext cx="1238250" cy="762000"/>
          </a:xfrm>
          <a:prstGeom prst="rect">
            <a:avLst/>
          </a:prstGeom>
          <a:noFill/>
        </p:spPr>
      </p:pic>
      <p:pic>
        <p:nvPicPr>
          <p:cNvPr id="13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1" y="1543049"/>
            <a:ext cx="1238250" cy="762000"/>
          </a:xfrm>
          <a:prstGeom prst="rect">
            <a:avLst/>
          </a:prstGeom>
          <a:noFill/>
        </p:spPr>
      </p:pic>
      <p:pic>
        <p:nvPicPr>
          <p:cNvPr id="14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2351" y="1543049"/>
            <a:ext cx="1238250" cy="762000"/>
          </a:xfrm>
          <a:prstGeom prst="rect">
            <a:avLst/>
          </a:prstGeom>
          <a:noFill/>
        </p:spPr>
      </p:pic>
      <p:pic>
        <p:nvPicPr>
          <p:cNvPr id="15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9451" y="1552575"/>
            <a:ext cx="1238250" cy="733424"/>
          </a:xfrm>
          <a:prstGeom prst="rect">
            <a:avLst/>
          </a:prstGeom>
          <a:noFill/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029199" y="1752600"/>
            <a:ext cx="1838325" cy="23812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….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42950" y="2314575"/>
            <a:ext cx="419100" cy="20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86650" y="2295525"/>
            <a:ext cx="419100" cy="20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3609975"/>
            <a:ext cx="9144000" cy="324802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Rx = [Rx</a:t>
            </a:r>
            <a:r>
              <a:rPr lang="en-US" altLang="ko-KR" sz="9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Rx</a:t>
            </a:r>
            <a:r>
              <a:rPr lang="en-US" altLang="ko-KR" sz="9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….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Rx</a:t>
            </a:r>
            <a:r>
              <a:rPr lang="en-US" altLang="ko-KR" sz="9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  <a:p>
            <a:pPr>
              <a:buNone/>
            </a:pP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Ry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[Ry</a:t>
            </a:r>
            <a:r>
              <a:rPr lang="en-US" altLang="ko-KR" sz="9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Ry</a:t>
            </a:r>
            <a:r>
              <a:rPr lang="en-US" altLang="ko-KR" sz="9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….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Ry</a:t>
            </a:r>
            <a:r>
              <a:rPr lang="en-US" altLang="ko-KR" sz="9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RZ = [Rz</a:t>
            </a:r>
            <a:r>
              <a:rPr lang="en-US" altLang="ko-KR" sz="9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Rz</a:t>
            </a:r>
            <a:r>
              <a:rPr lang="en-US" altLang="ko-KR" sz="9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….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Rz</a:t>
            </a:r>
            <a:r>
              <a:rPr lang="en-US" altLang="ko-KR" sz="9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normalization(Rx</a:t>
            </a:r>
            <a:r>
              <a:rPr lang="en-US" altLang="ko-KR" sz="16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),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y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normalization(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Ry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),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normalization(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Rz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), </a:t>
            </a:r>
          </a:p>
          <a:p>
            <a:pPr>
              <a:buNone/>
            </a:pPr>
            <a:endParaRPr lang="en-US" altLang="ko-KR" sz="16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softmax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),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y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softmax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y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),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softmax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pPr>
              <a:buNone/>
            </a:pPr>
            <a:endParaRPr lang="en-US" altLang="ko-KR" sz="20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Rotation_Factor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[R</a:t>
            </a:r>
            <a:r>
              <a:rPr lang="en-US" altLang="ko-KR" sz="16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16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</a:t>
            </a:r>
            <a:r>
              <a:rPr lang="en-US" altLang="ko-KR" sz="16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y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16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y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</a:t>
            </a:r>
            <a:r>
              <a:rPr lang="en-US" altLang="ko-KR" sz="16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16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962275" y="6181724"/>
            <a:ext cx="447675" cy="333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8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781425" y="6191249"/>
            <a:ext cx="447675" cy="333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8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619625" y="6191249"/>
            <a:ext cx="447675" cy="333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8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xmlns="" val="3524597897"/>
      </p:ext>
    </p:extLst>
  </p:cSld>
  <p:clrMapOvr>
    <a:masterClrMapping/>
  </p:clrMapOvr>
  <p:transition advTm="57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6.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 향후 계획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23875" y="1457324"/>
            <a:ext cx="8010525" cy="5286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Auto Hand Eye Calibration</a:t>
            </a:r>
          </a:p>
          <a:p>
            <a:pPr>
              <a:buNone/>
            </a:pP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 : </a:t>
            </a:r>
            <a:r>
              <a:rPr lang="ko-KR" altLang="en-US" sz="17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소개만할부분</a:t>
            </a: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sz="1700" b="1" dirty="0">
                <a:solidFill>
                  <a:srgbClr val="FF000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 : </a:t>
            </a:r>
            <a:r>
              <a:rPr lang="ko-KR" altLang="en-US" sz="1700" b="1" dirty="0">
                <a:solidFill>
                  <a:srgbClr val="FF000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향후 시행할 부분</a:t>
            </a:r>
            <a:r>
              <a:rPr lang="en-US" altLang="ko-KR" sz="1700" b="1" dirty="0">
                <a:solidFill>
                  <a:srgbClr val="FF000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 : </a:t>
            </a:r>
            <a:r>
              <a:rPr lang="ko-KR" altLang="en-US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독창적으로 구현한 부분</a:t>
            </a:r>
            <a:r>
              <a:rPr lang="en-US" altLang="ko-KR" sz="1700" b="1" dirty="0">
                <a:solidFill>
                  <a:srgbClr val="00B05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</a:p>
          <a:p>
            <a:pPr>
              <a:buNone/>
            </a:pP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전처리</a:t>
            </a:r>
            <a:endParaRPr lang="en-US" altLang="ko-KR" sz="17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Camera Parameter </a:t>
            </a: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구하기</a:t>
            </a:r>
            <a:endParaRPr lang="en-US" altLang="ko-KR" sz="17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(Marker </a:t>
            </a: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인식</a:t>
            </a: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Camera </a:t>
            </a:r>
            <a:r>
              <a:rPr lang="en-US" altLang="ko-KR" sz="17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Instrinsic</a:t>
            </a: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Parameter </a:t>
            </a: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계산</a:t>
            </a: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sz="17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Extrinsinc</a:t>
            </a: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Parameter </a:t>
            </a: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계산</a:t>
            </a: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pPr marL="457200" indent="-457200">
              <a:buNone/>
            </a:pPr>
            <a:endParaRPr lang="en-US" altLang="ko-KR" sz="17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Robot Parameter </a:t>
            </a: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구하기</a:t>
            </a:r>
            <a:endParaRPr lang="en-US" altLang="ko-KR" sz="17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(Robot Parameter </a:t>
            </a: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얻기</a:t>
            </a: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Offset </a:t>
            </a:r>
            <a:r>
              <a:rPr lang="ko-KR" altLang="en-US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보정</a:t>
            </a: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700" b="1" dirty="0" err="1">
                <a:solidFill>
                  <a:srgbClr val="FF000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노이즈</a:t>
            </a:r>
            <a:r>
              <a:rPr lang="ko-KR" altLang="en-US" sz="1700" b="1" dirty="0">
                <a:solidFill>
                  <a:srgbClr val="FF000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제거</a:t>
            </a:r>
            <a:r>
              <a:rPr lang="en-US" altLang="ko-KR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pPr>
              <a:buNone/>
            </a:pPr>
            <a:endParaRPr lang="en-US" altLang="ko-KR" sz="17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연산</a:t>
            </a:r>
            <a:endParaRPr lang="en-US" altLang="ko-KR" sz="17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 </a:t>
            </a:r>
            <a:r>
              <a:rPr lang="ko-KR" altLang="en-US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어떤 데이터를 어떻게 사용해서 연산하는가</a:t>
            </a:r>
            <a:r>
              <a:rPr lang="en-US" altLang="ko-KR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?</a:t>
            </a:r>
          </a:p>
          <a:p>
            <a:pPr>
              <a:buNone/>
            </a:pP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2. </a:t>
            </a: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어떤 </a:t>
            </a: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Hand Eye Calibration </a:t>
            </a: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방정식을 사용해서</a:t>
            </a: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적용시켰는가</a:t>
            </a: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?</a:t>
            </a:r>
          </a:p>
          <a:p>
            <a:pPr>
              <a:buNone/>
            </a:pPr>
            <a:endParaRPr lang="en-US" altLang="ko-KR" sz="17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후처리</a:t>
            </a:r>
            <a:endParaRPr lang="en-US" altLang="ko-KR" sz="17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 </a:t>
            </a:r>
            <a:r>
              <a:rPr lang="ko-KR" altLang="en-US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연산된 결과들을 어떻게 처리해서 오차를 줄였는가</a:t>
            </a:r>
            <a:r>
              <a:rPr lang="en-US" altLang="ko-KR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?</a:t>
            </a:r>
          </a:p>
          <a:p>
            <a:pPr marL="457200" indent="-457200">
              <a:buNone/>
            </a:pPr>
            <a:r>
              <a:rPr lang="en-US" altLang="ko-KR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2. Rotation Parameter </a:t>
            </a:r>
            <a:r>
              <a:rPr lang="ko-KR" altLang="en-US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구하는 방법</a:t>
            </a:r>
            <a:endParaRPr lang="en-US" altLang="ko-KR" sz="1700" b="1" dirty="0">
              <a:solidFill>
                <a:srgbClr val="0070C0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3. </a:t>
            </a:r>
            <a:r>
              <a:rPr lang="ko-KR" altLang="en-US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평가기준 제시</a:t>
            </a:r>
            <a:endParaRPr lang="en-US" altLang="ko-KR" sz="1700" b="1" dirty="0">
              <a:solidFill>
                <a:srgbClr val="0070C0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6327091"/>
      </p:ext>
    </p:extLst>
  </p:cSld>
  <p:clrMapOvr>
    <a:masterClrMapping/>
  </p:clrMapOvr>
  <p:transition advTm="57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/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210 옴니고딕OTF 030"/>
                <a:ea typeface="210 옴니고딕OTF 030"/>
                <a:cs typeface="+mj-cs"/>
              </a:rPr>
              <a:t>이번 주 작업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210 옴니고딕OTF 030"/>
                <a:ea typeface="210 옴니고딕OTF 030"/>
                <a:cs typeface="+mj-cs"/>
              </a:rPr>
              <a:t>다음 주 예정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210 옴니고딕OTF 030"/>
              <a:ea typeface="210 옴니고딕OTF 030"/>
              <a:cs typeface="+mj-cs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>
              <a:defRPr/>
            </a:pPr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97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1-1.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Unet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 3+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성능 향상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4803" y="1747573"/>
            <a:ext cx="877919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# </a:t>
            </a:r>
            <a:r>
              <a:rPr lang="en-US" altLang="ko-KR" sz="1600" dirty="0" err="1">
                <a:latin typeface="210 옴니고딕OTF 030"/>
                <a:ea typeface="210 옴니고딕OTF 030"/>
                <a:cs typeface="+mj-cs"/>
              </a:rPr>
              <a:t>Unet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3+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의 학습 정확도를 늘릴 수 있는 방안 탐색 및 시도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1) Loss function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변경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   - 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기존</a:t>
            </a: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: BCD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 </a:t>
            </a: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loss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 </a:t>
            </a:r>
            <a:r>
              <a:rPr lang="en-US" altLang="ko-KR" sz="1600" dirty="0">
                <a:latin typeface="210 옴니고딕OTF 030"/>
                <a:ea typeface="210 옴니고딕OTF 03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 </a:t>
            </a: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BCE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 </a:t>
            </a: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loss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 </a:t>
            </a: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+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 </a:t>
            </a: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IOU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 </a:t>
            </a: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loss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 로 시도</a:t>
            </a:r>
            <a:endParaRPr lang="en-US" altLang="ko-KR" sz="1600" dirty="0">
              <a:latin typeface="210 옴니고딕OTF 030"/>
              <a:ea typeface="210 옴니고딕OTF 030"/>
              <a:sym typeface="Wingding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   - 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현재 </a:t>
            </a: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Dice coefficient 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방식으로 정확도를 측정하고 있기에 </a:t>
            </a:r>
            <a:endParaRPr lang="en-US" altLang="ko-KR" sz="1600" dirty="0">
              <a:latin typeface="210 옴니고딕OTF 030"/>
              <a:ea typeface="210 옴니고딕OTF 030"/>
              <a:sym typeface="Wingding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OTF 030"/>
                <a:ea typeface="210 옴니고딕OTF 030"/>
                <a:sym typeface="Wingdings"/>
              </a:rPr>
              <a:t>     </a:t>
            </a:r>
            <a:r>
              <a:rPr lang="ko-KR" altLang="en-US" sz="1600">
                <a:latin typeface="210 옴니고딕OTF 030"/>
                <a:ea typeface="210 옴니고딕OTF 030"/>
                <a:sym typeface="Wingdings"/>
              </a:rPr>
              <a:t>유사한 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방식인 </a:t>
            </a: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IOU loss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를 추가하여 학습을 진행할 시 정확도 결과가 향상될 것으로 기대</a:t>
            </a:r>
            <a:endParaRPr lang="en-US" altLang="ko-KR" sz="1600" dirty="0">
              <a:latin typeface="210 옴니고딕OTF 030"/>
              <a:ea typeface="210 옴니고딕OTF 030"/>
              <a:sym typeface="Wingdings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OTF 030"/>
              <a:ea typeface="210 옴니고딕OTF 030"/>
              <a:sym typeface="Wingding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2) Image Scale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변경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   - 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기존</a:t>
            </a: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: 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원본 이미지 크기를 </a:t>
            </a: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0.5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배로 </a:t>
            </a: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resize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하여 사용 </a:t>
            </a:r>
            <a:r>
              <a:rPr lang="en-US" altLang="ko-KR" sz="1600" dirty="0">
                <a:latin typeface="210 옴니고딕OTF 030"/>
                <a:ea typeface="210 옴니고딕OTF 03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 원본 크기 그대로 시도</a:t>
            </a:r>
            <a:endParaRPr lang="en-US" altLang="ko-KR" sz="1600" dirty="0">
              <a:latin typeface="210 옴니고딕OTF 030"/>
              <a:ea typeface="210 옴니고딕OTF 030"/>
              <a:sym typeface="Wingding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/>
              </a:rPr>
              <a:t>   - input image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/>
              </a:rPr>
              <a:t>의 해상도를 높임으로써 정확도가 올라갈 것으로 기대</a:t>
            </a:r>
            <a:endParaRPr lang="ko-KR" altLang="en-US" sz="1600" dirty="0">
              <a:latin typeface="210 옴니고딕OTF 030"/>
              <a:ea typeface="210 옴니고딕OTF 030"/>
              <a:cs typeface="+mj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423AFE3-5D2E-40D9-B936-9D2078467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1-1.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Unet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 3+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성능 향상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4803" y="1747573"/>
            <a:ext cx="804654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# </a:t>
            </a:r>
            <a:r>
              <a:rPr lang="en-US" altLang="ko-KR" sz="1600" dirty="0" err="1">
                <a:latin typeface="210 옴니고딕OTF 030"/>
                <a:ea typeface="210 옴니고딕OTF 030"/>
                <a:cs typeface="+mj-cs"/>
              </a:rPr>
              <a:t>Unet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3+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의 학습 정확도를 늘릴 수 있는 방안 탐색 및 시도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1) Loss function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변경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xmlns="" id="{3DEEDDFE-1034-44F4-947D-DB9AD936FF99}"/>
              </a:ext>
            </a:extLst>
          </p:cNvPr>
          <p:cNvSpPr/>
          <p:nvPr/>
        </p:nvSpPr>
        <p:spPr>
          <a:xfrm>
            <a:off x="3796481" y="3141539"/>
            <a:ext cx="969155" cy="574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F21B674-9242-47B7-B9C0-B99C44741370}"/>
              </a:ext>
            </a:extLst>
          </p:cNvPr>
          <p:cNvSpPr txBox="1"/>
          <p:nvPr/>
        </p:nvSpPr>
        <p:spPr>
          <a:xfrm>
            <a:off x="1992628" y="4474007"/>
            <a:ext cx="47908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train_loss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그래프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[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좌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BCE /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우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BCE+IOU]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2F7F269-1DD9-4AF5-AE66-04032CE5C3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0499" y="2666512"/>
            <a:ext cx="2826247" cy="17821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D496388B-EBE5-45A4-9C68-6BF4BE9A75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5371" y="2629088"/>
            <a:ext cx="3029099" cy="1844919"/>
          </a:xfrm>
          <a:prstGeom prst="rect">
            <a:avLst/>
          </a:prstGeom>
        </p:spPr>
      </p:pic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xmlns="" id="{E1960511-51B6-4561-A877-EDC74CF4A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182868"/>
              </p:ext>
            </p:extLst>
          </p:nvPr>
        </p:nvGraphicFramePr>
        <p:xfrm>
          <a:off x="1557000" y="4862512"/>
          <a:ext cx="544811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871">
                  <a:extLst>
                    <a:ext uri="{9D8B030D-6E8A-4147-A177-3AD203B41FA5}">
                      <a16:colId xmlns:a16="http://schemas.microsoft.com/office/drawing/2014/main" xmlns="" val="2132299637"/>
                    </a:ext>
                  </a:extLst>
                </a:gridCol>
                <a:gridCol w="1932122">
                  <a:extLst>
                    <a:ext uri="{9D8B030D-6E8A-4147-A177-3AD203B41FA5}">
                      <a16:colId xmlns:a16="http://schemas.microsoft.com/office/drawing/2014/main" xmlns="" val="402152727"/>
                    </a:ext>
                  </a:extLst>
                </a:gridCol>
                <a:gridCol w="1932122">
                  <a:extLst>
                    <a:ext uri="{9D8B030D-6E8A-4147-A177-3AD203B41FA5}">
                      <a16:colId xmlns:a16="http://schemas.microsoft.com/office/drawing/2014/main" xmlns="" val="46879783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Valid Score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Test Score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047646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BCE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0.793028</a:t>
                      </a: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0.790879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994388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BCE+IOU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0.816148</a:t>
                      </a: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0.843463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649795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차이값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0.023120</a:t>
                      </a: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0.052584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3138894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E495EA49-EB6E-40F8-9BA5-9A775C6ECCCE}"/>
              </a:ext>
            </a:extLst>
          </p:cNvPr>
          <p:cNvSpPr/>
          <p:nvPr/>
        </p:nvSpPr>
        <p:spPr>
          <a:xfrm>
            <a:off x="3157086" y="6138623"/>
            <a:ext cx="3848029" cy="381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3349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1-1.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Unet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 3+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성능 향상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4803" y="1747573"/>
            <a:ext cx="804654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# </a:t>
            </a:r>
            <a:r>
              <a:rPr lang="en-US" altLang="ko-KR" sz="1600" dirty="0" err="1">
                <a:latin typeface="210 옴니고딕OTF 030"/>
                <a:ea typeface="210 옴니고딕OTF 030"/>
                <a:cs typeface="+mj-cs"/>
              </a:rPr>
              <a:t>Unet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3+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의 학습 정확도를 늘릴 수 있는 방안 탐색 및 시도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2) Image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Scale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 변경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xmlns="" id="{3DEEDDFE-1034-44F4-947D-DB9AD936FF99}"/>
              </a:ext>
            </a:extLst>
          </p:cNvPr>
          <p:cNvSpPr/>
          <p:nvPr/>
        </p:nvSpPr>
        <p:spPr>
          <a:xfrm>
            <a:off x="3796481" y="3141539"/>
            <a:ext cx="969155" cy="574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F21B674-9242-47B7-B9C0-B99C44741370}"/>
              </a:ext>
            </a:extLst>
          </p:cNvPr>
          <p:cNvSpPr txBox="1"/>
          <p:nvPr/>
        </p:nvSpPr>
        <p:spPr>
          <a:xfrm>
            <a:off x="1992628" y="4474007"/>
            <a:ext cx="47908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train_loss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그래프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[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좌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0.5 scale /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우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1.0 scale]</a:t>
            </a:r>
          </a:p>
        </p:txBody>
      </p:sp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xmlns="" id="{E1960511-51B6-4561-A877-EDC74CF4A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4522535"/>
              </p:ext>
            </p:extLst>
          </p:nvPr>
        </p:nvGraphicFramePr>
        <p:xfrm>
          <a:off x="1557000" y="4862512"/>
          <a:ext cx="649934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11">
                  <a:extLst>
                    <a:ext uri="{9D8B030D-6E8A-4147-A177-3AD203B41FA5}">
                      <a16:colId xmlns:a16="http://schemas.microsoft.com/office/drawing/2014/main" xmlns="" val="2132299637"/>
                    </a:ext>
                  </a:extLst>
                </a:gridCol>
                <a:gridCol w="1642711">
                  <a:extLst>
                    <a:ext uri="{9D8B030D-6E8A-4147-A177-3AD203B41FA5}">
                      <a16:colId xmlns:a16="http://schemas.microsoft.com/office/drawing/2014/main" xmlns="" val="402152727"/>
                    </a:ext>
                  </a:extLst>
                </a:gridCol>
                <a:gridCol w="1642711">
                  <a:extLst>
                    <a:ext uri="{9D8B030D-6E8A-4147-A177-3AD203B41FA5}">
                      <a16:colId xmlns:a16="http://schemas.microsoft.com/office/drawing/2014/main" xmlns="" val="468797835"/>
                    </a:ext>
                  </a:extLst>
                </a:gridCol>
                <a:gridCol w="1642711">
                  <a:extLst>
                    <a:ext uri="{9D8B030D-6E8A-4147-A177-3AD203B41FA5}">
                      <a16:colId xmlns:a16="http://schemas.microsoft.com/office/drawing/2014/main" xmlns="" val="1836156669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Valid Score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Test Score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학습 시간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047646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0.5 scale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0.816148</a:t>
                      </a: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0.843463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1.0 scale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에서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배 </a:t>
                      </a:r>
                      <a:r>
                        <a:rPr lang="ko-KR" altLang="en-US" sz="1800" b="0" i="0" u="none" strike="noStrike" dirty="0">
                          <a:solidFill>
                            <a:schemeClr val="accent2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↑</a:t>
                      </a:r>
                      <a:endParaRPr lang="en-US" altLang="ko-KR" sz="1800" b="0" i="0" u="none" strike="noStrike" dirty="0">
                        <a:solidFill>
                          <a:schemeClr val="accent2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994388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1.0 scale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0.783294</a:t>
                      </a: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0.720200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649795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차이값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accent2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0.032854</a:t>
                      </a: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accent2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0.123263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chemeClr val="accent2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3138894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E495EA49-EB6E-40F8-9BA5-9A775C6ECCCE}"/>
              </a:ext>
            </a:extLst>
          </p:cNvPr>
          <p:cNvSpPr/>
          <p:nvPr/>
        </p:nvSpPr>
        <p:spPr>
          <a:xfrm>
            <a:off x="3157086" y="6138623"/>
            <a:ext cx="3209847" cy="381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EE50E1E-2B84-41F6-9815-03EE1B586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12121" y="2629089"/>
            <a:ext cx="2826247" cy="1782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26A250E-B971-42AF-B993-55FBC78450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4281" y="2629088"/>
            <a:ext cx="2826247" cy="176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632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1-2.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용접 로봇 적용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4803" y="1747573"/>
            <a:ext cx="8046541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#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현재 용접 로봇에 적용된 코드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: </a:t>
            </a:r>
            <a:r>
              <a:rPr lang="en-US" altLang="ko-KR" sz="1600" dirty="0" err="1">
                <a:latin typeface="210 옴니고딕OTF 030"/>
                <a:ea typeface="210 옴니고딕OTF 030"/>
                <a:cs typeface="+mj-cs"/>
              </a:rPr>
              <a:t>keras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모델로 구현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1) </a:t>
            </a:r>
            <a:r>
              <a:rPr lang="en-US" altLang="ko-KR" sz="1600" dirty="0" err="1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pytorch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로 학습시킨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Unet3+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모델을 </a:t>
            </a:r>
            <a:r>
              <a:rPr lang="en-US" altLang="ko-KR" sz="1600" dirty="0" err="1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keras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로 변형 시도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 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라이브러리 버전 미지원 등으로 인해 힘든 상황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  </a:t>
            </a:r>
            <a:r>
              <a:rPr lang="en-US" altLang="ko-KR" sz="1600" dirty="0" err="1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keras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환경을 새로 구성하여 학습 시도 예정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현재 용접 </a:t>
            </a:r>
            <a:r>
              <a:rPr lang="ko-KR" altLang="en-US" sz="1600" dirty="0" err="1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모재의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각도에 따라 경로 검출이 되지 않는 현상이 존재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2)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검출 정확성 향상을 위한 알고리즘 수정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  2D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이미지에서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Labeling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한 직선의 각도에 따라 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    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그리는 방식을 다르게 할 수 있도록 연구 예정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  ex) x, y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축을 각도에 맞춰서 새로 지정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3)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다양한 각도의 데이터들을 추가 생성 하여 학습 예정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 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다른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ai application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사례 및 논문들을 찾아보며 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    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데이터들을 어떻게 생성 및 추가하였는지 조사 예정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1EA36ED-A6FD-408D-8EA3-F6CA6E8A4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6885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다음 주 예정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747573"/>
            <a:ext cx="912048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1. Loss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function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 수정 후 전이학습 시도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2. Image Scale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에 따른 차이 원인 분석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3.Keras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환경에서 </a:t>
            </a:r>
            <a:r>
              <a:rPr lang="en-US" altLang="ko-KR" sz="1600" dirty="0" err="1">
                <a:latin typeface="210 옴니고딕OTF 030"/>
                <a:ea typeface="210 옴니고딕OTF 030"/>
                <a:cs typeface="+mj-cs"/>
              </a:rPr>
              <a:t>Unet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3+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학습 시도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OTF 030"/>
              <a:ea typeface="210 옴니고딕OTF 030"/>
              <a:cs typeface="+mj-cs"/>
              <a:sym typeface="Wingding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4. AI Application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논문들을 찾아보며 데이터 적용 및 추가 사례들을 조사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5. </a:t>
            </a:r>
            <a:r>
              <a:rPr lang="en-US" altLang="ko-KR" sz="1600" dirty="0" err="1">
                <a:latin typeface="210 옴니고딕OTF 030"/>
                <a:ea typeface="210 옴니고딕OTF 030"/>
                <a:cs typeface="+mj-cs"/>
              </a:rPr>
              <a:t>Unet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3+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정확도 향상 방안 탐색</a:t>
            </a:r>
            <a:endParaRPr lang="en-US" altLang="ko-KR" sz="1400" dirty="0">
              <a:latin typeface="210 옴니고딕OTF 030"/>
              <a:ea typeface="210 옴니고딕OTF 030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7CA23AD-4310-4BD1-A6AD-23B6C87D8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/>
                  <a:ea typeface="210 옴니고딕OTF 030"/>
                  <a:cs typeface="+mj-cs"/>
                </a:rPr>
                <a:t>용접 불량 검사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OTF 030"/>
                <a:ea typeface="210 옴니고딕OTF 030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OTF 030"/>
                  <a:ea typeface="210 옴니고딕OTF 030"/>
                  <a:cs typeface="+mj-cs"/>
                </a:rPr>
                <a:t>2021 CAI Lab Meeting</a:t>
              </a:r>
              <a:endParaRPr lang="en-US" altLang="ko-KR" sz="1050">
                <a:latin typeface="210 옴니고딕OTF 030"/>
                <a:ea typeface="210 옴니고딕OTF 030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7998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1471</Words>
  <Application>Microsoft Office PowerPoint</Application>
  <PresentationFormat>화면 슬라이드 쇼(4:3)</PresentationFormat>
  <Paragraphs>295</Paragraphs>
  <Slides>29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용접로봇 자동화</vt:lpstr>
      <vt:lpstr>슬라이드 2</vt:lpstr>
      <vt:lpstr>목차</vt:lpstr>
      <vt:lpstr>1. 이번 주 작업</vt:lpstr>
      <vt:lpstr>1. 이번 주 작업</vt:lpstr>
      <vt:lpstr>1. 이번 주 작업</vt:lpstr>
      <vt:lpstr>1. 이번 주 작업</vt:lpstr>
      <vt:lpstr>2. 다음 주 예정</vt:lpstr>
      <vt:lpstr>슬라이드 9</vt:lpstr>
      <vt:lpstr>1. 이번주 작업</vt:lpstr>
      <vt:lpstr>1. 이번주 작업</vt:lpstr>
      <vt:lpstr>1. 이번주 작업</vt:lpstr>
      <vt:lpstr>1. 이번주 작업</vt:lpstr>
      <vt:lpstr>1. 이번주 작업</vt:lpstr>
      <vt:lpstr>1. 이번주 작업</vt:lpstr>
      <vt:lpstr>1. 이번주 작업</vt:lpstr>
      <vt:lpstr>1. 이번주 작업</vt:lpstr>
      <vt:lpstr>슬라이드 18</vt:lpstr>
      <vt:lpstr>1. 각도 부분에 정규근사화 가중치 부여</vt:lpstr>
      <vt:lpstr>1. 각도 부분에 정규근사화 가중치 부여</vt:lpstr>
      <vt:lpstr>2. 정규근사화 &amp; Softmax</vt:lpstr>
      <vt:lpstr>2. 정규근사화 &amp; Softmax</vt:lpstr>
      <vt:lpstr>3. Euclidean Distance Error</vt:lpstr>
      <vt:lpstr>4. Rotation Average Error</vt:lpstr>
      <vt:lpstr>5. 결론</vt:lpstr>
      <vt:lpstr>6.  향후 계획</vt:lpstr>
      <vt:lpstr>6.  향후 계획</vt:lpstr>
      <vt:lpstr>6.  향후 계획</vt:lpstr>
      <vt:lpstr>감사합니다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870</cp:revision>
  <dcterms:created xsi:type="dcterms:W3CDTF">2011-08-24T01:05:33Z</dcterms:created>
  <dcterms:modified xsi:type="dcterms:W3CDTF">2021-11-05T02:12:57Z</dcterms:modified>
  <cp:version/>
</cp:coreProperties>
</file>