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3" r:id="rId1"/>
  </p:sldMasterIdLst>
  <p:notesMasterIdLst>
    <p:notesMasterId r:id="rId24"/>
  </p:notesMasterIdLst>
  <p:handoutMasterIdLst>
    <p:handoutMasterId r:id="rId25"/>
  </p:handoutMasterIdLst>
  <p:sldIdLst>
    <p:sldId id="257" r:id="rId2"/>
    <p:sldId id="600" r:id="rId3"/>
    <p:sldId id="601" r:id="rId4"/>
    <p:sldId id="602" r:id="rId5"/>
    <p:sldId id="624" r:id="rId6"/>
    <p:sldId id="618" r:id="rId7"/>
    <p:sldId id="609" r:id="rId8"/>
    <p:sldId id="619" r:id="rId9"/>
    <p:sldId id="604" r:id="rId10"/>
    <p:sldId id="605" r:id="rId11"/>
    <p:sldId id="585" r:id="rId12"/>
    <p:sldId id="625" r:id="rId13"/>
    <p:sldId id="531" r:id="rId14"/>
    <p:sldId id="615" r:id="rId15"/>
    <p:sldId id="614" r:id="rId16"/>
    <p:sldId id="579" r:id="rId17"/>
    <p:sldId id="620" r:id="rId18"/>
    <p:sldId id="612" r:id="rId19"/>
    <p:sldId id="621" r:id="rId20"/>
    <p:sldId id="622" r:id="rId21"/>
    <p:sldId id="623" r:id="rId22"/>
    <p:sldId id="537" r:id="rId23"/>
  </p:sldIdLst>
  <p:sldSz cx="9144000" cy="6858000" type="screen4x3"/>
  <p:notesSz cx="6805613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59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30">
          <p15:clr>
            <a:srgbClr val="A4A3A4"/>
          </p15:clr>
        </p15:guide>
        <p15:guide id="2" pos="214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TxStyle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TxStyle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howOutlineIcons="0" horzBarState="maximized">
    <p:restoredLeft sz="9443" autoAdjust="0"/>
    <p:restoredTop sz="86364" autoAdjust="0"/>
  </p:normalViewPr>
  <p:slideViewPr>
    <p:cSldViewPr snapToGrid="0">
      <p:cViewPr varScale="1">
        <p:scale>
          <a:sx n="67" d="100"/>
          <a:sy n="67" d="100"/>
        </p:scale>
        <p:origin x="-1492" y="-76"/>
      </p:cViewPr>
      <p:guideLst>
        <p:guide orient="horz" pos="2159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50" d="100"/>
        <a:sy n="150" d="100"/>
      </p:scale>
      <p:origin x="0" y="9956"/>
    </p:cViewPr>
  </p:sorterViewPr>
  <p:notesViewPr>
    <p:cSldViewPr snapToGrid="0" showGuides="1">
      <p:cViewPr varScale="1">
        <p:scale>
          <a:sx n="52" d="100"/>
          <a:sy n="52" d="100"/>
        </p:scale>
        <p:origin x="-2628" y="-90"/>
      </p:cViewPr>
      <p:guideLst>
        <p:guide orient="horz" pos="3130"/>
        <p:guide pos="2143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>
              <a:latin typeface="210 옴니고딕OTF 030"/>
              <a:ea typeface="210 옴니고딕OTF 030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/>
          <a:lstStyle>
            <a:lvl1pPr algn="r">
              <a:defRPr sz="1200"/>
            </a:lvl1pPr>
          </a:lstStyle>
          <a:p>
            <a:pPr lvl="0">
              <a:defRPr/>
            </a:pPr>
            <a:fld id="{207F23D9-DF40-4811-9C78-A2E2A32398DD}" type="datetime1">
              <a:rPr lang="ko-KR" altLang="en-US">
                <a:latin typeface="210 옴니고딕OTF 030"/>
                <a:ea typeface="210 옴니고딕OTF 030"/>
              </a:rPr>
              <a:pPr lvl="0">
                <a:defRPr/>
              </a:pPr>
              <a:t>2021-11-12</a:t>
            </a:fld>
            <a:endParaRPr lang="ko-KR" altLang="en-US">
              <a:latin typeface="210 옴니고딕OTF 030"/>
              <a:ea typeface="210 옴니고딕OTF 030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>
              <a:latin typeface="210 옴니고딕OTF 030"/>
              <a:ea typeface="210 옴니고딕OTF 03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anchor="b"/>
          <a:lstStyle>
            <a:lvl1pPr algn="r">
              <a:defRPr sz="1200"/>
            </a:lvl1pPr>
          </a:lstStyle>
          <a:p>
            <a:pPr lvl="0">
              <a:defRPr/>
            </a:pPr>
            <a:fld id="{4DD6E7B0-61C4-474B-96F1-99E4547EAD79}" type="slidenum">
              <a:rPr lang="ko-KR" altLang="en-US">
                <a:latin typeface="210 옴니고딕OTF 030"/>
                <a:ea typeface="210 옴니고딕OTF 030"/>
              </a:rPr>
              <a:pPr lvl="0">
                <a:defRPr/>
              </a:pPr>
              <a:t>‹#›</a:t>
            </a:fld>
            <a:endParaRPr lang="ko-KR" altLang="en-US">
              <a:latin typeface="210 옴니고딕OTF 030"/>
              <a:ea typeface="210 옴니고딕OTF 03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/>
          <a:lstStyle>
            <a:lvl1pPr algn="l">
              <a:defRPr sz="1200">
                <a:latin typeface="210 옴니고딕OTF 030"/>
                <a:ea typeface="210 옴니고딕OTF 030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/>
          <a:lstStyle>
            <a:lvl1pPr algn="r">
              <a:defRPr sz="1200">
                <a:latin typeface="210 옴니고딕OTF 030"/>
                <a:ea typeface="210 옴니고딕OTF 030"/>
              </a:defRPr>
            </a:lvl1pPr>
          </a:lstStyle>
          <a:p>
            <a:pPr lvl="0">
              <a:defRPr/>
            </a:pPr>
            <a:fld id="{F3AF6795-A612-454E-AF7A-9192B1BEBB13}" type="datetime1">
              <a:rPr lang="ko-KR" altLang="en-US"/>
              <a:pPr lvl="0">
                <a:defRPr/>
              </a:pPr>
              <a:t>2021-11-12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550" tIns="45775" rIns="91550" bIns="45775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anchor="b"/>
          <a:lstStyle>
            <a:lvl1pPr algn="l">
              <a:defRPr sz="1200">
                <a:latin typeface="210 옴니고딕OTF 030"/>
                <a:ea typeface="210 옴니고딕OTF 030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anchor="b"/>
          <a:lstStyle>
            <a:lvl1pPr algn="r">
              <a:defRPr sz="1200">
                <a:latin typeface="210 옴니고딕OTF 030"/>
                <a:ea typeface="210 옴니고딕OTF 030"/>
              </a:defRPr>
            </a:lvl1pPr>
          </a:lstStyle>
          <a:p>
            <a:pPr lvl="0">
              <a:defRPr/>
            </a:pPr>
            <a:fld id="{A0A51D67-0C14-4576-BCC5-A508196B7BB5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210 옴니고딕OTF 030"/>
        <a:ea typeface="210 옴니고딕OTF 030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210 옴니고딕OTF 030"/>
        <a:ea typeface="210 옴니고딕OTF 030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210 옴니고딕OTF 030"/>
        <a:ea typeface="210 옴니고딕OTF 030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210 옴니고딕OTF 030"/>
        <a:ea typeface="210 옴니고딕OTF 030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210 옴니고딕OTF 030"/>
        <a:ea typeface="210 옴니고딕OTF 030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4095805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345591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6462248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7357773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166618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881384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201548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  <a:hlinkClick r:id="rId2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osmetic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08716-9E6A-4A24-8493-A72AA37BBD5C}" type="datetime1">
              <a:rPr lang="ko-KR" altLang="en-US" smtClean="0"/>
              <a:pPr/>
              <a:t>2021-11-12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/>
              <a:t>제목을 입력하세요</a:t>
            </a:r>
            <a:endParaRPr lang="en-US" altLang="ko-KR" dirty="0"/>
          </a:p>
          <a:p>
            <a:pPr lvl="0"/>
            <a:endParaRPr lang="ko-KR" altLang="en-US" dirty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D893E-93B8-4B8A-8BD5-4FF00A5A9556}" type="datetime1">
              <a:rPr lang="ko-KR" altLang="en-US" smtClean="0"/>
              <a:pPr/>
              <a:t>2021-11-12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dirty="0"/>
              <a:t>내용을 입력하십시오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3C14E-3BC2-4ABB-AFDC-03F6C50D0B8B}" type="datetime1">
              <a:rPr lang="ko-KR" altLang="en-US" smtClean="0"/>
              <a:pPr/>
              <a:t>2021-11-12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210 옴니고딕OTF 030" panose="02020503020101020101" pitchFamily="18" charset="-127"/>
                <a:ea typeface="210 옴니고딕OTF 030" panose="020205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210 옴니고딕OTF 030" panose="02020503020101020101" pitchFamily="18" charset="-127"/>
                <a:ea typeface="210 옴니고딕OTF 030" panose="02020503020101020101" pitchFamily="18" charset="-127"/>
              </a:defRPr>
            </a:lvl1pPr>
          </a:lstStyle>
          <a:p>
            <a:fld id="{BCFE353A-24AE-49E2-9FB4-53150C2D7D5F}" type="datetime1">
              <a:rPr lang="ko-KR" altLang="en-US" smtClean="0"/>
              <a:pPr/>
              <a:t>2021-11-12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210 옴니고딕OTF 030" panose="02020503020101020101" pitchFamily="18" charset="-127"/>
                <a:ea typeface="210 옴니고딕OTF 030" panose="020205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210 옴니고딕OTF 030" panose="02020503020101020101" pitchFamily="18" charset="-127"/>
                <a:ea typeface="210 옴니고딕OTF 030" panose="02020503020101020101" pitchFamily="18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210 옴니고딕OTF 030" panose="02020503020101020101" pitchFamily="18" charset="-127"/>
                <a:ea typeface="210 옴니고딕OTF 030" panose="020205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210 옴니고딕OTF 030" panose="02020503020101020101" pitchFamily="18" charset="-127"/>
                <a:ea typeface="210 옴니고딕OTF 030" panose="02020503020101020101" pitchFamily="18" charset="-127"/>
              </a:defRPr>
            </a:lvl1pPr>
            <a:lvl2pPr>
              <a:defRPr>
                <a:latin typeface="210 옴니고딕OTF 030" panose="02020503020101020101" pitchFamily="18" charset="-127"/>
                <a:ea typeface="210 옴니고딕OTF 030" panose="02020503020101020101" pitchFamily="18" charset="-127"/>
              </a:defRPr>
            </a:lvl2pPr>
            <a:lvl3pPr>
              <a:defRPr>
                <a:latin typeface="210 옴니고딕OTF 030" panose="02020503020101020101" pitchFamily="18" charset="-127"/>
                <a:ea typeface="210 옴니고딕OTF 030" panose="02020503020101020101" pitchFamily="18" charset="-127"/>
              </a:defRPr>
            </a:lvl3pPr>
            <a:lvl4pPr>
              <a:defRPr>
                <a:latin typeface="210 옴니고딕OTF 030" panose="02020503020101020101" pitchFamily="18" charset="-127"/>
                <a:ea typeface="210 옴니고딕OTF 030" panose="02020503020101020101" pitchFamily="18" charset="-127"/>
              </a:defRPr>
            </a:lvl4pPr>
            <a:lvl5pPr>
              <a:defRPr>
                <a:latin typeface="210 옴니고딕OTF 030" panose="02020503020101020101" pitchFamily="18" charset="-127"/>
                <a:ea typeface="210 옴니고딕OTF 030" panose="0202050302010102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210 옴니고딕OTF 030" panose="02020503020101020101" pitchFamily="18" charset="-127"/>
                <a:ea typeface="210 옴니고딕OTF 030" panose="02020503020101020101" pitchFamily="18" charset="-127"/>
              </a:defRPr>
            </a:lvl1pPr>
          </a:lstStyle>
          <a:p>
            <a:fld id="{45647EB5-D19B-4F20-BDF9-0E9ED1B081AA}" type="datetime1">
              <a:rPr lang="ko-KR" altLang="en-US" smtClean="0"/>
              <a:pPr/>
              <a:t>2021-11-12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210 옴니고딕OTF 030" panose="02020503020101020101" pitchFamily="18" charset="-127"/>
                <a:ea typeface="210 옴니고딕OTF 030" panose="020205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210 옴니고딕OTF 030" panose="02020503020101020101" pitchFamily="18" charset="-127"/>
                <a:ea typeface="210 옴니고딕OTF 030" panose="02020503020101020101" pitchFamily="18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defRPr>
            </a:lvl1pPr>
          </a:lstStyle>
          <a:p>
            <a:fld id="{0C02E562-3E81-4222-A4D4-0743A1730EDA}" type="datetime1">
              <a:rPr lang="ko-KR" altLang="en-US" smtClean="0"/>
              <a:pPr/>
              <a:t>2021-11-12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4" r:id="rId3"/>
    <p:sldLayoutId id="2147483673" r:id="rId4"/>
    <p:sldLayoutId id="2147483676" r:id="rId5"/>
    <p:sldLayoutId id="2147483661" r:id="rId6"/>
    <p:sldLayoutId id="2147483662" r:id="rId7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210 옴니고딕OTF 030" panose="02020503020101020101" pitchFamily="18" charset="-127"/>
          <a:ea typeface="210 옴니고딕OTF 030" panose="0202050302010102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210 옴니고딕OTF 030" panose="02020503020101020101" pitchFamily="18" charset="-127"/>
          <a:ea typeface="210 옴니고딕OTF 030" panose="02020503020101020101" pitchFamily="18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210 옴니고딕OTF 030" panose="02020503020101020101" pitchFamily="18" charset="-127"/>
          <a:ea typeface="210 옴니고딕OTF 030" panose="02020503020101020101" pitchFamily="18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210 옴니고딕OTF 030" panose="02020503020101020101" pitchFamily="18" charset="-127"/>
          <a:ea typeface="210 옴니고딕OTF 030" panose="02020503020101020101" pitchFamily="18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210 옴니고딕OTF 030" panose="02020503020101020101" pitchFamily="18" charset="-127"/>
          <a:ea typeface="210 옴니고딕OTF 030" panose="02020503020101020101" pitchFamily="18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210 옴니고딕OTF 030" panose="02020503020101020101" pitchFamily="18" charset="-127"/>
          <a:ea typeface="210 옴니고딕OTF 030" panose="02020503020101020101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7.xml"/><Relationship Id="rId1" Type="http://schemas.openxmlformats.org/officeDocument/2006/relationships/video" Target="file:///C:\Users\cailab\Desktop\KakaoTalk_20211112_110200495.mp4" TargetMode="Externa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53649"/>
            <a:ext cx="7772400" cy="1969017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5400" b="1" spc="-250" dirty="0">
                <a:solidFill>
                  <a:schemeClr val="accent4">
                    <a:lumMod val="50000"/>
                  </a:schemeClr>
                </a:solidFill>
              </a:rPr>
              <a:t>용접로봇 자동화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0715" y="3948830"/>
            <a:ext cx="1696673" cy="1752600"/>
          </a:xfrm>
          <a:ln>
            <a:noFill/>
          </a:ln>
        </p:spPr>
        <p:txBody>
          <a:bodyPr>
            <a:norm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algn="r">
              <a:lnSpc>
                <a:spcPct val="150000"/>
              </a:lnSpc>
            </a:pP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용접로봇팀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김태준</a:t>
            </a: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b="1" spc="-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하현진</a:t>
            </a: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b="1" spc="-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서승훈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정태수</a:t>
            </a: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전재훈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>
              <a:lnSpc>
                <a:spcPct val="150000"/>
              </a:lnSpc>
            </a:pP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62BD32CB-DFBB-4974-8112-0120D9E81DC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01DE573C-8BAB-4114-8888-F2A5A624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</a:t>
            </a:fld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37626B73-C0E6-4FF6-8368-9AE7DB7A2274}"/>
              </a:ext>
            </a:extLst>
          </p:cNvPr>
          <p:cNvCxnSpPr/>
          <p:nvPr/>
        </p:nvCxnSpPr>
        <p:spPr>
          <a:xfrm>
            <a:off x="364803" y="5218238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Tm="344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186945" y="2500308"/>
            <a:ext cx="6770111" cy="1389947"/>
            <a:chOff x="2362014" y="1484405"/>
            <a:chExt cx="7225457" cy="1853263"/>
          </a:xfrm>
        </p:grpSpPr>
        <p:sp>
          <p:nvSpPr>
            <p:cNvPr id="9" name="TextBox 8"/>
            <p:cNvSpPr txBox="1"/>
            <p:nvPr/>
          </p:nvSpPr>
          <p:spPr>
            <a:xfrm>
              <a:off x="2362014" y="2385100"/>
              <a:ext cx="7225457" cy="9525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  <a:defRPr/>
              </a:pPr>
              <a:r>
                <a:rPr lang="ko-KR" altLang="en-US" sz="3300" b="1" dirty="0">
                  <a:ln w="9525">
                    <a:solidFill>
                      <a:schemeClr val="tx1">
                        <a:alpha val="30000"/>
                      </a:schemeClr>
                    </a:solidFill>
                  </a:ln>
                  <a:latin typeface="210 옴니고딕OTF 030"/>
                  <a:ea typeface="210 옴니고딕OTF 030"/>
                  <a:cs typeface="+mj-cs"/>
                </a:rPr>
                <a:t>용접 불량 검사</a:t>
              </a:r>
              <a:endParaRPr lang="ko-KR" altLang="en-US" sz="24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210 옴니고딕OTF 030"/>
                <a:ea typeface="210 옴니고딕OTF 030"/>
                <a:cs typeface="+mj-cs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337107" y="1484405"/>
              <a:ext cx="3275272" cy="3385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050">
                  <a:ln w="9525">
                    <a:solidFill>
                      <a:schemeClr val="tx1">
                        <a:alpha val="10000"/>
                      </a:schemeClr>
                    </a:solidFill>
                  </a:ln>
                  <a:latin typeface="210 옴니고딕OTF 030"/>
                  <a:ea typeface="210 옴니고딕OTF 030"/>
                  <a:cs typeface="+mj-cs"/>
                </a:rPr>
                <a:t>2021 CAI Lab Meeting</a:t>
              </a:r>
              <a:endParaRPr lang="en-US" altLang="ko-KR" sz="1050">
                <a:latin typeface="210 옴니고딕OTF 030"/>
                <a:ea typeface="210 옴니고딕OTF 030"/>
                <a:cs typeface="+mj-cs"/>
              </a:endParaRPr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4337109" y="1769323"/>
              <a:ext cx="3275272" cy="48144"/>
              <a:chOff x="4337108" y="1769323"/>
              <a:chExt cx="3275272" cy="48144"/>
            </a:xfrm>
          </p:grpSpPr>
          <p:cxnSp>
            <p:nvCxnSpPr>
              <p:cNvPr id="5" name="직선 연결선 4"/>
              <p:cNvCxnSpPr/>
              <p:nvPr/>
            </p:nvCxnSpPr>
            <p:spPr>
              <a:xfrm>
                <a:off x="4337108" y="1817467"/>
                <a:ext cx="3275272" cy="0"/>
              </a:xfrm>
              <a:prstGeom prst="line">
                <a:avLst/>
              </a:prstGeom>
              <a:solidFill>
                <a:schemeClr val="accent1">
                  <a:lumMod val="50000"/>
                  <a:alpha val="7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직사각형 6"/>
              <p:cNvSpPr/>
              <p:nvPr/>
            </p:nvSpPr>
            <p:spPr>
              <a:xfrm>
                <a:off x="4342384" y="1769323"/>
                <a:ext cx="633711" cy="4571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500">
                  <a:latin typeface="+mj-lt"/>
                </a:endParaRPr>
              </a:p>
            </p:txBody>
          </p:sp>
        </p:grpSp>
      </p:grp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7D217C8-C1B9-4E84-BCEB-D9195FCD889E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47998162"/>
      </p:ext>
    </p:extLst>
  </p:cSld>
  <p:clrMapOvr>
    <a:masterClrMapping/>
  </p:clrMapOvr>
  <p:transition advTm="25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9842D489-1E22-4BAC-A4E7-CB30C20D43FB}"/>
              </a:ext>
            </a:extLst>
          </p:cNvPr>
          <p:cNvSpPr txBox="1"/>
          <p:nvPr/>
        </p:nvSpPr>
        <p:spPr>
          <a:xfrm>
            <a:off x="856230" y="1454878"/>
            <a:ext cx="7666447" cy="912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1.1.1 Real-Time Measurement of Width and Height of Weld Beads in GMAW Processes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projective transformations </a:t>
            </a:r>
            <a:r>
              <a:rPr lang="en-US" sz="1400" dirty="0" err="1"/>
              <a:t>을</a:t>
            </a:r>
            <a:r>
              <a:rPr lang="en-US" sz="1400" dirty="0"/>
              <a:t> </a:t>
            </a:r>
            <a:r>
              <a:rPr lang="en-US" sz="1400" dirty="0" err="1"/>
              <a:t>통한</a:t>
            </a:r>
            <a:r>
              <a:rPr lang="en-US" sz="1400" dirty="0"/>
              <a:t> </a:t>
            </a:r>
            <a:r>
              <a:rPr lang="en-US" sz="1400" dirty="0" err="1"/>
              <a:t>비드</a:t>
            </a:r>
            <a:r>
              <a:rPr lang="en-US" sz="1400" dirty="0"/>
              <a:t> </a:t>
            </a:r>
            <a:r>
              <a:rPr lang="en-US" sz="1400" dirty="0" err="1"/>
              <a:t>형상</a:t>
            </a:r>
            <a:r>
              <a:rPr lang="en-US" sz="1400" dirty="0"/>
              <a:t> </a:t>
            </a:r>
            <a:r>
              <a:rPr lang="en-US" sz="1400" dirty="0" err="1"/>
              <a:t>측정</a:t>
            </a:r>
            <a:endParaRPr lang="en-US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err="1"/>
              <a:t>Homography</a:t>
            </a:r>
            <a:r>
              <a:rPr lang="en-US" sz="1400" dirty="0"/>
              <a:t> matrix </a:t>
            </a:r>
            <a:r>
              <a:rPr lang="en-US" sz="1400" dirty="0" err="1"/>
              <a:t>를</a:t>
            </a:r>
            <a:r>
              <a:rPr lang="en-US" sz="1400" dirty="0"/>
              <a:t> </a:t>
            </a:r>
            <a:r>
              <a:rPr lang="en-US" sz="1400" dirty="0" err="1"/>
              <a:t>찾기</a:t>
            </a:r>
            <a:r>
              <a:rPr lang="en-US" sz="1400" dirty="0"/>
              <a:t> </a:t>
            </a:r>
            <a:r>
              <a:rPr lang="en-US" sz="1400" dirty="0" err="1"/>
              <a:t>위해</a:t>
            </a:r>
            <a:r>
              <a:rPr lang="en-US" sz="1400" dirty="0"/>
              <a:t> SVD(singular Value Decomposition) </a:t>
            </a:r>
            <a:r>
              <a:rPr lang="en-US" sz="1400" dirty="0" err="1"/>
              <a:t>풀이법</a:t>
            </a:r>
            <a:r>
              <a:rPr lang="en-US" sz="1400" dirty="0"/>
              <a:t> </a:t>
            </a:r>
            <a:r>
              <a:rPr lang="en-US" sz="1400" dirty="0" err="1"/>
              <a:t>적용</a:t>
            </a:r>
            <a:endParaRPr lang="en-US" sz="1600" dirty="0"/>
          </a:p>
        </p:txBody>
      </p:sp>
      <p:cxnSp>
        <p:nvCxnSpPr>
          <p:cNvPr id="20" name="직선 연결선 19"/>
          <p:cNvCxnSpPr>
            <a:cxnSpLocks/>
          </p:cNvCxnSpPr>
          <p:nvPr/>
        </p:nvCxnSpPr>
        <p:spPr>
          <a:xfrm>
            <a:off x="653903" y="596813"/>
            <a:ext cx="7783033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717130" y="711013"/>
            <a:ext cx="3934755" cy="435695"/>
          </a:xfrm>
        </p:spPr>
        <p:txBody>
          <a:bodyPr>
            <a:noAutofit/>
          </a:bodyPr>
          <a:lstStyle/>
          <a:p>
            <a:pPr algn="l"/>
            <a:r>
              <a:rPr lang="en-US" altLang="ko-KR" sz="2100" b="1" spc="-113" dirty="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ko-KR" altLang="en-US" sz="2100" b="1" spc="-113" dirty="0">
                <a:solidFill>
                  <a:schemeClr val="accent4">
                    <a:lumMod val="50000"/>
                  </a:schemeClr>
                </a:solidFill>
              </a:rPr>
              <a:t>이번주 작업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xmlns="" id="{FCFEE50E-57BA-4DB6-B7EE-66ECDF4A102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269493" y="5647801"/>
            <a:ext cx="1441048" cy="1141622"/>
          </a:xfrm>
          <a:prstGeom prst="rect">
            <a:avLst/>
          </a:prstGeo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xmlns="" id="{FFC3785C-829D-410F-9E15-1D4D13DDE777}"/>
              </a:ext>
            </a:extLst>
          </p:cNvPr>
          <p:cNvSpPr txBox="1">
            <a:spLocks/>
          </p:cNvSpPr>
          <p:nvPr/>
        </p:nvSpPr>
        <p:spPr>
          <a:xfrm>
            <a:off x="717130" y="1153307"/>
            <a:ext cx="4764683" cy="435695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5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en-US" altLang="ko-KR" sz="15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1.1 </a:t>
            </a:r>
            <a:r>
              <a:rPr lang="ko-KR" altLang="en-US" sz="1600" b="1" dirty="0" err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비드</a:t>
            </a:r>
            <a:r>
              <a:rPr lang="ko-KR" altLang="en-US" sz="16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형상 측정 방법 조사</a:t>
            </a:r>
            <a:endParaRPr lang="en-US" altLang="ko-KR" sz="1600" b="1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endParaRPr lang="ko-KR" altLang="en-US" sz="9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1026" name="Picture 2" descr="Sensors 16 01500 g002">
            <a:extLst>
              <a:ext uri="{FF2B5EF4-FFF2-40B4-BE49-F238E27FC236}">
                <a16:creationId xmlns:a16="http://schemas.microsoft.com/office/drawing/2014/main" xmlns="" id="{BAE82D38-49C9-5C4D-804D-DAE592C2E4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13826" y="2575093"/>
            <a:ext cx="5827088" cy="3294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884641426"/>
      </p:ext>
    </p:extLst>
  </p:cSld>
  <p:clrMapOvr>
    <a:masterClrMapping/>
  </p:clrMapOvr>
  <p:transition advTm="407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2800" b="1" spc="-150">
                <a:solidFill>
                  <a:schemeClr val="accent4">
                    <a:lumMod val="50000"/>
                  </a:schemeClr>
                </a:solidFill>
              </a:rPr>
              <a:t>2. </a:t>
            </a:r>
            <a:r>
              <a:rPr lang="ko-KR" altLang="en-US" sz="2800" b="1" spc="-150">
                <a:solidFill>
                  <a:schemeClr val="accent4">
                    <a:lumMod val="50000"/>
                  </a:schemeClr>
                </a:solidFill>
              </a:rPr>
              <a:t>다음 주 예정</a:t>
            </a:r>
          </a:p>
        </p:txBody>
      </p:sp>
      <p:sp>
        <p:nvSpPr>
          <p:cNvPr id="8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 lvl="0">
              <a:defRPr/>
            </a:pPr>
            <a:fld id="{97D217C8-C1B9-4E84-BCEB-D9195FCD889E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  <p:sp>
        <p:nvSpPr>
          <p:cNvPr id="33" name="TextBox 6"/>
          <p:cNvSpPr txBox="1"/>
          <p:nvPr/>
        </p:nvSpPr>
        <p:spPr>
          <a:xfrm>
            <a:off x="364803" y="1280206"/>
            <a:ext cx="9120487" cy="263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  <a:defRPr/>
            </a:pPr>
            <a:r>
              <a:rPr lang="en-US" sz="1600" dirty="0"/>
              <a:t>projective transformations </a:t>
            </a:r>
            <a:r>
              <a:rPr lang="en-US" sz="1600" dirty="0" err="1"/>
              <a:t>학습</a:t>
            </a:r>
            <a:r>
              <a:rPr lang="en-US" sz="1600" dirty="0"/>
              <a:t> </a:t>
            </a:r>
            <a:r>
              <a:rPr lang="en-US" sz="1600" dirty="0" err="1"/>
              <a:t>후</a:t>
            </a:r>
            <a:r>
              <a:rPr lang="en-US" sz="1600" dirty="0"/>
              <a:t> </a:t>
            </a:r>
            <a:r>
              <a:rPr lang="en-US" sz="1600" dirty="0" err="1"/>
              <a:t>환경</a:t>
            </a:r>
            <a:r>
              <a:rPr lang="en-US" sz="1600" dirty="0"/>
              <a:t> </a:t>
            </a:r>
            <a:r>
              <a:rPr lang="en-US" sz="1600" dirty="0" err="1"/>
              <a:t>구상</a:t>
            </a:r>
            <a:endParaRPr lang="en-US" sz="1600" dirty="0"/>
          </a:p>
          <a:p>
            <a:pPr marL="342900" indent="-342900">
              <a:lnSpc>
                <a:spcPct val="150000"/>
              </a:lnSpc>
              <a:buAutoNum type="arabicPeriod"/>
              <a:defRPr/>
            </a:pPr>
            <a:endParaRPr lang="en-US" altLang="ko-KR" sz="1600" dirty="0">
              <a:latin typeface="210 옴니고딕OTF 030"/>
              <a:ea typeface="210 옴니고딕OTF 030"/>
              <a:cs typeface="+mj-cs"/>
            </a:endParaRPr>
          </a:p>
          <a:p>
            <a:pPr marL="342900" indent="-342900">
              <a:lnSpc>
                <a:spcPct val="150000"/>
              </a:lnSpc>
              <a:buAutoNum type="arabicPeriod"/>
              <a:defRPr/>
            </a:pPr>
            <a:r>
              <a:rPr lang="en-US" altLang="ko-KR" sz="1600" dirty="0">
                <a:latin typeface="210 옴니고딕OTF 030"/>
                <a:ea typeface="210 옴니고딕OTF 030"/>
                <a:cs typeface="+mj-cs"/>
              </a:rPr>
              <a:t>Reinforcement Learning </a:t>
            </a:r>
            <a:r>
              <a:rPr lang="ko-KR" altLang="en-US" sz="1600" dirty="0">
                <a:latin typeface="210 옴니고딕OTF 030"/>
                <a:ea typeface="210 옴니고딕OTF 030"/>
                <a:cs typeface="+mj-cs"/>
              </a:rPr>
              <a:t>학습</a:t>
            </a:r>
            <a:endParaRPr lang="en-US" altLang="ko-KR" sz="1600" dirty="0">
              <a:latin typeface="210 옴니고딕OTF 030"/>
              <a:ea typeface="210 옴니고딕OTF 030"/>
              <a:cs typeface="+mj-cs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dirty="0">
                <a:latin typeface="210 옴니고딕OTF 030"/>
                <a:ea typeface="210 옴니고딕OTF 030"/>
                <a:cs typeface="+mj-cs"/>
              </a:rPr>
              <a:t>Markov process &amp; Q-learning </a:t>
            </a:r>
            <a:r>
              <a:rPr lang="ko-KR" altLang="en-US" sz="1600" dirty="0">
                <a:latin typeface="210 옴니고딕OTF 030"/>
                <a:ea typeface="210 옴니고딕OTF 030"/>
                <a:cs typeface="+mj-cs"/>
              </a:rPr>
              <a:t>학습 및 적용 가능성 검토</a:t>
            </a:r>
            <a:endParaRPr lang="en-US" altLang="ko-KR" sz="1600" dirty="0">
              <a:latin typeface="210 옴니고딕OTF 030"/>
              <a:ea typeface="210 옴니고딕OTF 030"/>
              <a:cs typeface="+mj-cs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endParaRPr lang="en-US" altLang="ko-KR" sz="1600" dirty="0">
              <a:latin typeface="210 옴니고딕OTF 030"/>
              <a:ea typeface="210 옴니고딕OTF 030"/>
              <a:cs typeface="+mj-cs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OTF 030"/>
                <a:ea typeface="210 옴니고딕OTF 030"/>
                <a:cs typeface="+mj-cs"/>
              </a:rPr>
              <a:t>3.</a:t>
            </a:r>
            <a:r>
              <a:rPr lang="ko-KR" altLang="en-US" sz="1600" dirty="0">
                <a:latin typeface="210 옴니고딕OTF 030"/>
                <a:ea typeface="210 옴니고딕OTF 030"/>
                <a:cs typeface="+mj-cs"/>
              </a:rPr>
              <a:t>    </a:t>
            </a:r>
            <a:r>
              <a:rPr lang="ko-KR" altLang="en-US" sz="1600" dirty="0" err="1">
                <a:latin typeface="210 옴니고딕OTF 030"/>
                <a:ea typeface="210 옴니고딕OTF 030"/>
                <a:cs typeface="+mj-cs"/>
              </a:rPr>
              <a:t>강화학습</a:t>
            </a:r>
            <a:r>
              <a:rPr lang="ko-KR" altLang="en-US" sz="1600" dirty="0">
                <a:latin typeface="210 옴니고딕OTF 030"/>
                <a:ea typeface="210 옴니고딕OTF 030"/>
                <a:cs typeface="+mj-cs"/>
              </a:rPr>
              <a:t> 실험을 위한 데이터 추가 수집 진행 </a:t>
            </a:r>
            <a:r>
              <a:rPr lang="en-US" altLang="ko-KR" sz="1600" dirty="0">
                <a:latin typeface="210 옴니고딕OTF 030"/>
                <a:ea typeface="210 옴니고딕OTF 030"/>
                <a:cs typeface="+mj-cs"/>
              </a:rPr>
              <a:t>( 72/175 )</a:t>
            </a:r>
            <a:endParaRPr lang="en-US" altLang="ko-KR" sz="1600" dirty="0">
              <a:latin typeface="210 옴니고딕OTF 030"/>
              <a:ea typeface="210 옴니고딕OTF 030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600" dirty="0">
              <a:latin typeface="210 옴니고딕OTF 030"/>
              <a:ea typeface="210 옴니고딕OTF 03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20342144"/>
      </p:ext>
    </p:extLst>
  </p:cSld>
  <p:clrMapOvr>
    <a:masterClrMapping/>
  </p:clrMapOvr>
  <p:transition advTm="50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5257EF0A-2959-4F41-A0D7-5FED493DDF9F}"/>
              </a:ext>
            </a:extLst>
          </p:cNvPr>
          <p:cNvGrpSpPr/>
          <p:nvPr/>
        </p:nvGrpSpPr>
        <p:grpSpPr>
          <a:xfrm>
            <a:off x="1186945" y="2500308"/>
            <a:ext cx="6770111" cy="1389947"/>
            <a:chOff x="2362014" y="1484405"/>
            <a:chExt cx="7225457" cy="185326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D3947105-6879-445D-B76B-D5EFC8256F29}"/>
                </a:ext>
              </a:extLst>
            </p:cNvPr>
            <p:cNvSpPr txBox="1"/>
            <p:nvPr/>
          </p:nvSpPr>
          <p:spPr>
            <a:xfrm>
              <a:off x="2362014" y="2385100"/>
              <a:ext cx="7225457" cy="9525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33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210 옴니고딕OTF 030" panose="02020503020101020101" pitchFamily="18" charset="-127"/>
                  <a:ea typeface="210 옴니고딕OTF 030" panose="02020503020101020101" pitchFamily="18" charset="-127"/>
                </a:rPr>
                <a:t>용접 로봇 </a:t>
              </a:r>
              <a:r>
                <a:rPr lang="en-US" altLang="ko-KR" sz="33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210 옴니고딕OTF 030" panose="02020503020101020101" pitchFamily="18" charset="-127"/>
                  <a:ea typeface="210 옴니고딕OTF 030" panose="02020503020101020101" pitchFamily="18" charset="-127"/>
                </a:rPr>
                <a:t>Calibration</a:t>
              </a:r>
              <a:endPara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210 옴니고딕OTF 030" panose="02020503020101020101" pitchFamily="18" charset="-127"/>
                <a:ea typeface="210 옴니고딕OTF 030" panose="020205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7A9521EC-3235-494C-93F6-585BC9C3B43E}"/>
                </a:ext>
              </a:extLst>
            </p:cNvPr>
            <p:cNvSpPr txBox="1"/>
            <p:nvPr/>
          </p:nvSpPr>
          <p:spPr>
            <a:xfrm>
              <a:off x="4337107" y="1484405"/>
              <a:ext cx="3275272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>
                  <a:ln>
                    <a:solidFill>
                      <a:schemeClr val="tx1">
                        <a:alpha val="10000"/>
                      </a:schemeClr>
                    </a:solidFill>
                  </a:ln>
                  <a:latin typeface="210 옴니고딕OTF 030" panose="02020503020101020101" pitchFamily="18" charset="-127"/>
                  <a:ea typeface="210 옴니고딕OTF 030" panose="02020503020101020101" pitchFamily="18" charset="-127"/>
                </a:rPr>
                <a:t>2021 CAI Lab Meeting</a:t>
              </a:r>
            </a:p>
          </p:txBody>
        </p:sp>
        <p:grpSp>
          <p:nvGrpSpPr>
            <p:cNvPr id="3" name="그룹 24">
              <a:extLst>
                <a:ext uri="{FF2B5EF4-FFF2-40B4-BE49-F238E27FC236}">
                  <a16:creationId xmlns:a16="http://schemas.microsoft.com/office/drawing/2014/main" xmlns="" id="{1D2D99A6-C3A5-455C-8184-43DACE6D4904}"/>
                </a:ext>
              </a:extLst>
            </p:cNvPr>
            <p:cNvGrpSpPr/>
            <p:nvPr/>
          </p:nvGrpSpPr>
          <p:grpSpPr>
            <a:xfrm>
              <a:off x="4337108" y="1769323"/>
              <a:ext cx="3275272" cy="48144"/>
              <a:chOff x="4337108" y="1769323"/>
              <a:chExt cx="3275272" cy="48144"/>
            </a:xfrm>
          </p:grpSpPr>
          <p:cxnSp>
            <p:nvCxnSpPr>
              <p:cNvPr id="5" name="직선 연결선 4">
                <a:extLst>
                  <a:ext uri="{FF2B5EF4-FFF2-40B4-BE49-F238E27FC236}">
                    <a16:creationId xmlns:a16="http://schemas.microsoft.com/office/drawing/2014/main" xmlns="" id="{F3920279-48F9-42E9-8322-AE444CC499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7108" y="1817467"/>
                <a:ext cx="3275272" cy="0"/>
              </a:xfrm>
              <a:prstGeom prst="line">
                <a:avLst/>
              </a:prstGeom>
              <a:solidFill>
                <a:schemeClr val="accent1">
                  <a:lumMod val="50000"/>
                  <a:alpha val="7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xmlns="" id="{54FF5575-BD81-49D6-BF4F-81749C4C22BA}"/>
                  </a:ext>
                </a:extLst>
              </p:cNvPr>
              <p:cNvSpPr/>
              <p:nvPr/>
            </p:nvSpPr>
            <p:spPr>
              <a:xfrm>
                <a:off x="4342384" y="1769323"/>
                <a:ext cx="633711" cy="4571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500" dirty="0">
                  <a:latin typeface="210 옴니고딕OTF 030" panose="02020503020101020101" pitchFamily="18" charset="-127"/>
                  <a:ea typeface="210 옴니고딕OTF 030" panose="02020503020101020101" pitchFamily="18" charset="-127"/>
                </a:endParaRPr>
              </a:p>
            </p:txBody>
          </p:sp>
        </p:grp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63FA9DA7-248E-41A7-8482-CB899B3407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FB59B2E2-F81E-40F9-BBEB-890FC880B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740037321"/>
      </p:ext>
    </p:extLst>
  </p:cSld>
  <p:clrMapOvr>
    <a:masterClrMapping/>
  </p:clrMapOvr>
  <p:transition advTm="3688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8449306" cy="580926"/>
          </a:xfrm>
        </p:spPr>
        <p:txBody>
          <a:bodyPr>
            <a:noAutofit/>
          </a:bodyPr>
          <a:lstStyle/>
          <a:p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Normalization &amp; </a:t>
            </a:r>
            <a:r>
              <a:rPr lang="en-US" altLang="ko-KR" sz="2800" b="1" spc="-150" dirty="0" err="1">
                <a:solidFill>
                  <a:schemeClr val="accent4">
                    <a:lumMod val="50000"/>
                  </a:schemeClr>
                </a:solidFill>
              </a:rPr>
              <a:t>Softmax</a:t>
            </a:r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 Input 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수정</a:t>
            </a:r>
            <a:endParaRPr lang="en-US" altLang="ko-KR" sz="2400" b="1" dirty="0">
              <a:solidFill>
                <a:srgbClr val="3D3C3E"/>
              </a:solidFill>
            </a:endParaRP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256544" y="1353645"/>
            <a:ext cx="8887456" cy="4797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20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</p:txBody>
      </p:sp>
      <p:sp>
        <p:nvSpPr>
          <p:cNvPr id="40" name="내용 개체 틀 2">
            <a:extLst>
              <a:ext uri="{FF2B5EF4-FFF2-40B4-BE49-F238E27FC236}">
                <a16:creationId xmlns:a16="http://schemas.microsoft.com/office/drawing/2014/main" xmlns="" id="{B187CD99-2E2E-4492-9F30-5E90B33F090F}"/>
              </a:ext>
            </a:extLst>
          </p:cNvPr>
          <p:cNvSpPr txBox="1">
            <a:spLocks/>
          </p:cNvSpPr>
          <p:nvPr/>
        </p:nvSpPr>
        <p:spPr>
          <a:xfrm>
            <a:off x="0" y="1476375"/>
            <a:ext cx="9315449" cy="1187311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b="1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                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0" y="1457324"/>
            <a:ext cx="9143999" cy="2114551"/>
          </a:xfrm>
          <a:prstGeom prst="rect">
            <a:avLst/>
          </a:prstGeom>
          <a:ln w="50800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endParaRPr lang="en-US" altLang="ko-KR" sz="16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>
              <a:buNone/>
            </a:pPr>
            <a:endParaRPr lang="en-US" altLang="ko-KR" sz="16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>
              <a:buNone/>
            </a:pPr>
            <a:endParaRPr lang="en-US" altLang="ko-KR" sz="16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>
              <a:buNone/>
            </a:pPr>
            <a:endParaRPr lang="en-US" altLang="ko-KR" sz="16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>
              <a:buNone/>
            </a:pPr>
            <a:r>
              <a:rPr lang="en-US" altLang="ko-KR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   </a:t>
            </a:r>
          </a:p>
          <a:p>
            <a:pPr>
              <a:buNone/>
            </a:pPr>
            <a:r>
              <a:rPr lang="en-US" altLang="ko-KR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   </a:t>
            </a:r>
            <a:r>
              <a:rPr lang="ko-KR" altLang="en-US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이전 방식은 </a:t>
            </a:r>
            <a:r>
              <a:rPr lang="en-US" altLang="ko-KR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1</a:t>
            </a:r>
            <a:r>
              <a:rPr lang="ko-KR" altLang="en-US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번 </a:t>
            </a:r>
            <a:r>
              <a:rPr lang="en-US" altLang="ko-KR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~ m</a:t>
            </a:r>
            <a:r>
              <a:rPr lang="ko-KR" altLang="en-US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번 연산 결과 </a:t>
            </a:r>
            <a:r>
              <a:rPr lang="en-US" altLang="ko-KR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Matrix</a:t>
            </a:r>
            <a:r>
              <a:rPr lang="ko-KR" altLang="en-US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값의 각 원소들에 대해</a:t>
            </a:r>
            <a:r>
              <a:rPr lang="en-US" altLang="ko-KR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, </a:t>
            </a:r>
            <a:r>
              <a:rPr lang="ko-KR" altLang="en-US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정규근사화를 시킨 후 이를 </a:t>
            </a:r>
            <a:r>
              <a:rPr lang="en-US" altLang="ko-KR" sz="1600" b="1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Softmax</a:t>
            </a:r>
            <a:r>
              <a:rPr lang="ko-KR" altLang="en-US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에 </a:t>
            </a:r>
            <a:endParaRPr lang="en-US" altLang="ko-KR" sz="16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>
              <a:buNone/>
            </a:pPr>
            <a:r>
              <a:rPr lang="en-US" altLang="ko-KR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   </a:t>
            </a:r>
            <a:r>
              <a:rPr lang="ko-KR" altLang="en-US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적용시킨 방식</a:t>
            </a:r>
            <a:r>
              <a:rPr lang="en-US" altLang="ko-KR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</a:t>
            </a:r>
            <a:r>
              <a:rPr lang="ko-KR" altLang="en-US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그리고</a:t>
            </a:r>
            <a:r>
              <a:rPr lang="en-US" altLang="ko-KR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, </a:t>
            </a:r>
            <a:r>
              <a:rPr lang="ko-KR" altLang="en-US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최종 결과를 이전에 소개했던 </a:t>
            </a:r>
            <a:r>
              <a:rPr lang="en-US" altLang="ko-KR" sz="1600" b="1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Rotation_Factor</a:t>
            </a:r>
            <a:r>
              <a:rPr lang="en-US" altLang="ko-KR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</a:t>
            </a:r>
            <a:r>
              <a:rPr lang="ko-KR" altLang="en-US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구하는 방법으로 </a:t>
            </a:r>
            <a:r>
              <a:rPr lang="en-US" altLang="ko-KR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Rx, </a:t>
            </a:r>
            <a:r>
              <a:rPr lang="en-US" altLang="ko-KR" sz="1600" b="1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Ry</a:t>
            </a:r>
            <a:r>
              <a:rPr lang="en-US" altLang="ko-KR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, </a:t>
            </a:r>
            <a:r>
              <a:rPr lang="en-US" altLang="ko-KR" sz="1600" b="1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Rz</a:t>
            </a:r>
            <a:r>
              <a:rPr lang="ko-KR" altLang="en-US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를 계</a:t>
            </a:r>
            <a:endParaRPr lang="en-US" altLang="ko-KR" sz="16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>
              <a:buNone/>
            </a:pPr>
            <a:r>
              <a:rPr lang="en-US" altLang="ko-KR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   </a:t>
            </a:r>
            <a:r>
              <a:rPr lang="ko-KR" altLang="en-US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산</a:t>
            </a:r>
            <a:r>
              <a:rPr lang="en-US" altLang="ko-KR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</a:t>
            </a:r>
          </a:p>
        </p:txBody>
      </p:sp>
      <p:pic>
        <p:nvPicPr>
          <p:cNvPr id="10" name="Picture 4" descr="C:\Users\cailab\Desktop\gsesf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3376" y="1581149"/>
            <a:ext cx="1238250" cy="762000"/>
          </a:xfrm>
          <a:prstGeom prst="rect">
            <a:avLst/>
          </a:prstGeom>
          <a:noFill/>
        </p:spPr>
      </p:pic>
      <p:pic>
        <p:nvPicPr>
          <p:cNvPr id="13" name="Picture 4" descr="C:\Users\cailab\Desktop\gsesf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81201" y="1543049"/>
            <a:ext cx="1238250" cy="762000"/>
          </a:xfrm>
          <a:prstGeom prst="rect">
            <a:avLst/>
          </a:prstGeom>
          <a:noFill/>
        </p:spPr>
      </p:pic>
      <p:pic>
        <p:nvPicPr>
          <p:cNvPr id="14" name="Picture 4" descr="C:\Users\cailab\Desktop\gsesf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62351" y="1543049"/>
            <a:ext cx="1238250" cy="762000"/>
          </a:xfrm>
          <a:prstGeom prst="rect">
            <a:avLst/>
          </a:prstGeom>
          <a:noFill/>
        </p:spPr>
      </p:pic>
      <p:pic>
        <p:nvPicPr>
          <p:cNvPr id="15" name="Picture 4" descr="C:\Users\cailab\Desktop\gsesf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29451" y="1552575"/>
            <a:ext cx="1238250" cy="733424"/>
          </a:xfrm>
          <a:prstGeom prst="rect">
            <a:avLst/>
          </a:prstGeom>
          <a:noFill/>
        </p:spPr>
      </p:pic>
      <p:sp>
        <p:nvSpPr>
          <p:cNvPr id="16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5029199" y="1752600"/>
            <a:ext cx="1838325" cy="238125"/>
          </a:xfrm>
          <a:prstGeom prst="rect">
            <a:avLst/>
          </a:prstGeom>
          <a:ln w="50800">
            <a:noFill/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en-US" altLang="ko-KR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….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742950" y="2314575"/>
            <a:ext cx="419100" cy="2095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486650" y="2295525"/>
            <a:ext cx="419100" cy="2095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9" name="Picture 2" descr="C:\Users\cailab\Desktop\ㅎ말ㄷ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3785276"/>
            <a:ext cx="5666362" cy="772686"/>
          </a:xfrm>
          <a:prstGeom prst="rect">
            <a:avLst/>
          </a:prstGeom>
          <a:noFill/>
        </p:spPr>
      </p:pic>
      <p:sp>
        <p:nvSpPr>
          <p:cNvPr id="21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0" y="4791075"/>
            <a:ext cx="9144000" cy="1914525"/>
          </a:xfrm>
          <a:prstGeom prst="rect">
            <a:avLst/>
          </a:prstGeom>
          <a:ln w="50800"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ko-KR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Rotation </a:t>
            </a:r>
            <a:r>
              <a:rPr lang="ko-KR" altLang="en-US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부분의 경우 위 삼각함수 식들이</a:t>
            </a:r>
            <a:r>
              <a:rPr lang="en-US" altLang="ko-KR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</a:t>
            </a:r>
            <a:r>
              <a:rPr lang="en-US" altLang="ko-KR" sz="2000" b="1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x</a:t>
            </a:r>
            <a:r>
              <a:rPr lang="en-US" altLang="ko-KR" sz="800" b="1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ij</a:t>
            </a:r>
            <a:r>
              <a:rPr lang="ko-KR" altLang="en-US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가 되고</a:t>
            </a:r>
            <a:r>
              <a:rPr lang="en-US" altLang="ko-KR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,</a:t>
            </a:r>
          </a:p>
          <a:p>
            <a:pPr>
              <a:buNone/>
            </a:pPr>
            <a:r>
              <a:rPr lang="en-US" altLang="ko-KR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For all Transformation Matrix (1 ~ M) </a:t>
            </a:r>
          </a:p>
          <a:p>
            <a:pPr>
              <a:buNone/>
            </a:pPr>
            <a:r>
              <a:rPr lang="en-US" altLang="ko-KR" sz="2000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z</a:t>
            </a:r>
            <a:r>
              <a:rPr lang="en-US" altLang="ko-KR" sz="800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ij</a:t>
            </a:r>
            <a:r>
              <a:rPr lang="en-US" altLang="ko-KR" sz="800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</a:t>
            </a:r>
            <a:r>
              <a:rPr lang="en-US" altLang="ko-KR" sz="2000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= normalization(</a:t>
            </a:r>
            <a:r>
              <a:rPr lang="en-US" altLang="ko-KR" sz="2000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x</a:t>
            </a:r>
            <a:r>
              <a:rPr lang="en-US" altLang="ko-KR" sz="800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ij</a:t>
            </a:r>
            <a:r>
              <a:rPr lang="en-US" altLang="ko-KR" sz="1600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)</a:t>
            </a:r>
          </a:p>
          <a:p>
            <a:pPr>
              <a:buNone/>
            </a:pPr>
            <a:r>
              <a:rPr lang="en-US" altLang="ko-KR" sz="2000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z</a:t>
            </a:r>
            <a:r>
              <a:rPr lang="en-US" altLang="ko-KR" sz="800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ij</a:t>
            </a:r>
            <a:r>
              <a:rPr lang="en-US" altLang="ko-KR" sz="2000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= </a:t>
            </a:r>
            <a:r>
              <a:rPr lang="en-US" altLang="ko-KR" sz="2000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softmax</a:t>
            </a:r>
            <a:r>
              <a:rPr lang="en-US" altLang="ko-KR" sz="2000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(</a:t>
            </a:r>
            <a:r>
              <a:rPr lang="en-US" altLang="ko-KR" sz="2000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z</a:t>
            </a:r>
            <a:r>
              <a:rPr lang="en-US" altLang="ko-KR" sz="800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ij</a:t>
            </a:r>
            <a:r>
              <a:rPr lang="en-US" altLang="ko-KR" sz="2000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)</a:t>
            </a:r>
          </a:p>
          <a:p>
            <a:pPr>
              <a:buNone/>
            </a:pPr>
            <a:r>
              <a:rPr lang="en-US" altLang="ko-KR" sz="2000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For all </a:t>
            </a:r>
            <a:r>
              <a:rPr lang="en-US" altLang="ko-KR" sz="2000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i</a:t>
            </a:r>
            <a:r>
              <a:rPr lang="en-US" altLang="ko-KR" sz="2000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, j v   [0, 1, 2, 3]</a:t>
            </a:r>
          </a:p>
          <a:p>
            <a:pPr>
              <a:buNone/>
            </a:pPr>
            <a:r>
              <a:rPr lang="en-US" altLang="ko-KR" sz="2000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T</a:t>
            </a:r>
            <a:r>
              <a:rPr lang="en-US" altLang="ko-KR" sz="900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ij</a:t>
            </a:r>
            <a:r>
              <a:rPr lang="en-US" altLang="ko-KR" sz="2000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= </a:t>
            </a:r>
            <a:r>
              <a:rPr lang="en-US" altLang="ko-KR" sz="2000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X</a:t>
            </a:r>
            <a:r>
              <a:rPr lang="en-US" altLang="ko-KR" sz="900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ij</a:t>
            </a:r>
            <a:r>
              <a:rPr lang="en-US" altLang="ko-KR" sz="2000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*</a:t>
            </a:r>
            <a:r>
              <a:rPr lang="en-US" altLang="ko-KR" sz="2000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Z</a:t>
            </a:r>
            <a:r>
              <a:rPr lang="en-US" altLang="ko-KR" sz="900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ij</a:t>
            </a:r>
            <a:endParaRPr lang="en-US" altLang="ko-KR" sz="900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</p:txBody>
      </p:sp>
      <p:pic>
        <p:nvPicPr>
          <p:cNvPr id="23" name="Picture 7" descr="C:\Users\cailab\Desktop\sef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79525" y="6013450"/>
            <a:ext cx="397143" cy="339725"/>
          </a:xfrm>
          <a:prstGeom prst="rect">
            <a:avLst/>
          </a:prstGeom>
          <a:noFill/>
        </p:spPr>
      </p:pic>
      <p:sp>
        <p:nvSpPr>
          <p:cNvPr id="24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990600" y="6296024"/>
            <a:ext cx="447675" cy="333375"/>
          </a:xfrm>
          <a:prstGeom prst="rect">
            <a:avLst/>
          </a:prstGeom>
          <a:ln w="5080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en-US" altLang="ko-KR" sz="8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T</a:t>
            </a:r>
          </a:p>
        </p:txBody>
      </p:sp>
      <p:sp>
        <p:nvSpPr>
          <p:cNvPr id="25" name="내용 개체 틀 2">
            <a:extLst>
              <a:ext uri="{FF2B5EF4-FFF2-40B4-BE49-F238E27FC236}">
                <a16:creationId xmlns:a16="http://schemas.microsoft.com/office/drawing/2014/main" xmlns="" id="{B187CD99-2E2E-4492-9F30-5E90B33F090F}"/>
              </a:ext>
            </a:extLst>
          </p:cNvPr>
          <p:cNvSpPr txBox="1">
            <a:spLocks/>
          </p:cNvSpPr>
          <p:nvPr/>
        </p:nvSpPr>
        <p:spPr>
          <a:xfrm>
            <a:off x="3609975" y="5867400"/>
            <a:ext cx="5534025" cy="447675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b="1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                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4351888" y="6368534"/>
            <a:ext cx="4620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ko-KR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*X = [x1, x2 …. </a:t>
            </a:r>
            <a:r>
              <a:rPr lang="en-US" altLang="ko-KR" b="1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xm</a:t>
            </a:r>
            <a:r>
              <a:rPr lang="en-US" altLang="ko-KR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],</a:t>
            </a:r>
            <a:r>
              <a:rPr lang="ko-KR" altLang="en-US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</a:t>
            </a:r>
            <a:r>
              <a:rPr lang="en-US" altLang="ko-KR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Z = [z1, z2 …. </a:t>
            </a:r>
            <a:r>
              <a:rPr lang="en-US" altLang="ko-KR" b="1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zm</a:t>
            </a:r>
            <a:r>
              <a:rPr lang="en-US" altLang="ko-KR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]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33375" y="1600200"/>
            <a:ext cx="276225" cy="1905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990725" y="1562100"/>
            <a:ext cx="276225" cy="1905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571875" y="1543050"/>
            <a:ext cx="276225" cy="1905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7048500" y="1581150"/>
            <a:ext cx="276225" cy="1905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60922803"/>
      </p:ext>
    </p:extLst>
  </p:cSld>
  <p:clrMapOvr>
    <a:masterClrMapping/>
  </p:clrMapOvr>
  <p:transition advTm="13313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8449306" cy="580926"/>
          </a:xfrm>
        </p:spPr>
        <p:txBody>
          <a:bodyPr>
            <a:noAutofit/>
          </a:bodyPr>
          <a:lstStyle/>
          <a:p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1. Normalization &amp; </a:t>
            </a:r>
            <a:r>
              <a:rPr lang="en-US" altLang="ko-KR" sz="2800" b="1" spc="-150" dirty="0" err="1">
                <a:solidFill>
                  <a:schemeClr val="accent4">
                    <a:lumMod val="50000"/>
                  </a:schemeClr>
                </a:solidFill>
              </a:rPr>
              <a:t>Softmax</a:t>
            </a:r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 Input 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수정</a:t>
            </a:r>
            <a:endParaRPr lang="en-US" altLang="ko-KR" sz="2400" b="1" dirty="0">
              <a:solidFill>
                <a:srgbClr val="3D3C3E"/>
              </a:solidFill>
            </a:endParaRP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256544" y="1353645"/>
            <a:ext cx="8887456" cy="4797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20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</p:txBody>
      </p:sp>
      <p:sp>
        <p:nvSpPr>
          <p:cNvPr id="40" name="내용 개체 틀 2">
            <a:extLst>
              <a:ext uri="{FF2B5EF4-FFF2-40B4-BE49-F238E27FC236}">
                <a16:creationId xmlns:a16="http://schemas.microsoft.com/office/drawing/2014/main" xmlns="" id="{B187CD99-2E2E-4492-9F30-5E90B33F090F}"/>
              </a:ext>
            </a:extLst>
          </p:cNvPr>
          <p:cNvSpPr txBox="1">
            <a:spLocks/>
          </p:cNvSpPr>
          <p:nvPr/>
        </p:nvSpPr>
        <p:spPr>
          <a:xfrm>
            <a:off x="0" y="1476375"/>
            <a:ext cx="9315449" cy="1187311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b="1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                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0" y="1457324"/>
            <a:ext cx="9143999" cy="2114551"/>
          </a:xfrm>
          <a:prstGeom prst="rect">
            <a:avLst/>
          </a:prstGeom>
          <a:ln w="50800"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endParaRPr lang="en-US" altLang="ko-KR" sz="16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>
              <a:buNone/>
            </a:pPr>
            <a:endParaRPr lang="en-US" altLang="ko-KR" sz="16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>
              <a:buNone/>
            </a:pPr>
            <a:endParaRPr lang="en-US" altLang="ko-KR" sz="16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>
              <a:buNone/>
            </a:pPr>
            <a:endParaRPr lang="en-US" altLang="ko-KR" sz="16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>
              <a:buNone/>
            </a:pPr>
            <a:r>
              <a:rPr lang="en-US" altLang="ko-KR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   </a:t>
            </a:r>
          </a:p>
          <a:p>
            <a:pPr>
              <a:buNone/>
            </a:pPr>
            <a:r>
              <a:rPr lang="en-US" altLang="ko-KR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   1</a:t>
            </a:r>
            <a:r>
              <a:rPr lang="ko-KR" altLang="en-US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번 </a:t>
            </a:r>
            <a:r>
              <a:rPr lang="en-US" altLang="ko-KR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~ m</a:t>
            </a:r>
            <a:r>
              <a:rPr lang="ko-KR" altLang="en-US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번 에서</a:t>
            </a:r>
            <a:r>
              <a:rPr lang="en-US" altLang="ko-KR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, </a:t>
            </a:r>
            <a:r>
              <a:rPr lang="ko-KR" altLang="en-US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이전에 소개했던</a:t>
            </a:r>
            <a:r>
              <a:rPr lang="en-US" altLang="ko-KR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, </a:t>
            </a:r>
            <a:r>
              <a:rPr lang="en-US" altLang="ko-KR" sz="1600" b="1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Rotation_Factor</a:t>
            </a:r>
            <a:r>
              <a:rPr lang="en-US" altLang="ko-KR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= [Rx, </a:t>
            </a:r>
            <a:r>
              <a:rPr lang="en-US" altLang="ko-KR" sz="1600" b="1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Ry</a:t>
            </a:r>
            <a:r>
              <a:rPr lang="en-US" altLang="ko-KR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, </a:t>
            </a:r>
            <a:r>
              <a:rPr lang="en-US" altLang="ko-KR" sz="1600" b="1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Rz</a:t>
            </a:r>
            <a:r>
              <a:rPr lang="en-US" altLang="ko-KR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]</a:t>
            </a:r>
            <a:r>
              <a:rPr lang="ko-KR" altLang="en-US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를 구하는 방법을 이용해</a:t>
            </a:r>
            <a:r>
              <a:rPr lang="en-US" altLang="ko-KR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, </a:t>
            </a:r>
            <a:r>
              <a:rPr lang="ko-KR" altLang="en-US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각각 </a:t>
            </a:r>
            <a:r>
              <a:rPr lang="en-US" altLang="ko-KR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Rotation Factor</a:t>
            </a:r>
            <a:r>
              <a:rPr lang="ko-KR" altLang="en-US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를 구하고</a:t>
            </a:r>
            <a:r>
              <a:rPr lang="en-US" altLang="ko-KR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, </a:t>
            </a:r>
            <a:r>
              <a:rPr lang="ko-KR" altLang="en-US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각 요소들에 의해</a:t>
            </a:r>
            <a:r>
              <a:rPr lang="en-US" altLang="ko-KR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, </a:t>
            </a:r>
            <a:r>
              <a:rPr lang="ko-KR" altLang="en-US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리스트를 </a:t>
            </a:r>
            <a:r>
              <a:rPr lang="ko-KR" altLang="en-US" sz="1600" b="1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만든후</a:t>
            </a:r>
            <a:r>
              <a:rPr lang="en-US" altLang="ko-KR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, </a:t>
            </a:r>
            <a:r>
              <a:rPr lang="ko-KR" altLang="en-US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이 값들에 대해</a:t>
            </a:r>
            <a:r>
              <a:rPr lang="en-US" altLang="ko-KR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, </a:t>
            </a:r>
            <a:r>
              <a:rPr lang="ko-KR" altLang="en-US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정규근사화</a:t>
            </a:r>
            <a:r>
              <a:rPr lang="en-US" altLang="ko-KR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</a:t>
            </a:r>
            <a:r>
              <a:rPr lang="ko-KR" altLang="en-US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및 </a:t>
            </a:r>
            <a:r>
              <a:rPr lang="en-US" altLang="ko-KR" sz="1600" b="1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Softmax</a:t>
            </a:r>
            <a:r>
              <a:rPr lang="en-US" altLang="ko-KR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</a:t>
            </a:r>
            <a:r>
              <a:rPr lang="ko-KR" altLang="en-US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적용</a:t>
            </a:r>
            <a:endParaRPr lang="en-US" altLang="ko-KR" sz="16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</p:txBody>
      </p:sp>
      <p:pic>
        <p:nvPicPr>
          <p:cNvPr id="10" name="Picture 4" descr="C:\Users\cailab\Desktop\gsesf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3376" y="1581149"/>
            <a:ext cx="1238250" cy="762000"/>
          </a:xfrm>
          <a:prstGeom prst="rect">
            <a:avLst/>
          </a:prstGeom>
          <a:noFill/>
        </p:spPr>
      </p:pic>
      <p:pic>
        <p:nvPicPr>
          <p:cNvPr id="13" name="Picture 4" descr="C:\Users\cailab\Desktop\gsesf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81201" y="1543049"/>
            <a:ext cx="1238250" cy="762000"/>
          </a:xfrm>
          <a:prstGeom prst="rect">
            <a:avLst/>
          </a:prstGeom>
          <a:noFill/>
        </p:spPr>
      </p:pic>
      <p:pic>
        <p:nvPicPr>
          <p:cNvPr id="14" name="Picture 4" descr="C:\Users\cailab\Desktop\gsesf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62351" y="1543049"/>
            <a:ext cx="1238250" cy="762000"/>
          </a:xfrm>
          <a:prstGeom prst="rect">
            <a:avLst/>
          </a:prstGeom>
          <a:noFill/>
        </p:spPr>
      </p:pic>
      <p:pic>
        <p:nvPicPr>
          <p:cNvPr id="15" name="Picture 4" descr="C:\Users\cailab\Desktop\gsesf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29451" y="1552575"/>
            <a:ext cx="1238250" cy="733424"/>
          </a:xfrm>
          <a:prstGeom prst="rect">
            <a:avLst/>
          </a:prstGeom>
          <a:noFill/>
        </p:spPr>
      </p:pic>
      <p:sp>
        <p:nvSpPr>
          <p:cNvPr id="16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5029199" y="1752600"/>
            <a:ext cx="1838325" cy="238125"/>
          </a:xfrm>
          <a:prstGeom prst="rect">
            <a:avLst/>
          </a:prstGeom>
          <a:ln w="50800">
            <a:noFill/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en-US" altLang="ko-KR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….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742950" y="2314575"/>
            <a:ext cx="419100" cy="2095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486650" y="2295525"/>
            <a:ext cx="419100" cy="2095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0" y="3609975"/>
            <a:ext cx="9144000" cy="3248025"/>
          </a:xfrm>
          <a:prstGeom prst="rect">
            <a:avLst/>
          </a:prstGeom>
          <a:ln w="5080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ko-KR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Rx = [Rx</a:t>
            </a:r>
            <a:r>
              <a:rPr lang="en-US" altLang="ko-KR" sz="9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1</a:t>
            </a:r>
            <a:r>
              <a:rPr lang="en-US" altLang="ko-KR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, Rx</a:t>
            </a:r>
            <a:r>
              <a:rPr lang="en-US" altLang="ko-KR" sz="9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2</a:t>
            </a:r>
            <a:r>
              <a:rPr lang="en-US" altLang="ko-KR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…. </a:t>
            </a:r>
            <a:r>
              <a:rPr lang="en-US" altLang="ko-KR" sz="1600" b="1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Rx</a:t>
            </a:r>
            <a:r>
              <a:rPr lang="en-US" altLang="ko-KR" sz="900" b="1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m</a:t>
            </a:r>
            <a:r>
              <a:rPr lang="en-US" altLang="ko-KR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]</a:t>
            </a:r>
          </a:p>
          <a:p>
            <a:pPr>
              <a:buNone/>
            </a:pPr>
            <a:r>
              <a:rPr lang="en-US" altLang="ko-KR" sz="1600" b="1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Ry</a:t>
            </a:r>
            <a:r>
              <a:rPr lang="en-US" altLang="ko-KR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= [Ry</a:t>
            </a:r>
            <a:r>
              <a:rPr lang="en-US" altLang="ko-KR" sz="9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1</a:t>
            </a:r>
            <a:r>
              <a:rPr lang="en-US" altLang="ko-KR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, Ry</a:t>
            </a:r>
            <a:r>
              <a:rPr lang="en-US" altLang="ko-KR" sz="9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2</a:t>
            </a:r>
            <a:r>
              <a:rPr lang="en-US" altLang="ko-KR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….</a:t>
            </a:r>
            <a:r>
              <a:rPr lang="en-US" altLang="ko-KR" sz="1600" b="1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Ry</a:t>
            </a:r>
            <a:r>
              <a:rPr lang="en-US" altLang="ko-KR" sz="900" b="1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m</a:t>
            </a:r>
            <a:r>
              <a:rPr lang="en-US" altLang="ko-KR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]</a:t>
            </a:r>
          </a:p>
          <a:p>
            <a:pPr>
              <a:buNone/>
            </a:pPr>
            <a:r>
              <a:rPr lang="en-US" altLang="ko-KR" sz="1600" b="1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Rz</a:t>
            </a:r>
            <a:r>
              <a:rPr lang="en-US" altLang="ko-KR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= [Rz</a:t>
            </a:r>
            <a:r>
              <a:rPr lang="en-US" altLang="ko-KR" sz="9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1</a:t>
            </a:r>
            <a:r>
              <a:rPr lang="en-US" altLang="ko-KR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, Rz</a:t>
            </a:r>
            <a:r>
              <a:rPr lang="en-US" altLang="ko-KR" sz="9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2</a:t>
            </a:r>
            <a:r>
              <a:rPr lang="en-US" altLang="ko-KR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…. </a:t>
            </a:r>
            <a:r>
              <a:rPr lang="en-US" altLang="ko-KR" sz="1600" b="1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Rz</a:t>
            </a:r>
            <a:r>
              <a:rPr lang="en-US" altLang="ko-KR" sz="900" b="1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m</a:t>
            </a:r>
            <a:r>
              <a:rPr lang="en-US" altLang="ko-KR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]</a:t>
            </a:r>
          </a:p>
          <a:p>
            <a:pPr>
              <a:buNone/>
            </a:pPr>
            <a:endParaRPr lang="en-US" altLang="ko-KR" sz="16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>
              <a:buNone/>
            </a:pPr>
            <a:r>
              <a:rPr lang="en-US" altLang="ko-KR" sz="2000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z</a:t>
            </a:r>
            <a:r>
              <a:rPr lang="en-US" altLang="ko-KR" sz="800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x</a:t>
            </a:r>
            <a:r>
              <a:rPr lang="en-US" altLang="ko-KR" sz="2000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= normalization(Rx</a:t>
            </a:r>
            <a:r>
              <a:rPr lang="en-US" altLang="ko-KR" sz="1600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), </a:t>
            </a:r>
            <a:r>
              <a:rPr lang="en-US" altLang="ko-KR" sz="2000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z</a:t>
            </a:r>
            <a:r>
              <a:rPr lang="en-US" altLang="ko-KR" sz="800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y</a:t>
            </a:r>
            <a:r>
              <a:rPr lang="en-US" altLang="ko-KR" sz="2000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= normalization(</a:t>
            </a:r>
            <a:r>
              <a:rPr lang="en-US" altLang="ko-KR" sz="2000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Ry</a:t>
            </a:r>
            <a:r>
              <a:rPr lang="en-US" altLang="ko-KR" sz="2000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), </a:t>
            </a:r>
            <a:r>
              <a:rPr lang="en-US" altLang="ko-KR" sz="2000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z</a:t>
            </a:r>
            <a:r>
              <a:rPr lang="en-US" altLang="ko-KR" sz="800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z</a:t>
            </a:r>
            <a:r>
              <a:rPr lang="en-US" altLang="ko-KR" sz="2000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= normalization(</a:t>
            </a:r>
            <a:r>
              <a:rPr lang="en-US" altLang="ko-KR" sz="2000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Rz</a:t>
            </a:r>
            <a:r>
              <a:rPr lang="en-US" altLang="ko-KR" sz="2000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), </a:t>
            </a:r>
          </a:p>
          <a:p>
            <a:pPr>
              <a:buNone/>
            </a:pPr>
            <a:endParaRPr lang="en-US" altLang="ko-KR" sz="1600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>
              <a:buNone/>
            </a:pPr>
            <a:r>
              <a:rPr lang="en-US" altLang="ko-KR" sz="2000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z</a:t>
            </a:r>
            <a:r>
              <a:rPr lang="en-US" altLang="ko-KR" sz="800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x</a:t>
            </a:r>
            <a:r>
              <a:rPr lang="en-US" altLang="ko-KR" sz="2000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= </a:t>
            </a:r>
            <a:r>
              <a:rPr lang="en-US" altLang="ko-KR" sz="2000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softmax</a:t>
            </a:r>
            <a:r>
              <a:rPr lang="en-US" altLang="ko-KR" sz="2000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(</a:t>
            </a:r>
            <a:r>
              <a:rPr lang="en-US" altLang="ko-KR" sz="2000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z</a:t>
            </a:r>
            <a:r>
              <a:rPr lang="en-US" altLang="ko-KR" sz="800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x</a:t>
            </a:r>
            <a:r>
              <a:rPr lang="en-US" altLang="ko-KR" sz="2000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), </a:t>
            </a:r>
            <a:r>
              <a:rPr lang="en-US" altLang="ko-KR" sz="2000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z</a:t>
            </a:r>
            <a:r>
              <a:rPr lang="en-US" altLang="ko-KR" sz="800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y</a:t>
            </a:r>
            <a:r>
              <a:rPr lang="en-US" altLang="ko-KR" sz="2000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= </a:t>
            </a:r>
            <a:r>
              <a:rPr lang="en-US" altLang="ko-KR" sz="2000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softmax</a:t>
            </a:r>
            <a:r>
              <a:rPr lang="en-US" altLang="ko-KR" sz="2000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(</a:t>
            </a:r>
            <a:r>
              <a:rPr lang="en-US" altLang="ko-KR" sz="2000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z</a:t>
            </a:r>
            <a:r>
              <a:rPr lang="en-US" altLang="ko-KR" sz="800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y</a:t>
            </a:r>
            <a:r>
              <a:rPr lang="en-US" altLang="ko-KR" sz="2000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), </a:t>
            </a:r>
            <a:r>
              <a:rPr lang="en-US" altLang="ko-KR" sz="2000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z</a:t>
            </a:r>
            <a:r>
              <a:rPr lang="en-US" altLang="ko-KR" sz="800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z</a:t>
            </a:r>
            <a:r>
              <a:rPr lang="en-US" altLang="ko-KR" sz="2000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= </a:t>
            </a:r>
            <a:r>
              <a:rPr lang="en-US" altLang="ko-KR" sz="2000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softmax</a:t>
            </a:r>
            <a:r>
              <a:rPr lang="en-US" altLang="ko-KR" sz="2000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(</a:t>
            </a:r>
            <a:r>
              <a:rPr lang="en-US" altLang="ko-KR" sz="2000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z</a:t>
            </a:r>
            <a:r>
              <a:rPr lang="en-US" altLang="ko-KR" sz="800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z</a:t>
            </a:r>
            <a:r>
              <a:rPr lang="en-US" altLang="ko-KR" sz="2000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)</a:t>
            </a:r>
          </a:p>
          <a:p>
            <a:pPr>
              <a:buNone/>
            </a:pPr>
            <a:endParaRPr lang="en-US" altLang="ko-KR" sz="2000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>
              <a:buNone/>
            </a:pPr>
            <a:r>
              <a:rPr lang="en-US" altLang="ko-KR" sz="2000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Rotation_Factor</a:t>
            </a:r>
            <a:r>
              <a:rPr lang="en-US" altLang="ko-KR" sz="2000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= [R</a:t>
            </a:r>
            <a:r>
              <a:rPr lang="en-US" altLang="ko-KR" sz="1600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x</a:t>
            </a:r>
            <a:r>
              <a:rPr lang="en-US" altLang="ko-KR" sz="2000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*</a:t>
            </a:r>
            <a:r>
              <a:rPr lang="en-US" altLang="ko-KR" sz="2000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Z</a:t>
            </a:r>
            <a:r>
              <a:rPr lang="en-US" altLang="ko-KR" sz="1600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x</a:t>
            </a:r>
            <a:r>
              <a:rPr lang="en-US" altLang="ko-KR" sz="2000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, </a:t>
            </a:r>
            <a:r>
              <a:rPr lang="en-US" altLang="ko-KR" sz="2000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R</a:t>
            </a:r>
            <a:r>
              <a:rPr lang="en-US" altLang="ko-KR" sz="1600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y</a:t>
            </a:r>
            <a:r>
              <a:rPr lang="en-US" altLang="ko-KR" sz="2000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*</a:t>
            </a:r>
            <a:r>
              <a:rPr lang="en-US" altLang="ko-KR" sz="2000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Z</a:t>
            </a:r>
            <a:r>
              <a:rPr lang="en-US" altLang="ko-KR" sz="1600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y</a:t>
            </a:r>
            <a:r>
              <a:rPr lang="en-US" altLang="ko-KR" sz="2000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, </a:t>
            </a:r>
            <a:r>
              <a:rPr lang="en-US" altLang="ko-KR" sz="2000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R</a:t>
            </a:r>
            <a:r>
              <a:rPr lang="en-US" altLang="ko-KR" sz="1600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z</a:t>
            </a:r>
            <a:r>
              <a:rPr lang="en-US" altLang="ko-KR" sz="2000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*</a:t>
            </a:r>
            <a:r>
              <a:rPr lang="en-US" altLang="ko-KR" sz="2000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Z</a:t>
            </a:r>
            <a:r>
              <a:rPr lang="en-US" altLang="ko-KR" sz="1600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z</a:t>
            </a:r>
            <a:r>
              <a:rPr lang="en-US" altLang="ko-KR" sz="2000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]</a:t>
            </a:r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2962275" y="6181724"/>
            <a:ext cx="447675" cy="333375"/>
          </a:xfrm>
          <a:prstGeom prst="rect">
            <a:avLst/>
          </a:prstGeom>
          <a:ln w="5080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en-US" altLang="ko-KR" sz="8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T</a:t>
            </a:r>
          </a:p>
        </p:txBody>
      </p:sp>
      <p:sp>
        <p:nvSpPr>
          <p:cNvPr id="24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3781425" y="6191249"/>
            <a:ext cx="447675" cy="333375"/>
          </a:xfrm>
          <a:prstGeom prst="rect">
            <a:avLst/>
          </a:prstGeom>
          <a:ln w="5080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en-US" altLang="ko-KR" sz="8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T</a:t>
            </a:r>
          </a:p>
        </p:txBody>
      </p:sp>
      <p:sp>
        <p:nvSpPr>
          <p:cNvPr id="25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4619625" y="6191249"/>
            <a:ext cx="447675" cy="333375"/>
          </a:xfrm>
          <a:prstGeom prst="rect">
            <a:avLst/>
          </a:prstGeom>
          <a:ln w="5080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en-US" altLang="ko-KR" sz="8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xmlns="" val="3524597897"/>
      </p:ext>
    </p:extLst>
  </p:cSld>
  <p:clrMapOvr>
    <a:masterClrMapping/>
  </p:clrMapOvr>
  <p:transition advTm="18969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8449306" cy="580926"/>
          </a:xfrm>
        </p:spPr>
        <p:txBody>
          <a:bodyPr>
            <a:noAutofit/>
          </a:bodyPr>
          <a:lstStyle/>
          <a:p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1. Normalization &amp; </a:t>
            </a:r>
            <a:r>
              <a:rPr lang="en-US" altLang="ko-KR" sz="2800" b="1" spc="-150" dirty="0" err="1">
                <a:solidFill>
                  <a:schemeClr val="accent4">
                    <a:lumMod val="50000"/>
                  </a:schemeClr>
                </a:solidFill>
              </a:rPr>
              <a:t>Softmax</a:t>
            </a:r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 Input 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수정</a:t>
            </a:r>
            <a:endParaRPr lang="en-US" altLang="ko-KR" sz="2400" b="1" dirty="0">
              <a:solidFill>
                <a:srgbClr val="3D3C3E"/>
              </a:solidFill>
            </a:endParaRP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256544" y="1353645"/>
            <a:ext cx="8887456" cy="4797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20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</p:txBody>
      </p:sp>
      <p:sp>
        <p:nvSpPr>
          <p:cNvPr id="40" name="내용 개체 틀 2">
            <a:extLst>
              <a:ext uri="{FF2B5EF4-FFF2-40B4-BE49-F238E27FC236}">
                <a16:creationId xmlns:a16="http://schemas.microsoft.com/office/drawing/2014/main" xmlns="" id="{B187CD99-2E2E-4492-9F30-5E90B33F090F}"/>
              </a:ext>
            </a:extLst>
          </p:cNvPr>
          <p:cNvSpPr txBox="1">
            <a:spLocks/>
          </p:cNvSpPr>
          <p:nvPr/>
        </p:nvSpPr>
        <p:spPr>
          <a:xfrm>
            <a:off x="0" y="1476375"/>
            <a:ext cx="9315449" cy="1187311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b="1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                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893322" y="5724525"/>
            <a:ext cx="2981326" cy="371475"/>
          </a:xfrm>
          <a:prstGeom prst="rect">
            <a:avLst/>
          </a:prstGeom>
          <a:ln w="5080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en-US" altLang="ko-KR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Rotation Element Input</a:t>
            </a: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5581649" y="5724525"/>
            <a:ext cx="2981326" cy="371475"/>
          </a:xfrm>
          <a:prstGeom prst="rect">
            <a:avLst/>
          </a:prstGeom>
          <a:ln w="5080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en-US" altLang="ko-KR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Rx, </a:t>
            </a:r>
            <a:r>
              <a:rPr lang="en-US" altLang="ko-KR" sz="1600" b="1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Ry</a:t>
            </a:r>
            <a:r>
              <a:rPr lang="en-US" altLang="ko-KR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, </a:t>
            </a:r>
            <a:r>
              <a:rPr lang="en-US" altLang="ko-KR" sz="1600" b="1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Rz</a:t>
            </a:r>
            <a:r>
              <a:rPr lang="en-US" altLang="ko-KR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Input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0" y="1647825"/>
            <a:ext cx="2981326" cy="371475"/>
          </a:xfrm>
          <a:prstGeom prst="rect">
            <a:avLst/>
          </a:prstGeom>
          <a:ln w="5080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ko-KR" altLang="en-US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단위 </a:t>
            </a:r>
            <a:r>
              <a:rPr lang="en-US" altLang="ko-KR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: %</a:t>
            </a:r>
          </a:p>
        </p:txBody>
      </p:sp>
      <p:pic>
        <p:nvPicPr>
          <p:cNvPr id="13" name="Picture 3" descr="C:\Users\cailab\Desktop\soft각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180346"/>
            <a:ext cx="4257675" cy="315569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</p:pic>
      <p:pic>
        <p:nvPicPr>
          <p:cNvPr id="1026" name="Picture 2" descr="C:\Users\cailab\Desktop\2021년 11월 13일 자료\2021년 11월 13일\rotation_rt.png"/>
          <p:cNvPicPr>
            <a:picLocks noChangeAspect="1" noChangeArrowheads="1"/>
          </p:cNvPicPr>
          <p:nvPr/>
        </p:nvPicPr>
        <p:blipFill>
          <a:blip r:embed="rId4"/>
          <a:srcRect l="25179" t="63126" r="51852" b="7040"/>
          <a:stretch>
            <a:fillRect/>
          </a:stretch>
        </p:blipFill>
        <p:spPr bwMode="auto">
          <a:xfrm>
            <a:off x="4373999" y="2200275"/>
            <a:ext cx="4589026" cy="3124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1918500630"/>
      </p:ext>
    </p:extLst>
  </p:cSld>
  <p:clrMapOvr>
    <a:masterClrMapping/>
  </p:clrMapOvr>
  <p:transition advTm="15406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27969" y="890626"/>
            <a:ext cx="8449306" cy="580926"/>
          </a:xfrm>
        </p:spPr>
        <p:txBody>
          <a:bodyPr>
            <a:noAutofit/>
          </a:bodyPr>
          <a:lstStyle/>
          <a:p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2.  Normalization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보다 </a:t>
            </a:r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Normalization &amp; </a:t>
            </a:r>
            <a:r>
              <a:rPr lang="en-US" altLang="ko-KR" sz="2800" b="1" spc="-150" dirty="0" err="1">
                <a:solidFill>
                  <a:schemeClr val="accent4">
                    <a:lumMod val="50000"/>
                  </a:schemeClr>
                </a:solidFill>
              </a:rPr>
              <a:t>Softmax</a:t>
            </a:r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/>
            </a:r>
            <a:b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</a:b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가 더 잘 나온 이유</a:t>
            </a:r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/>
            </a:r>
            <a:b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</a:br>
            <a:endParaRPr lang="en-US" altLang="ko-KR" sz="2400" b="1" dirty="0">
              <a:solidFill>
                <a:srgbClr val="3D3C3E"/>
              </a:solidFill>
            </a:endParaRP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256544" y="1353645"/>
            <a:ext cx="8887456" cy="4797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20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</p:txBody>
      </p:sp>
      <p:sp>
        <p:nvSpPr>
          <p:cNvPr id="40" name="내용 개체 틀 2">
            <a:extLst>
              <a:ext uri="{FF2B5EF4-FFF2-40B4-BE49-F238E27FC236}">
                <a16:creationId xmlns:a16="http://schemas.microsoft.com/office/drawing/2014/main" xmlns="" id="{B187CD99-2E2E-4492-9F30-5E90B33F090F}"/>
              </a:ext>
            </a:extLst>
          </p:cNvPr>
          <p:cNvSpPr txBox="1">
            <a:spLocks/>
          </p:cNvSpPr>
          <p:nvPr/>
        </p:nvSpPr>
        <p:spPr>
          <a:xfrm>
            <a:off x="0" y="1476375"/>
            <a:ext cx="9315449" cy="1187311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b="1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                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41838" y="1491734"/>
            <a:ext cx="4620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ko-KR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*X = [x1, x2 …. </a:t>
            </a:r>
            <a:r>
              <a:rPr lang="en-US" altLang="ko-KR" b="1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xm</a:t>
            </a:r>
            <a:r>
              <a:rPr lang="en-US" altLang="ko-KR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],</a:t>
            </a:r>
            <a:r>
              <a:rPr lang="ko-KR" altLang="en-US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</a:t>
            </a:r>
            <a:r>
              <a:rPr lang="en-US" altLang="ko-KR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Z = [z1, z2 …. </a:t>
            </a:r>
            <a:r>
              <a:rPr lang="en-US" altLang="ko-KR" b="1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zm</a:t>
            </a:r>
            <a:r>
              <a:rPr lang="en-US" altLang="ko-KR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]</a:t>
            </a:r>
          </a:p>
        </p:txBody>
      </p:sp>
      <p:pic>
        <p:nvPicPr>
          <p:cNvPr id="1026" name="Picture 2" descr="C:\Users\cailab\Desktop\gseesf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85915" y="3205398"/>
            <a:ext cx="3155329" cy="1480901"/>
          </a:xfrm>
          <a:prstGeom prst="rect">
            <a:avLst/>
          </a:prstGeom>
          <a:noFill/>
        </p:spPr>
      </p:pic>
      <p:sp>
        <p:nvSpPr>
          <p:cNvPr id="19" name="직사각형 18"/>
          <p:cNvSpPr/>
          <p:nvPr/>
        </p:nvSpPr>
        <p:spPr>
          <a:xfrm>
            <a:off x="6538289" y="3371850"/>
            <a:ext cx="600075" cy="485775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7318302" y="2549009"/>
            <a:ext cx="1616148" cy="369332"/>
          </a:xfrm>
          <a:prstGeom prst="rect">
            <a:avLst/>
          </a:prstGeom>
          <a:ln w="25400">
            <a:noFill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ko-KR" altLang="en-US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연속성 </a:t>
            </a:r>
            <a:r>
              <a:rPr lang="ko-KR" altLang="en-US" b="1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수정값</a:t>
            </a:r>
            <a:endParaRPr lang="en-US" altLang="ko-KR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</p:txBody>
      </p:sp>
      <p:cxnSp>
        <p:nvCxnSpPr>
          <p:cNvPr id="24" name="직선 연결선 23"/>
          <p:cNvCxnSpPr/>
          <p:nvPr/>
        </p:nvCxnSpPr>
        <p:spPr>
          <a:xfrm rot="5400000" flipH="1" flipV="1">
            <a:off x="7005014" y="2962276"/>
            <a:ext cx="485775" cy="29527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1" name="Picture 3" descr="C:\Users\cailab\Desktop\연속성수정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8108" y="2511257"/>
            <a:ext cx="4171713" cy="2990425"/>
          </a:xfrm>
          <a:prstGeom prst="rect">
            <a:avLst/>
          </a:prstGeom>
          <a:noFill/>
        </p:spPr>
      </p:pic>
      <p:sp>
        <p:nvSpPr>
          <p:cNvPr id="32" name="직사각형 31"/>
          <p:cNvSpPr/>
          <p:nvPr/>
        </p:nvSpPr>
        <p:spPr>
          <a:xfrm>
            <a:off x="247762" y="1929884"/>
            <a:ext cx="12570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ko-KR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T</a:t>
            </a:r>
            <a:r>
              <a:rPr lang="en-US" altLang="ko-KR" sz="800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ij</a:t>
            </a:r>
            <a:r>
              <a:rPr lang="en-US" altLang="ko-KR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= </a:t>
            </a:r>
            <a:r>
              <a:rPr lang="en-US" altLang="ko-KR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X</a:t>
            </a:r>
            <a:r>
              <a:rPr lang="en-US" altLang="ko-KR" sz="800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ij</a:t>
            </a:r>
            <a:r>
              <a:rPr lang="en-US" altLang="ko-KR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*</a:t>
            </a:r>
            <a:r>
              <a:rPr lang="en-US" altLang="ko-KR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Z</a:t>
            </a:r>
            <a:r>
              <a:rPr lang="en-US" altLang="ko-KR" sz="800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ij</a:t>
            </a:r>
            <a:endParaRPr lang="en-US" altLang="ko-KR" sz="800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</p:txBody>
      </p:sp>
      <p:sp>
        <p:nvSpPr>
          <p:cNvPr id="34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1171575" y="1904999"/>
            <a:ext cx="447675" cy="333375"/>
          </a:xfrm>
          <a:prstGeom prst="rect">
            <a:avLst/>
          </a:prstGeom>
          <a:ln w="5080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en-US" altLang="ko-KR" sz="8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T</a:t>
            </a:r>
          </a:p>
        </p:txBody>
      </p:sp>
      <p:cxnSp>
        <p:nvCxnSpPr>
          <p:cNvPr id="37" name="직선 연결선 36"/>
          <p:cNvCxnSpPr/>
          <p:nvPr/>
        </p:nvCxnSpPr>
        <p:spPr>
          <a:xfrm rot="5400000" flipH="1" flipV="1">
            <a:off x="2533650" y="3790950"/>
            <a:ext cx="2114550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631367658"/>
      </p:ext>
    </p:extLst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256544" y="1353645"/>
            <a:ext cx="8887456" cy="4797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20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</p:txBody>
      </p:sp>
      <p:sp>
        <p:nvSpPr>
          <p:cNvPr id="40" name="내용 개체 틀 2">
            <a:extLst>
              <a:ext uri="{FF2B5EF4-FFF2-40B4-BE49-F238E27FC236}">
                <a16:creationId xmlns:a16="http://schemas.microsoft.com/office/drawing/2014/main" xmlns="" id="{B187CD99-2E2E-4492-9F30-5E90B33F090F}"/>
              </a:ext>
            </a:extLst>
          </p:cNvPr>
          <p:cNvSpPr txBox="1">
            <a:spLocks/>
          </p:cNvSpPr>
          <p:nvPr/>
        </p:nvSpPr>
        <p:spPr>
          <a:xfrm>
            <a:off x="0" y="1476375"/>
            <a:ext cx="9315449" cy="1187311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b="1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                </a:t>
            </a:r>
          </a:p>
        </p:txBody>
      </p:sp>
      <p:pic>
        <p:nvPicPr>
          <p:cNvPr id="1027" name="Picture 3" descr="C:\Users\cailab\Desktop\awf.PNG"/>
          <p:cNvPicPr>
            <a:picLocks noChangeAspect="1" noChangeArrowheads="1"/>
          </p:cNvPicPr>
          <p:nvPr/>
        </p:nvPicPr>
        <p:blipFill>
          <a:blip r:embed="rId3"/>
          <a:srcRect b="7062"/>
          <a:stretch>
            <a:fillRect/>
          </a:stretch>
        </p:blipFill>
        <p:spPr bwMode="auto">
          <a:xfrm>
            <a:off x="266700" y="1466850"/>
            <a:ext cx="5353050" cy="497205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</p:pic>
      <p:sp>
        <p:nvSpPr>
          <p:cNvPr id="21" name="직사각형 20"/>
          <p:cNvSpPr/>
          <p:nvPr/>
        </p:nvSpPr>
        <p:spPr>
          <a:xfrm>
            <a:off x="5918127" y="5530334"/>
            <a:ext cx="3047629" cy="923330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ko-KR" altLang="en-US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최적의 연속성 상수를 찾지 않아도 된다</a:t>
            </a:r>
            <a:r>
              <a:rPr lang="en-US" altLang="ko-KR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!</a:t>
            </a:r>
          </a:p>
          <a:p>
            <a:pPr>
              <a:buNone/>
            </a:pPr>
            <a:endParaRPr lang="en-US" altLang="ko-KR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227969" y="890626"/>
            <a:ext cx="8449306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-150" normalizeH="0" baseline="0" noProof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210 옴니고딕OTF 030" panose="02020503020101020101" pitchFamily="18" charset="-127"/>
                <a:ea typeface="210 옴니고딕OTF 030" panose="02020503020101020101" pitchFamily="18" charset="-127"/>
                <a:cs typeface="+mj-cs"/>
              </a:rPr>
              <a:t>2.  Normalization</a:t>
            </a:r>
            <a:r>
              <a:rPr kumimoji="0" lang="ko-KR" altLang="en-US" sz="2800" b="1" i="0" u="none" strike="noStrike" kern="1200" cap="none" spc="-150" normalizeH="0" baseline="0" noProof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210 옴니고딕OTF 030" panose="02020503020101020101" pitchFamily="18" charset="-127"/>
                <a:ea typeface="210 옴니고딕OTF 030" panose="02020503020101020101" pitchFamily="18" charset="-127"/>
                <a:cs typeface="+mj-cs"/>
              </a:rPr>
              <a:t>보다 </a:t>
            </a:r>
            <a:r>
              <a:rPr kumimoji="0" lang="en-US" altLang="ko-KR" sz="2800" b="1" i="0" u="none" strike="noStrike" kern="1200" cap="none" spc="-150" normalizeH="0" baseline="0" noProof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210 옴니고딕OTF 030" panose="02020503020101020101" pitchFamily="18" charset="-127"/>
                <a:ea typeface="210 옴니고딕OTF 030" panose="02020503020101020101" pitchFamily="18" charset="-127"/>
                <a:cs typeface="+mj-cs"/>
              </a:rPr>
              <a:t>Normalization &amp; </a:t>
            </a:r>
            <a:r>
              <a:rPr kumimoji="0" lang="en-US" altLang="ko-KR" sz="2800" b="1" i="0" u="none" strike="noStrike" kern="1200" cap="none" spc="-150" normalizeH="0" baseline="0" noProof="0" dirty="0" err="1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210 옴니고딕OTF 030" panose="02020503020101020101" pitchFamily="18" charset="-127"/>
                <a:ea typeface="210 옴니고딕OTF 030" panose="02020503020101020101" pitchFamily="18" charset="-127"/>
                <a:cs typeface="+mj-cs"/>
              </a:rPr>
              <a:t>Softmax</a:t>
            </a:r>
            <a:r>
              <a:rPr kumimoji="0" lang="en-US" altLang="ko-KR" sz="2800" b="1" i="0" u="none" strike="noStrike" kern="1200" cap="none" spc="-150" normalizeH="0" baseline="0" noProof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210 옴니고딕OTF 030" panose="02020503020101020101" pitchFamily="18" charset="-127"/>
                <a:ea typeface="210 옴니고딕OTF 030" panose="02020503020101020101" pitchFamily="18" charset="-127"/>
                <a:cs typeface="+mj-cs"/>
              </a:rPr>
              <a:t/>
            </a:r>
            <a:br>
              <a:rPr kumimoji="0" lang="en-US" altLang="ko-KR" sz="2800" b="1" i="0" u="none" strike="noStrike" kern="1200" cap="none" spc="-150" normalizeH="0" baseline="0" noProof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210 옴니고딕OTF 030" panose="02020503020101020101" pitchFamily="18" charset="-127"/>
                <a:ea typeface="210 옴니고딕OTF 030" panose="02020503020101020101" pitchFamily="18" charset="-127"/>
                <a:cs typeface="+mj-cs"/>
              </a:rPr>
            </a:br>
            <a:r>
              <a:rPr kumimoji="0" lang="ko-KR" altLang="en-US" sz="2800" b="1" i="0" u="none" strike="noStrike" kern="1200" cap="none" spc="-150" normalizeH="0" baseline="0" noProof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210 옴니고딕OTF 030" panose="02020503020101020101" pitchFamily="18" charset="-127"/>
                <a:ea typeface="210 옴니고딕OTF 030" panose="02020503020101020101" pitchFamily="18" charset="-127"/>
                <a:cs typeface="+mj-cs"/>
              </a:rPr>
              <a:t>가 더 잘 나온 이유</a:t>
            </a:r>
            <a:r>
              <a:rPr kumimoji="0" lang="en-US" altLang="ko-KR" sz="2800" b="1" i="0" u="none" strike="noStrike" kern="1200" cap="none" spc="-150" normalizeH="0" baseline="0" noProof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210 옴니고딕OTF 030" panose="02020503020101020101" pitchFamily="18" charset="-127"/>
                <a:ea typeface="210 옴니고딕OTF 030" panose="02020503020101020101" pitchFamily="18" charset="-127"/>
                <a:cs typeface="+mj-cs"/>
              </a:rPr>
              <a:t/>
            </a:r>
            <a:br>
              <a:rPr kumimoji="0" lang="en-US" altLang="ko-KR" sz="2800" b="1" i="0" u="none" strike="noStrike" kern="1200" cap="none" spc="-150" normalizeH="0" baseline="0" noProof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210 옴니고딕OTF 030" panose="02020503020101020101" pitchFamily="18" charset="-127"/>
                <a:ea typeface="210 옴니고딕OTF 030" panose="02020503020101020101" pitchFamily="18" charset="-127"/>
                <a:cs typeface="+mj-cs"/>
              </a:rPr>
            </a:b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3D3C3E"/>
              </a:solidFill>
              <a:effectLst/>
              <a:uLnTx/>
              <a:uFillTx/>
              <a:latin typeface="210 옴니고딕OTF 030" panose="02020503020101020101" pitchFamily="18" charset="-127"/>
              <a:ea typeface="210 옴니고딕OTF 030" panose="02020503020101020101" pitchFamily="18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92125649"/>
      </p:ext>
    </p:extLst>
  </p:cSld>
  <p:clrMapOvr>
    <a:masterClrMapping/>
  </p:clrMapOvr>
  <p:transition advTm="2031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595351"/>
            <a:ext cx="8449306" cy="580926"/>
          </a:xfrm>
        </p:spPr>
        <p:txBody>
          <a:bodyPr>
            <a:noAutofit/>
          </a:bodyPr>
          <a:lstStyle/>
          <a:p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3.  Normalization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&amp;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2800" b="1" spc="-150" dirty="0" err="1">
                <a:solidFill>
                  <a:schemeClr val="accent4">
                    <a:lumMod val="50000"/>
                  </a:schemeClr>
                </a:solidFill>
              </a:rPr>
              <a:t>Softmax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 아이디어 정리</a:t>
            </a:r>
            <a:endParaRPr lang="en-US" altLang="ko-KR" sz="2400" b="1" dirty="0">
              <a:solidFill>
                <a:srgbClr val="3D3C3E"/>
              </a:solidFill>
            </a:endParaRP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256544" y="1353645"/>
            <a:ext cx="8887456" cy="4797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20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</p:txBody>
      </p:sp>
      <p:sp>
        <p:nvSpPr>
          <p:cNvPr id="40" name="내용 개체 틀 2">
            <a:extLst>
              <a:ext uri="{FF2B5EF4-FFF2-40B4-BE49-F238E27FC236}">
                <a16:creationId xmlns:a16="http://schemas.microsoft.com/office/drawing/2014/main" xmlns="" id="{B187CD99-2E2E-4492-9F30-5E90B33F090F}"/>
              </a:ext>
            </a:extLst>
          </p:cNvPr>
          <p:cNvSpPr txBox="1">
            <a:spLocks/>
          </p:cNvSpPr>
          <p:nvPr/>
        </p:nvSpPr>
        <p:spPr>
          <a:xfrm>
            <a:off x="0" y="1190625"/>
            <a:ext cx="9315449" cy="1187311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b="1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                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xmlns="" id="{B187CD99-2E2E-4492-9F30-5E90B33F090F}"/>
              </a:ext>
            </a:extLst>
          </p:cNvPr>
          <p:cNvSpPr txBox="1">
            <a:spLocks/>
          </p:cNvSpPr>
          <p:nvPr/>
        </p:nvSpPr>
        <p:spPr>
          <a:xfrm>
            <a:off x="0" y="1190625"/>
            <a:ext cx="9315449" cy="1187311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b="1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                </a:t>
            </a: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0" y="1171575"/>
            <a:ext cx="9143999" cy="1171576"/>
          </a:xfrm>
          <a:prstGeom prst="rect">
            <a:avLst/>
          </a:prstGeom>
          <a:ln w="50800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endParaRPr lang="en-US" altLang="ko-KR" sz="16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>
              <a:buNone/>
            </a:pPr>
            <a:endParaRPr lang="en-US" altLang="ko-KR" sz="16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>
              <a:buNone/>
            </a:pPr>
            <a:endParaRPr lang="en-US" altLang="ko-KR" sz="16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>
              <a:buNone/>
            </a:pPr>
            <a:endParaRPr lang="en-US" altLang="ko-KR" sz="16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>
              <a:buNone/>
            </a:pPr>
            <a:r>
              <a:rPr lang="en-US" altLang="ko-KR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   </a:t>
            </a:r>
          </a:p>
        </p:txBody>
      </p:sp>
      <p:pic>
        <p:nvPicPr>
          <p:cNvPr id="11" name="Picture 4" descr="C:\Users\cailab\Desktop\gsesf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3376" y="1295399"/>
            <a:ext cx="1238250" cy="762000"/>
          </a:xfrm>
          <a:prstGeom prst="rect">
            <a:avLst/>
          </a:prstGeom>
          <a:noFill/>
        </p:spPr>
      </p:pic>
      <p:pic>
        <p:nvPicPr>
          <p:cNvPr id="13" name="Picture 4" descr="C:\Users\cailab\Desktop\gsesf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81201" y="1257299"/>
            <a:ext cx="1238250" cy="762000"/>
          </a:xfrm>
          <a:prstGeom prst="rect">
            <a:avLst/>
          </a:prstGeom>
          <a:noFill/>
        </p:spPr>
      </p:pic>
      <p:pic>
        <p:nvPicPr>
          <p:cNvPr id="14" name="Picture 4" descr="C:\Users\cailab\Desktop\gsesf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62351" y="1257299"/>
            <a:ext cx="1238250" cy="762000"/>
          </a:xfrm>
          <a:prstGeom prst="rect">
            <a:avLst/>
          </a:prstGeom>
          <a:noFill/>
        </p:spPr>
      </p:pic>
      <p:pic>
        <p:nvPicPr>
          <p:cNvPr id="15" name="Picture 4" descr="C:\Users\cailab\Desktop\gsesf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29451" y="1266825"/>
            <a:ext cx="1238250" cy="733424"/>
          </a:xfrm>
          <a:prstGeom prst="rect">
            <a:avLst/>
          </a:prstGeom>
          <a:noFill/>
        </p:spPr>
      </p:pic>
      <p:sp>
        <p:nvSpPr>
          <p:cNvPr id="16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5029199" y="1466850"/>
            <a:ext cx="1838325" cy="238125"/>
          </a:xfrm>
          <a:prstGeom prst="rect">
            <a:avLst/>
          </a:prstGeom>
          <a:ln w="50800">
            <a:noFill/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en-US" altLang="ko-KR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….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742950" y="2028825"/>
            <a:ext cx="419100" cy="2095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486650" y="2009775"/>
            <a:ext cx="419100" cy="2095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315075" y="2348210"/>
            <a:ext cx="2828925" cy="2031325"/>
          </a:xfrm>
          <a:prstGeom prst="rect">
            <a:avLst/>
          </a:prstGeom>
          <a:ln w="508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ko-KR" b="1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Tx</a:t>
            </a:r>
            <a:r>
              <a:rPr lang="en-US" altLang="ko-KR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= [Tx</a:t>
            </a:r>
            <a:r>
              <a:rPr lang="en-US" altLang="ko-KR" sz="10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1</a:t>
            </a:r>
            <a:r>
              <a:rPr lang="en-US" altLang="ko-KR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, Tx</a:t>
            </a:r>
            <a:r>
              <a:rPr lang="en-US" altLang="ko-KR" sz="10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2</a:t>
            </a:r>
            <a:r>
              <a:rPr lang="en-US" altLang="ko-KR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…. </a:t>
            </a:r>
            <a:r>
              <a:rPr lang="en-US" altLang="ko-KR" b="1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Tx</a:t>
            </a:r>
            <a:r>
              <a:rPr lang="en-US" altLang="ko-KR" sz="1000" b="1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m</a:t>
            </a:r>
            <a:r>
              <a:rPr lang="en-US" altLang="ko-KR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]</a:t>
            </a:r>
          </a:p>
          <a:p>
            <a:pPr>
              <a:buNone/>
            </a:pPr>
            <a:r>
              <a:rPr lang="en-US" altLang="ko-KR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Ty = [Ty</a:t>
            </a:r>
            <a:r>
              <a:rPr lang="en-US" altLang="ko-KR" sz="10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1</a:t>
            </a:r>
            <a:r>
              <a:rPr lang="en-US" altLang="ko-KR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, Ty</a:t>
            </a:r>
            <a:r>
              <a:rPr lang="en-US" altLang="ko-KR" sz="10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2</a:t>
            </a:r>
            <a:r>
              <a:rPr lang="en-US" altLang="ko-KR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….</a:t>
            </a:r>
            <a:r>
              <a:rPr lang="en-US" altLang="ko-KR" b="1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Ty</a:t>
            </a:r>
            <a:r>
              <a:rPr lang="en-US" altLang="ko-KR" sz="1000" b="1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m</a:t>
            </a:r>
            <a:r>
              <a:rPr lang="en-US" altLang="ko-KR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]</a:t>
            </a:r>
          </a:p>
          <a:p>
            <a:pPr>
              <a:buNone/>
            </a:pPr>
            <a:r>
              <a:rPr lang="en-US" altLang="ko-KR" b="1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Tz</a:t>
            </a:r>
            <a:r>
              <a:rPr lang="en-US" altLang="ko-KR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= [Tz</a:t>
            </a:r>
            <a:r>
              <a:rPr lang="en-US" altLang="ko-KR" sz="10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1</a:t>
            </a:r>
            <a:r>
              <a:rPr lang="en-US" altLang="ko-KR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, Tz</a:t>
            </a:r>
            <a:r>
              <a:rPr lang="en-US" altLang="ko-KR" sz="10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2</a:t>
            </a:r>
            <a:r>
              <a:rPr lang="en-US" altLang="ko-KR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…. </a:t>
            </a:r>
            <a:r>
              <a:rPr lang="en-US" altLang="ko-KR" b="1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Tz</a:t>
            </a:r>
            <a:r>
              <a:rPr lang="en-US" altLang="ko-KR" sz="1000" b="1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m</a:t>
            </a:r>
            <a:r>
              <a:rPr lang="en-US" altLang="ko-KR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]</a:t>
            </a:r>
          </a:p>
          <a:p>
            <a:pPr>
              <a:buNone/>
            </a:pPr>
            <a:endParaRPr lang="en-US" altLang="ko-KR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>
              <a:buNone/>
            </a:pPr>
            <a:r>
              <a:rPr lang="en-US" altLang="ko-KR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Rx = [Rx</a:t>
            </a:r>
            <a:r>
              <a:rPr lang="en-US" altLang="ko-KR" sz="10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1</a:t>
            </a:r>
            <a:r>
              <a:rPr lang="en-US" altLang="ko-KR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, Rx</a:t>
            </a:r>
            <a:r>
              <a:rPr lang="en-US" altLang="ko-KR" sz="10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2</a:t>
            </a:r>
            <a:r>
              <a:rPr lang="en-US" altLang="ko-KR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…. </a:t>
            </a:r>
            <a:r>
              <a:rPr lang="en-US" altLang="ko-KR" b="1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Rx</a:t>
            </a:r>
            <a:r>
              <a:rPr lang="en-US" altLang="ko-KR" sz="1000" b="1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m</a:t>
            </a:r>
            <a:r>
              <a:rPr lang="en-US" altLang="ko-KR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]</a:t>
            </a:r>
          </a:p>
          <a:p>
            <a:pPr>
              <a:buNone/>
            </a:pPr>
            <a:r>
              <a:rPr lang="en-US" altLang="ko-KR" b="1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Ry</a:t>
            </a:r>
            <a:r>
              <a:rPr lang="en-US" altLang="ko-KR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= [Ry</a:t>
            </a:r>
            <a:r>
              <a:rPr lang="en-US" altLang="ko-KR" sz="10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1</a:t>
            </a:r>
            <a:r>
              <a:rPr lang="en-US" altLang="ko-KR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, Ry</a:t>
            </a:r>
            <a:r>
              <a:rPr lang="en-US" altLang="ko-KR" sz="10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2</a:t>
            </a:r>
            <a:r>
              <a:rPr lang="en-US" altLang="ko-KR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….</a:t>
            </a:r>
            <a:r>
              <a:rPr lang="en-US" altLang="ko-KR" b="1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Ry</a:t>
            </a:r>
            <a:r>
              <a:rPr lang="en-US" altLang="ko-KR" sz="1000" b="1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m</a:t>
            </a:r>
            <a:r>
              <a:rPr lang="en-US" altLang="ko-KR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]</a:t>
            </a:r>
          </a:p>
          <a:p>
            <a:pPr>
              <a:buNone/>
            </a:pPr>
            <a:r>
              <a:rPr lang="en-US" altLang="ko-KR" b="1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Rz</a:t>
            </a:r>
            <a:r>
              <a:rPr lang="en-US" altLang="ko-KR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= [Rz</a:t>
            </a:r>
            <a:r>
              <a:rPr lang="en-US" altLang="ko-KR" sz="10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1</a:t>
            </a:r>
            <a:r>
              <a:rPr lang="en-US" altLang="ko-KR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, Rz</a:t>
            </a:r>
            <a:r>
              <a:rPr lang="en-US" altLang="ko-KR" sz="10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2</a:t>
            </a:r>
            <a:r>
              <a:rPr lang="en-US" altLang="ko-KR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…. </a:t>
            </a:r>
            <a:r>
              <a:rPr lang="en-US" altLang="ko-KR" b="1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Rz</a:t>
            </a:r>
            <a:r>
              <a:rPr lang="en-US" altLang="ko-KR" sz="1000" b="1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m</a:t>
            </a:r>
            <a:r>
              <a:rPr lang="en-US" altLang="ko-KR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]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0" y="2390775"/>
            <a:ext cx="6115050" cy="4524315"/>
          </a:xfrm>
          <a:prstGeom prst="rect">
            <a:avLst/>
          </a:prstGeom>
          <a:ln w="508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M</a:t>
            </a:r>
            <a:r>
              <a:rPr lang="ko-KR" altLang="en-US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회 연산해서 나온 </a:t>
            </a:r>
            <a:r>
              <a:rPr lang="en-US" altLang="ko-KR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Calibration </a:t>
            </a:r>
            <a:r>
              <a:rPr lang="ko-KR" altLang="en-US" b="1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파라미터들을</a:t>
            </a:r>
            <a:r>
              <a:rPr lang="ko-KR" altLang="en-US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</a:t>
            </a:r>
            <a:r>
              <a:rPr lang="en-US" altLang="ko-KR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</a:t>
            </a:r>
            <a:r>
              <a:rPr lang="ko-KR" altLang="en-US" b="1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크기순으로</a:t>
            </a:r>
            <a:r>
              <a:rPr lang="ko-KR" altLang="en-US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정렬</a:t>
            </a:r>
            <a:endParaRPr lang="en-US" altLang="ko-KR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 marL="342900" indent="-342900">
              <a:buAutoNum type="arabicPeriod"/>
            </a:pPr>
            <a:endParaRPr lang="en-US" altLang="ko-KR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각각의 값들이 나올 확률은 </a:t>
            </a:r>
            <a:r>
              <a:rPr lang="en-US" altLang="ko-KR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Gaussian </a:t>
            </a:r>
            <a:r>
              <a:rPr lang="ko-KR" altLang="en-US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분포를 따른다고 가정</a:t>
            </a:r>
            <a:endParaRPr lang="en-US" altLang="ko-KR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 marL="342900" indent="-342900">
              <a:buAutoNum type="arabicPeriod"/>
            </a:pPr>
            <a:endParaRPr lang="en-US" altLang="ko-KR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이항분포의 정규근사화</a:t>
            </a:r>
            <a:endParaRPr lang="en-US" altLang="ko-KR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 marL="342900" indent="-342900">
              <a:buAutoNum type="arabicPeriod"/>
            </a:pPr>
            <a:endParaRPr lang="en-US" altLang="ko-KR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정규근사화 된 값을 </a:t>
            </a:r>
            <a:r>
              <a:rPr lang="en-US" altLang="ko-KR" b="1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Softmax</a:t>
            </a:r>
            <a:r>
              <a:rPr lang="ko-KR" altLang="en-US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함수에 적용하여</a:t>
            </a:r>
            <a:r>
              <a:rPr lang="en-US" altLang="ko-KR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, </a:t>
            </a:r>
            <a:r>
              <a:rPr lang="ko-KR" altLang="en-US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가중치 값 리스트 생성</a:t>
            </a:r>
            <a:endParaRPr lang="en-US" altLang="ko-KR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 marL="342900" indent="-342900">
              <a:buAutoNum type="arabicPeriod"/>
            </a:pPr>
            <a:endParaRPr lang="en-US" altLang="ko-KR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b="1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가중치값을</a:t>
            </a:r>
            <a:r>
              <a:rPr lang="ko-KR" altLang="en-US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반영하여</a:t>
            </a:r>
            <a:r>
              <a:rPr lang="en-US" altLang="ko-KR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,  </a:t>
            </a:r>
            <a:r>
              <a:rPr lang="ko-KR" altLang="en-US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최종 </a:t>
            </a:r>
            <a:r>
              <a:rPr lang="en-US" altLang="ko-KR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Calibration Parameter</a:t>
            </a:r>
            <a:r>
              <a:rPr lang="ko-KR" altLang="en-US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도출</a:t>
            </a:r>
            <a:endParaRPr lang="en-US" altLang="ko-KR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 marL="342900" indent="-342900">
              <a:buAutoNum type="arabicPeriod"/>
            </a:pPr>
            <a:endParaRPr lang="en-US" altLang="ko-KR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 marL="342900" indent="-342900">
              <a:buAutoNum type="arabicPeriod"/>
            </a:pPr>
            <a:endParaRPr lang="en-US" altLang="ko-KR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 marL="342900" indent="-342900"/>
            <a:endParaRPr lang="en-US" altLang="ko-KR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83176" y="6078319"/>
            <a:ext cx="53062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ko-KR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Calibration_Factor</a:t>
            </a:r>
            <a:r>
              <a:rPr lang="en-US" altLang="ko-KR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= </a:t>
            </a:r>
          </a:p>
          <a:p>
            <a:pPr>
              <a:buNone/>
            </a:pPr>
            <a:r>
              <a:rPr lang="en-US" altLang="ko-KR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[</a:t>
            </a:r>
            <a:r>
              <a:rPr lang="en-US" altLang="ko-KR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T</a:t>
            </a:r>
            <a:r>
              <a:rPr lang="en-US" altLang="ko-KR" sz="1400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x</a:t>
            </a:r>
            <a:r>
              <a:rPr lang="en-US" altLang="ko-KR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*</a:t>
            </a:r>
            <a:r>
              <a:rPr lang="en-US" altLang="ko-KR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Z</a:t>
            </a:r>
            <a:r>
              <a:rPr lang="en-US" altLang="ko-KR" sz="1400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tx</a:t>
            </a:r>
            <a:r>
              <a:rPr lang="en-US" altLang="ko-KR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, T</a:t>
            </a:r>
            <a:r>
              <a:rPr lang="en-US" altLang="ko-KR" sz="1400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y</a:t>
            </a:r>
            <a:r>
              <a:rPr lang="en-US" altLang="ko-KR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*</a:t>
            </a:r>
            <a:r>
              <a:rPr lang="en-US" altLang="ko-KR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Z</a:t>
            </a:r>
            <a:r>
              <a:rPr lang="en-US" altLang="ko-KR" sz="1400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ty</a:t>
            </a:r>
            <a:r>
              <a:rPr lang="en-US" altLang="ko-KR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, </a:t>
            </a:r>
            <a:r>
              <a:rPr lang="en-US" altLang="ko-KR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T</a:t>
            </a:r>
            <a:r>
              <a:rPr lang="en-US" altLang="ko-KR" sz="1400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z</a:t>
            </a:r>
            <a:r>
              <a:rPr lang="en-US" altLang="ko-KR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*</a:t>
            </a:r>
            <a:r>
              <a:rPr lang="en-US" altLang="ko-KR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Z</a:t>
            </a:r>
            <a:r>
              <a:rPr lang="en-US" altLang="ko-KR" sz="1400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tz</a:t>
            </a:r>
            <a:r>
              <a:rPr lang="en-US" altLang="ko-KR" sz="1400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</a:t>
            </a:r>
            <a:r>
              <a:rPr lang="en-US" altLang="ko-KR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R</a:t>
            </a:r>
            <a:r>
              <a:rPr lang="en-US" altLang="ko-KR" sz="1400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x</a:t>
            </a:r>
            <a:r>
              <a:rPr lang="en-US" altLang="ko-KR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*</a:t>
            </a:r>
            <a:r>
              <a:rPr lang="en-US" altLang="ko-KR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Z</a:t>
            </a:r>
            <a:r>
              <a:rPr lang="en-US" altLang="ko-KR" sz="1400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rx</a:t>
            </a:r>
            <a:r>
              <a:rPr lang="en-US" altLang="ko-KR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, </a:t>
            </a:r>
            <a:r>
              <a:rPr lang="en-US" altLang="ko-KR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R</a:t>
            </a:r>
            <a:r>
              <a:rPr lang="en-US" altLang="ko-KR" sz="1400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y</a:t>
            </a:r>
            <a:r>
              <a:rPr lang="en-US" altLang="ko-KR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*</a:t>
            </a:r>
            <a:r>
              <a:rPr lang="en-US" altLang="ko-KR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Z</a:t>
            </a:r>
            <a:r>
              <a:rPr lang="en-US" altLang="ko-KR" sz="1400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ry</a:t>
            </a:r>
            <a:r>
              <a:rPr lang="en-US" altLang="ko-KR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, </a:t>
            </a:r>
            <a:r>
              <a:rPr lang="en-US" altLang="ko-KR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R</a:t>
            </a:r>
            <a:r>
              <a:rPr lang="en-US" altLang="ko-KR" sz="1400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z</a:t>
            </a:r>
            <a:r>
              <a:rPr lang="en-US" altLang="ko-KR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*</a:t>
            </a:r>
            <a:r>
              <a:rPr lang="en-US" altLang="ko-KR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Z</a:t>
            </a:r>
            <a:r>
              <a:rPr lang="en-US" altLang="ko-KR" sz="1400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rz</a:t>
            </a:r>
            <a:r>
              <a:rPr lang="en-US" altLang="ko-KR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]</a:t>
            </a:r>
          </a:p>
        </p:txBody>
      </p:sp>
      <p:sp>
        <p:nvSpPr>
          <p:cNvPr id="26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981075" y="6343649"/>
            <a:ext cx="447675" cy="333375"/>
          </a:xfrm>
          <a:prstGeom prst="rect">
            <a:avLst/>
          </a:prstGeom>
          <a:ln w="5080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en-US" altLang="ko-KR" sz="8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T</a:t>
            </a:r>
          </a:p>
        </p:txBody>
      </p:sp>
      <p:sp>
        <p:nvSpPr>
          <p:cNvPr id="27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1762125" y="6362699"/>
            <a:ext cx="447675" cy="333375"/>
          </a:xfrm>
          <a:prstGeom prst="rect">
            <a:avLst/>
          </a:prstGeom>
          <a:ln w="5080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en-US" altLang="ko-KR" sz="8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T</a:t>
            </a:r>
          </a:p>
        </p:txBody>
      </p:sp>
      <p:sp>
        <p:nvSpPr>
          <p:cNvPr id="28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2638425" y="6353174"/>
            <a:ext cx="447675" cy="333375"/>
          </a:xfrm>
          <a:prstGeom prst="rect">
            <a:avLst/>
          </a:prstGeom>
          <a:ln w="5080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en-US" altLang="ko-KR" sz="8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T</a:t>
            </a:r>
          </a:p>
        </p:txBody>
      </p:sp>
      <p:sp>
        <p:nvSpPr>
          <p:cNvPr id="29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3362325" y="6353174"/>
            <a:ext cx="447675" cy="333375"/>
          </a:xfrm>
          <a:prstGeom prst="rect">
            <a:avLst/>
          </a:prstGeom>
          <a:ln w="5080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en-US" altLang="ko-KR" sz="8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T</a:t>
            </a:r>
          </a:p>
        </p:txBody>
      </p:sp>
      <p:sp>
        <p:nvSpPr>
          <p:cNvPr id="30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4191000" y="6362699"/>
            <a:ext cx="447675" cy="333375"/>
          </a:xfrm>
          <a:prstGeom prst="rect">
            <a:avLst/>
          </a:prstGeom>
          <a:ln w="5080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en-US" altLang="ko-KR" sz="8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T</a:t>
            </a:r>
          </a:p>
        </p:txBody>
      </p:sp>
      <p:sp>
        <p:nvSpPr>
          <p:cNvPr id="32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4972050" y="6353174"/>
            <a:ext cx="447675" cy="333375"/>
          </a:xfrm>
          <a:prstGeom prst="rect">
            <a:avLst/>
          </a:prstGeom>
          <a:ln w="5080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en-US" altLang="ko-KR" sz="8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xmlns="" val="533159768"/>
      </p:ext>
    </p:extLst>
  </p:cSld>
  <p:clrMapOvr>
    <a:masterClrMapping/>
  </p:clrMapOvr>
  <p:transition advTm="33938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186945" y="2500308"/>
            <a:ext cx="6770111" cy="1389947"/>
            <a:chOff x="2362014" y="1484405"/>
            <a:chExt cx="7225457" cy="1853263"/>
          </a:xfrm>
        </p:grpSpPr>
        <p:sp>
          <p:nvSpPr>
            <p:cNvPr id="9" name="TextBox 8"/>
            <p:cNvSpPr txBox="1"/>
            <p:nvPr/>
          </p:nvSpPr>
          <p:spPr>
            <a:xfrm>
              <a:off x="2362014" y="2385100"/>
              <a:ext cx="7225457" cy="9525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  <a:defRPr/>
              </a:pPr>
              <a:r>
                <a:rPr lang="ko-KR" altLang="en-US" sz="3300" b="1">
                  <a:ln w="9525">
                    <a:solidFill>
                      <a:schemeClr val="tx1">
                        <a:alpha val="30000"/>
                      </a:schemeClr>
                    </a:solidFill>
                  </a:ln>
                  <a:latin typeface="210 옴니고딕OTF 030"/>
                  <a:ea typeface="210 옴니고딕OTF 030"/>
                  <a:cs typeface="+mj-cs"/>
                </a:rPr>
                <a:t>용접 자동화</a:t>
              </a:r>
              <a:endParaRPr lang="ko-KR" altLang="en-US" sz="240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210 옴니고딕OTF 030"/>
                <a:ea typeface="210 옴니고딕OTF 030"/>
                <a:cs typeface="+mj-cs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337107" y="1484405"/>
              <a:ext cx="3275272" cy="3385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050">
                  <a:ln w="9525">
                    <a:solidFill>
                      <a:schemeClr val="tx1">
                        <a:alpha val="10000"/>
                      </a:schemeClr>
                    </a:solidFill>
                  </a:ln>
                  <a:latin typeface="210 옴니고딕OTF 030"/>
                  <a:ea typeface="210 옴니고딕OTF 030"/>
                  <a:cs typeface="+mj-cs"/>
                </a:rPr>
                <a:t>2021 CAI Lab Meeting</a:t>
              </a:r>
              <a:endParaRPr lang="en-US" altLang="ko-KR" sz="1050">
                <a:latin typeface="210 옴니고딕OTF 030"/>
                <a:ea typeface="210 옴니고딕OTF 030"/>
                <a:cs typeface="+mj-cs"/>
              </a:endParaRPr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4337109" y="1769323"/>
              <a:ext cx="3275272" cy="48144"/>
              <a:chOff x="4337108" y="1769323"/>
              <a:chExt cx="3275272" cy="48144"/>
            </a:xfrm>
          </p:grpSpPr>
          <p:cxnSp>
            <p:nvCxnSpPr>
              <p:cNvPr id="5" name="직선 연결선 4"/>
              <p:cNvCxnSpPr/>
              <p:nvPr/>
            </p:nvCxnSpPr>
            <p:spPr>
              <a:xfrm>
                <a:off x="4337108" y="1817467"/>
                <a:ext cx="3275272" cy="0"/>
              </a:xfrm>
              <a:prstGeom prst="line">
                <a:avLst/>
              </a:prstGeom>
              <a:solidFill>
                <a:schemeClr val="accent1">
                  <a:lumMod val="50000"/>
                  <a:alpha val="7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직사각형 6"/>
              <p:cNvSpPr/>
              <p:nvPr/>
            </p:nvSpPr>
            <p:spPr>
              <a:xfrm>
                <a:off x="4342384" y="1769323"/>
                <a:ext cx="633711" cy="4571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500">
                  <a:latin typeface="+mj-lt"/>
                </a:endParaRPr>
              </a:p>
            </p:txBody>
          </p:sp>
        </p:grpSp>
      </p:grp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7D217C8-C1B9-4E84-BCEB-D9195FCD889E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  <p:transition advTm="172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8449306" cy="580926"/>
          </a:xfrm>
        </p:spPr>
        <p:txBody>
          <a:bodyPr>
            <a:noAutofit/>
          </a:bodyPr>
          <a:lstStyle/>
          <a:p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4. GUI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통합작업</a:t>
            </a:r>
            <a:endParaRPr lang="en-US" altLang="ko-KR" sz="2400" b="1" dirty="0">
              <a:solidFill>
                <a:srgbClr val="3D3C3E"/>
              </a:solidFill>
            </a:endParaRPr>
          </a:p>
        </p:txBody>
      </p:sp>
      <p:pic>
        <p:nvPicPr>
          <p:cNvPr id="1026" name="Picture 2" descr="C:\Users\cailab\Desktop\2021년 11월 13일 자료\2021년 11월 13일 자료\합본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1675" y="1506141"/>
            <a:ext cx="7804150" cy="438983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460602647"/>
      </p:ext>
    </p:extLst>
  </p:cSld>
  <p:clrMapOvr>
    <a:masterClrMapping/>
  </p:clrMapOvr>
  <p:transition advTm="27656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8449306" cy="580926"/>
          </a:xfrm>
        </p:spPr>
        <p:txBody>
          <a:bodyPr>
            <a:noAutofit/>
          </a:bodyPr>
          <a:lstStyle/>
          <a:p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5.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 향후 계획</a:t>
            </a:r>
            <a:endParaRPr lang="en-US" altLang="ko-KR" sz="2400" b="1" dirty="0">
              <a:solidFill>
                <a:srgbClr val="3D3C3E"/>
              </a:solidFill>
            </a:endParaRP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256544" y="1353645"/>
            <a:ext cx="8887456" cy="4797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20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</p:txBody>
      </p:sp>
      <p:sp>
        <p:nvSpPr>
          <p:cNvPr id="40" name="내용 개체 틀 2">
            <a:extLst>
              <a:ext uri="{FF2B5EF4-FFF2-40B4-BE49-F238E27FC236}">
                <a16:creationId xmlns:a16="http://schemas.microsoft.com/office/drawing/2014/main" xmlns="" id="{B187CD99-2E2E-4492-9F30-5E90B33F090F}"/>
              </a:ext>
            </a:extLst>
          </p:cNvPr>
          <p:cNvSpPr txBox="1">
            <a:spLocks/>
          </p:cNvSpPr>
          <p:nvPr/>
        </p:nvSpPr>
        <p:spPr>
          <a:xfrm>
            <a:off x="0" y="1476375"/>
            <a:ext cx="9315449" cy="1187311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b="1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                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533602" y="1398958"/>
            <a:ext cx="8010525" cy="5286375"/>
          </a:xfrm>
          <a:prstGeom prst="rect">
            <a:avLst/>
          </a:prstGeom>
          <a:ln w="5080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         1. Robot Parameter </a:t>
            </a:r>
            <a:r>
              <a:rPr lang="ko-KR" altLang="en-US" sz="20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고유진동으로 인한</a:t>
            </a:r>
            <a:r>
              <a:rPr lang="en-US" altLang="ko-KR" sz="20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, Noise  </a:t>
            </a:r>
            <a:r>
              <a:rPr lang="ko-KR" altLang="en-US" sz="20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보정</a:t>
            </a:r>
            <a:endParaRPr lang="en-US" altLang="ko-KR" sz="20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>
              <a:buNone/>
            </a:pPr>
            <a:endParaRPr lang="en-US" altLang="ko-KR" sz="20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>
              <a:buNone/>
            </a:pPr>
            <a:endParaRPr lang="en-US" altLang="ko-KR" sz="20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>
              <a:buNone/>
            </a:pPr>
            <a:endParaRPr lang="en-US" altLang="ko-KR" sz="20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>
              <a:buNone/>
            </a:pPr>
            <a:endParaRPr lang="en-US" altLang="ko-KR" sz="20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>
              <a:buNone/>
            </a:pPr>
            <a:endParaRPr lang="en-US" altLang="ko-KR" sz="20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 marL="457200" indent="-457200">
              <a:buAutoNum type="arabicPeriod"/>
            </a:pPr>
            <a:endParaRPr lang="en-US" altLang="ko-KR" sz="20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>
              <a:buNone/>
            </a:pPr>
            <a:endParaRPr lang="en-US" altLang="ko-KR" sz="16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</p:txBody>
      </p:sp>
      <p:pic>
        <p:nvPicPr>
          <p:cNvPr id="11" name="KakaoTalk_20211112_110200495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679574" y="2162174"/>
            <a:ext cx="5711825" cy="4283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36327091"/>
      </p:ext>
    </p:extLst>
  </p:cSld>
  <p:clrMapOvr>
    <a:masterClrMapping/>
  </p:clrMapOvr>
  <p:transition advTm="48797"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video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425349"/>
            <a:ext cx="3474171" cy="1041751"/>
          </a:xfrm>
        </p:spPr>
        <p:txBody>
          <a:bodyPr anchor="t">
            <a:normAutofit/>
          </a:bodyPr>
          <a:lstStyle/>
          <a:p>
            <a:pPr algn="l">
              <a:defRPr/>
            </a:pPr>
            <a:r>
              <a:rPr lang="ko-KR" altLang="en-US" sz="4000" b="1" spc="-250">
                <a:solidFill>
                  <a:schemeClr val="accent4">
                    <a:lumMod val="50000"/>
                  </a:schemeClr>
                </a:solidFill>
              </a:rPr>
              <a:t>감사합니다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7D217C8-C1B9-4E84-BCEB-D9195FCD889E}" type="slidenum">
              <a:rPr lang="en-US" altLang="en-US"/>
              <a:pPr lvl="0">
                <a:defRPr/>
              </a:pPr>
              <a:t>22</a:t>
            </a:fld>
            <a:endParaRPr lang="en-US" altLang="en-US"/>
          </a:p>
        </p:txBody>
      </p:sp>
    </p:spTree>
  </p:cSld>
  <p:clrMapOvr>
    <a:masterClrMapping/>
  </p:clrMapOvr>
  <p:transition advTm="3828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부제목 2"/>
          <p:cNvSpPr txBox="1"/>
          <p:nvPr/>
        </p:nvSpPr>
        <p:spPr>
          <a:xfrm>
            <a:off x="255952" y="1765785"/>
            <a:ext cx="5173304" cy="471490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333375" indent="-333375">
              <a:lnSpc>
                <a:spcPct val="175000"/>
              </a:lnSpc>
              <a:buFont typeface="+mj-lt"/>
              <a:buAutoNum type="arabicPeriod"/>
              <a:defRPr/>
            </a:pPr>
            <a:r>
              <a:rPr lang="ko-KR" altLang="en-US" sz="1600" b="1" spc="-50">
                <a:solidFill>
                  <a:schemeClr val="tx1">
                    <a:lumMod val="75000"/>
                    <a:lumOff val="25000"/>
                  </a:schemeClr>
                </a:solidFill>
                <a:latin typeface="210 옴니고딕OTF 030"/>
                <a:ea typeface="210 옴니고딕OTF 030"/>
                <a:cs typeface="+mj-cs"/>
              </a:rPr>
              <a:t>이번 주 작업</a:t>
            </a: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  <a:defRPr/>
            </a:pPr>
            <a:r>
              <a:rPr lang="ko-KR" altLang="en-US" sz="1600" b="1" spc="-50">
                <a:solidFill>
                  <a:schemeClr val="tx1">
                    <a:lumMod val="75000"/>
                    <a:lumOff val="25000"/>
                  </a:schemeClr>
                </a:solidFill>
                <a:latin typeface="210 옴니고딕OTF 030"/>
                <a:ea typeface="210 옴니고딕OTF 030"/>
                <a:cs typeface="+mj-cs"/>
              </a:rPr>
              <a:t>다음 주 예정</a:t>
            </a:r>
            <a:endParaRPr lang="en-US" altLang="ko-KR" sz="1600" b="1" spc="-50">
              <a:solidFill>
                <a:schemeClr val="tx1">
                  <a:lumMod val="75000"/>
                  <a:lumOff val="25000"/>
                </a:schemeClr>
              </a:solidFill>
              <a:latin typeface="210 옴니고딕OTF 030"/>
              <a:ea typeface="210 옴니고딕OTF 030"/>
              <a:cs typeface="+mj-cs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 flipV="1">
            <a:off x="366713" y="2279494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V="1">
            <a:off x="364474" y="3131226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V="1">
            <a:off x="364474" y="3557092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V="1">
            <a:off x="364474" y="3982958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V="1">
            <a:off x="364474" y="2705360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V="1">
            <a:off x="366713" y="1851983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243848" y="152400"/>
            <a:ext cx="8531851" cy="884238"/>
          </a:xfrm>
        </p:spPr>
        <p:txBody>
          <a:bodyPr/>
          <a:lstStyle/>
          <a:p>
            <a:pPr algn="l">
              <a:defRPr/>
            </a:pPr>
            <a:r>
              <a:rPr lang="ko-KR" altLang="en-US" sz="2800" b="1">
                <a:solidFill>
                  <a:srgbClr val="1D314E"/>
                </a:solidFill>
              </a:rPr>
              <a:t>목차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7D217C8-C1B9-4E84-BCEB-D9195FCD889E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  <p:transition advTm="125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2800" b="1" spc="-15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ko-KR" altLang="en-US" sz="2800" b="1" spc="-150">
                <a:solidFill>
                  <a:schemeClr val="accent4">
                    <a:lumMod val="50000"/>
                  </a:schemeClr>
                </a:solidFill>
              </a:rPr>
              <a:t>이번 주 작업</a:t>
            </a:r>
          </a:p>
        </p:txBody>
      </p:sp>
      <p:sp>
        <p:nvSpPr>
          <p:cNvPr id="8" name="내용 개체 틀 2"/>
          <p:cNvSpPr txBox="1"/>
          <p:nvPr/>
        </p:nvSpPr>
        <p:spPr>
          <a:xfrm>
            <a:off x="256544" y="1353645"/>
            <a:ext cx="8470547" cy="127544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en-US" altLang="ko-KR" sz="2000" b="1" dirty="0">
                <a:solidFill>
                  <a:srgbClr val="3D3C3E"/>
                </a:solidFill>
                <a:latin typeface="210 옴니고딕OTF 030"/>
                <a:ea typeface="210 옴니고딕OTF 030"/>
                <a:cs typeface="+mj-cs"/>
              </a:rPr>
              <a:t>1-1. </a:t>
            </a:r>
            <a:r>
              <a:rPr lang="ko-KR" altLang="en-US" sz="2000" b="1" dirty="0">
                <a:solidFill>
                  <a:srgbClr val="3D3C3E"/>
                </a:solidFill>
                <a:latin typeface="210 옴니고딕OTF 030"/>
                <a:ea typeface="210 옴니고딕OTF 030"/>
                <a:cs typeface="+mj-cs"/>
              </a:rPr>
              <a:t>각도 오류 수정 현황</a:t>
            </a:r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7D217C8-C1B9-4E84-BCEB-D9195FCD889E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64803" y="1747573"/>
            <a:ext cx="8779197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OTF 030"/>
                <a:ea typeface="210 옴니고딕OTF 030"/>
                <a:cs typeface="+mj-cs"/>
                <a:sym typeface="Wingdings" panose="05000000000000000000" pitchFamily="2" charset="2"/>
              </a:rPr>
              <a:t># </a:t>
            </a:r>
            <a:r>
              <a:rPr lang="ko-KR" altLang="en-US" sz="1600" dirty="0">
                <a:latin typeface="210 옴니고딕OTF 030"/>
                <a:ea typeface="210 옴니고딕OTF 030"/>
                <a:cs typeface="+mj-cs"/>
                <a:sym typeface="Wingdings" panose="05000000000000000000" pitchFamily="2" charset="2"/>
              </a:rPr>
              <a:t>현재 용접 </a:t>
            </a:r>
            <a:r>
              <a:rPr lang="ko-KR" altLang="en-US" sz="1600" dirty="0" err="1">
                <a:latin typeface="210 옴니고딕OTF 030"/>
                <a:ea typeface="210 옴니고딕OTF 030"/>
                <a:cs typeface="+mj-cs"/>
                <a:sym typeface="Wingdings" panose="05000000000000000000" pitchFamily="2" charset="2"/>
              </a:rPr>
              <a:t>모재의</a:t>
            </a:r>
            <a:r>
              <a:rPr lang="ko-KR" altLang="en-US" sz="1600" dirty="0">
                <a:latin typeface="210 옴니고딕OTF 030"/>
                <a:ea typeface="210 옴니고딕OTF 030"/>
                <a:cs typeface="+mj-cs"/>
                <a:sym typeface="Wingdings" panose="05000000000000000000" pitchFamily="2" charset="2"/>
              </a:rPr>
              <a:t> 각도에 따라 경로 검출이 되지 않는 현상이 존재</a:t>
            </a:r>
            <a:endParaRPr lang="en-US" altLang="ko-KR" sz="1600" dirty="0">
              <a:latin typeface="210 옴니고딕OTF 030"/>
              <a:ea typeface="210 옴니고딕OTF 030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OTF 030"/>
                <a:ea typeface="210 옴니고딕OTF 030"/>
                <a:cs typeface="+mj-cs"/>
                <a:sym typeface="Wingdings" panose="05000000000000000000" pitchFamily="2" charset="2"/>
              </a:rPr>
              <a:t> </a:t>
            </a:r>
          </a:p>
          <a:p>
            <a:pPr>
              <a:lnSpc>
                <a:spcPct val="150000"/>
              </a:lnSpc>
              <a:defRPr/>
            </a:pPr>
            <a:endParaRPr lang="en-US" altLang="ko-KR" sz="1600" dirty="0">
              <a:latin typeface="210 옴니고딕OTF 030"/>
              <a:ea typeface="210 옴니고딕OTF 030"/>
              <a:cs typeface="+mj-cs"/>
              <a:sym typeface="Wingdings" panose="05000000000000000000" pitchFamily="2" charset="2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xmlns="" id="{3D370378-175D-4C59-BB0A-575690FA6747}"/>
              </a:ext>
            </a:extLst>
          </p:cNvPr>
          <p:cNvGrpSpPr/>
          <p:nvPr/>
        </p:nvGrpSpPr>
        <p:grpSpPr>
          <a:xfrm>
            <a:off x="256545" y="2528000"/>
            <a:ext cx="8626714" cy="2031743"/>
            <a:chOff x="256545" y="2402871"/>
            <a:chExt cx="8626714" cy="2031743"/>
          </a:xfrm>
        </p:grpSpPr>
        <p:pic>
          <p:nvPicPr>
            <p:cNvPr id="5" name="그림 4" descr="벽, 실내, 싱크, 더러운이(가) 표시된 사진&#10;&#10;자동 생성된 설명">
              <a:extLst>
                <a:ext uri="{FF2B5EF4-FFF2-40B4-BE49-F238E27FC236}">
                  <a16:creationId xmlns:a16="http://schemas.microsoft.com/office/drawing/2014/main" xmlns="" id="{5BAF84A3-4BD5-405D-A9B3-9C020774F5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r="33579"/>
            <a:stretch/>
          </p:blipFill>
          <p:spPr>
            <a:xfrm>
              <a:off x="256545" y="2418350"/>
              <a:ext cx="4315456" cy="1654738"/>
            </a:xfrm>
            <a:prstGeom prst="rect">
              <a:avLst/>
            </a:prstGeom>
          </p:spPr>
        </p:pic>
        <p:pic>
          <p:nvPicPr>
            <p:cNvPr id="11" name="그림 10" descr="실내, 벽, 더러운이(가) 표시된 사진&#10;&#10;자동 생성된 설명">
              <a:extLst>
                <a:ext uri="{FF2B5EF4-FFF2-40B4-BE49-F238E27FC236}">
                  <a16:creationId xmlns:a16="http://schemas.microsoft.com/office/drawing/2014/main" xmlns="" id="{5D34BD3F-485D-4C9A-B71E-E0024FD299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r="33579"/>
            <a:stretch/>
          </p:blipFill>
          <p:spPr>
            <a:xfrm>
              <a:off x="4567803" y="2402871"/>
              <a:ext cx="4315456" cy="1654738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A1293C89-E776-4C06-8E5F-9AE73F6950B5}"/>
                </a:ext>
              </a:extLst>
            </p:cNvPr>
            <p:cNvSpPr txBox="1"/>
            <p:nvPr/>
          </p:nvSpPr>
          <p:spPr>
            <a:xfrm>
              <a:off x="2096372" y="4096060"/>
              <a:ext cx="479088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600" dirty="0">
                  <a:latin typeface="210 옴니고딕OTF 030" panose="02020503020101020101" pitchFamily="18" charset="-127"/>
                  <a:ea typeface="210 옴니고딕OTF 030" panose="02020503020101020101" pitchFamily="18" charset="-127"/>
                </a:rPr>
                <a:t>좌</a:t>
              </a:r>
              <a:r>
                <a:rPr lang="en-US" altLang="ko-KR" sz="1600" dirty="0">
                  <a:latin typeface="210 옴니고딕OTF 030" panose="02020503020101020101" pitchFamily="18" charset="-127"/>
                  <a:ea typeface="210 옴니고딕OTF 030" panose="02020503020101020101" pitchFamily="18" charset="-127"/>
                </a:rPr>
                <a:t>: </a:t>
              </a:r>
              <a:r>
                <a:rPr lang="ko-KR" altLang="en-US" sz="1600" dirty="0">
                  <a:latin typeface="210 옴니고딕OTF 030" panose="02020503020101020101" pitchFamily="18" charset="-127"/>
                  <a:ea typeface="210 옴니고딕OTF 030" panose="02020503020101020101" pitchFamily="18" charset="-127"/>
                </a:rPr>
                <a:t>각도 </a:t>
              </a:r>
              <a:r>
                <a:rPr lang="en-US" altLang="ko-KR" sz="1600" dirty="0">
                  <a:latin typeface="210 옴니고딕OTF 030" panose="02020503020101020101" pitchFamily="18" charset="-127"/>
                  <a:ea typeface="210 옴니고딕OTF 030" panose="02020503020101020101" pitchFamily="18" charset="-127"/>
                </a:rPr>
                <a:t>30º / </a:t>
              </a:r>
              <a:r>
                <a:rPr lang="ko-KR" altLang="en-US" sz="1600" dirty="0">
                  <a:latin typeface="210 옴니고딕OTF 030" panose="02020503020101020101" pitchFamily="18" charset="-127"/>
                  <a:ea typeface="210 옴니고딕OTF 030" panose="02020503020101020101" pitchFamily="18" charset="-127"/>
                </a:rPr>
                <a:t>우</a:t>
              </a:r>
              <a:r>
                <a:rPr lang="en-US" altLang="ko-KR" sz="1600" dirty="0">
                  <a:latin typeface="210 옴니고딕OTF 030" panose="02020503020101020101" pitchFamily="18" charset="-127"/>
                  <a:ea typeface="210 옴니고딕OTF 030" panose="02020503020101020101" pitchFamily="18" charset="-127"/>
                </a:rPr>
                <a:t>: </a:t>
              </a:r>
              <a:r>
                <a:rPr lang="ko-KR" altLang="en-US" sz="1600" dirty="0">
                  <a:latin typeface="210 옴니고딕OTF 030" panose="02020503020101020101" pitchFamily="18" charset="-127"/>
                  <a:ea typeface="210 옴니고딕OTF 030" panose="02020503020101020101" pitchFamily="18" charset="-127"/>
                </a:rPr>
                <a:t>각도 </a:t>
              </a:r>
              <a:r>
                <a:rPr lang="en-US" altLang="ko-KR" sz="1600" dirty="0">
                  <a:latin typeface="210 옴니고딕OTF 030" panose="02020503020101020101" pitchFamily="18" charset="-127"/>
                  <a:ea typeface="210 옴니고딕OTF 030" panose="02020503020101020101" pitchFamily="18" charset="-127"/>
                </a:rPr>
                <a:t>45º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EFC53AE7-AD33-4EEE-9CF5-5B392F66D4DA}"/>
              </a:ext>
            </a:extLst>
          </p:cNvPr>
          <p:cNvSpPr txBox="1"/>
          <p:nvPr/>
        </p:nvSpPr>
        <p:spPr>
          <a:xfrm>
            <a:off x="364802" y="4672630"/>
            <a:ext cx="8779197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600" dirty="0">
                <a:latin typeface="210 옴니고딕OTF 030"/>
                <a:ea typeface="210 옴니고딕OTF 030"/>
                <a:cs typeface="+mj-cs"/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latin typeface="210 옴니고딕OTF 030"/>
                <a:ea typeface="210 옴니고딕OTF 030"/>
                <a:cs typeface="+mj-cs"/>
                <a:sym typeface="Wingdings" panose="05000000000000000000" pitchFamily="2" charset="2"/>
              </a:rPr>
              <a:t>-</a:t>
            </a:r>
            <a:r>
              <a:rPr lang="ko-KR" altLang="en-US" sz="1600" dirty="0">
                <a:latin typeface="210 옴니고딕OTF 030"/>
                <a:ea typeface="210 옴니고딕OTF 030"/>
                <a:cs typeface="+mj-cs"/>
                <a:sym typeface="Wingdings" panose="05000000000000000000" pitchFamily="2" charset="2"/>
              </a:rPr>
              <a:t> 현재 코드의 수정을 통해 다소의 각도 조정이 되어도 경로 검출이 가능하도록 변경</a:t>
            </a:r>
            <a:endParaRPr lang="en-US" altLang="ko-KR" sz="1600" dirty="0">
              <a:latin typeface="210 옴니고딕OTF 030"/>
              <a:ea typeface="210 옴니고딕OTF 030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OTF 030"/>
                <a:ea typeface="210 옴니고딕OTF 030"/>
                <a:cs typeface="+mj-cs"/>
                <a:sym typeface="Wingdings" panose="05000000000000000000" pitchFamily="2" charset="2"/>
              </a:rPr>
              <a:t>  </a:t>
            </a:r>
            <a:r>
              <a:rPr lang="ko-KR" altLang="en-US" sz="1600" dirty="0">
                <a:latin typeface="210 옴니고딕OTF 030"/>
                <a:ea typeface="210 옴니고딕OTF 030"/>
                <a:cs typeface="+mj-cs"/>
                <a:sym typeface="Wingdings" panose="05000000000000000000" pitchFamily="2" charset="2"/>
              </a:rPr>
              <a:t>하지만 간혹 검출을 못하는 오류가 발생</a:t>
            </a:r>
            <a:endParaRPr lang="en-US" altLang="ko-KR" sz="1600" dirty="0">
              <a:latin typeface="210 옴니고딕OTF 030"/>
              <a:ea typeface="210 옴니고딕OTF 030"/>
              <a:cs typeface="+mj-cs"/>
              <a:sym typeface="Wingdings" panose="05000000000000000000" pitchFamily="2" charset="2"/>
            </a:endParaRPr>
          </a:p>
        </p:txBody>
      </p:sp>
    </p:spTree>
  </p:cSld>
  <p:clrMapOvr>
    <a:masterClrMapping/>
  </p:clrMapOvr>
  <p:transition advTm="31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2800" b="1" spc="-15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ko-KR" altLang="en-US" sz="2800" b="1" spc="-150">
                <a:solidFill>
                  <a:schemeClr val="accent4">
                    <a:lumMod val="50000"/>
                  </a:schemeClr>
                </a:solidFill>
              </a:rPr>
              <a:t>이번 주 작업</a:t>
            </a:r>
          </a:p>
        </p:txBody>
      </p:sp>
      <p:sp>
        <p:nvSpPr>
          <p:cNvPr id="8" name="내용 개체 틀 2"/>
          <p:cNvSpPr txBox="1"/>
          <p:nvPr/>
        </p:nvSpPr>
        <p:spPr>
          <a:xfrm>
            <a:off x="256544" y="1353645"/>
            <a:ext cx="8470547" cy="127544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en-US" altLang="ko-KR" sz="2000" b="1" dirty="0">
                <a:solidFill>
                  <a:srgbClr val="3D3C3E"/>
                </a:solidFill>
                <a:latin typeface="210 옴니고딕OTF 030"/>
                <a:ea typeface="210 옴니고딕OTF 030"/>
                <a:cs typeface="+mj-cs"/>
              </a:rPr>
              <a:t>1-1. </a:t>
            </a:r>
            <a:r>
              <a:rPr lang="ko-KR" altLang="en-US" sz="2000" b="1" dirty="0">
                <a:solidFill>
                  <a:srgbClr val="3D3C3E"/>
                </a:solidFill>
                <a:latin typeface="210 옴니고딕OTF 030"/>
                <a:ea typeface="210 옴니고딕OTF 030"/>
                <a:cs typeface="+mj-cs"/>
              </a:rPr>
              <a:t>각도 오류 수정 현황</a:t>
            </a:r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7D217C8-C1B9-4E84-BCEB-D9195FCD889E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64803" y="1747573"/>
            <a:ext cx="8779197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OTF 030"/>
                <a:ea typeface="210 옴니고딕OTF 030"/>
                <a:cs typeface="+mj-cs"/>
                <a:sym typeface="Wingdings" panose="05000000000000000000" pitchFamily="2" charset="2"/>
              </a:rPr>
              <a:t># </a:t>
            </a:r>
            <a:r>
              <a:rPr lang="ko-KR" altLang="en-US" sz="1600" dirty="0">
                <a:latin typeface="210 옴니고딕OTF 030"/>
                <a:ea typeface="210 옴니고딕OTF 030"/>
                <a:cs typeface="+mj-cs"/>
                <a:sym typeface="Wingdings" panose="05000000000000000000" pitchFamily="2" charset="2"/>
              </a:rPr>
              <a:t>현재 용접 </a:t>
            </a:r>
            <a:r>
              <a:rPr lang="ko-KR" altLang="en-US" sz="1600" dirty="0" err="1">
                <a:latin typeface="210 옴니고딕OTF 030"/>
                <a:ea typeface="210 옴니고딕OTF 030"/>
                <a:cs typeface="+mj-cs"/>
                <a:sym typeface="Wingdings" panose="05000000000000000000" pitchFamily="2" charset="2"/>
              </a:rPr>
              <a:t>모재의</a:t>
            </a:r>
            <a:r>
              <a:rPr lang="ko-KR" altLang="en-US" sz="1600" dirty="0">
                <a:latin typeface="210 옴니고딕OTF 030"/>
                <a:ea typeface="210 옴니고딕OTF 030"/>
                <a:cs typeface="+mj-cs"/>
                <a:sym typeface="Wingdings" panose="05000000000000000000" pitchFamily="2" charset="2"/>
              </a:rPr>
              <a:t> 각도에 따라 경로 검출이 되지 않는 현상이 존재</a:t>
            </a:r>
            <a:endParaRPr lang="en-US" altLang="ko-KR" sz="1600" dirty="0">
              <a:latin typeface="210 옴니고딕OTF 030"/>
              <a:ea typeface="210 옴니고딕OTF 030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OTF 030"/>
                <a:ea typeface="210 옴니고딕OTF 030"/>
                <a:cs typeface="+mj-cs"/>
                <a:sym typeface="Wingdings" panose="05000000000000000000" pitchFamily="2" charset="2"/>
              </a:rPr>
              <a:t> </a:t>
            </a:r>
          </a:p>
          <a:p>
            <a:pPr>
              <a:lnSpc>
                <a:spcPct val="150000"/>
              </a:lnSpc>
              <a:defRPr/>
            </a:pPr>
            <a:endParaRPr lang="en-US" altLang="ko-KR" sz="1600" dirty="0">
              <a:latin typeface="210 옴니고딕OTF 030"/>
              <a:ea typeface="210 옴니고딕OTF 030"/>
              <a:cs typeface="+mj-cs"/>
              <a:sym typeface="Wingdings" panose="05000000000000000000" pitchFamily="2" charset="2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EFC53AE7-AD33-4EEE-9CF5-5B392F66D4DA}"/>
              </a:ext>
            </a:extLst>
          </p:cNvPr>
          <p:cNvSpPr txBox="1"/>
          <p:nvPr/>
        </p:nvSpPr>
        <p:spPr>
          <a:xfrm>
            <a:off x="178202" y="5393359"/>
            <a:ext cx="8779197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600" dirty="0">
                <a:latin typeface="210 옴니고딕OTF 030"/>
                <a:ea typeface="210 옴니고딕OTF 030"/>
                <a:cs typeface="+mj-cs"/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latin typeface="210 옴니고딕OTF 030"/>
                <a:ea typeface="210 옴니고딕OTF 030"/>
                <a:cs typeface="+mj-cs"/>
                <a:sym typeface="Wingdings" panose="05000000000000000000" pitchFamily="2" charset="2"/>
              </a:rPr>
              <a:t>-</a:t>
            </a:r>
            <a:r>
              <a:rPr lang="ko-KR" altLang="en-US" sz="1600" dirty="0">
                <a:latin typeface="210 옴니고딕OTF 030"/>
                <a:ea typeface="210 옴니고딕OTF 030"/>
                <a:cs typeface="+mj-cs"/>
                <a:sym typeface="Wingdings" panose="05000000000000000000" pitchFamily="2" charset="2"/>
              </a:rPr>
              <a:t> 현재 </a:t>
            </a:r>
            <a:r>
              <a:rPr lang="en-US" altLang="ko-KR" sz="1600" dirty="0" err="1">
                <a:latin typeface="210 옴니고딕OTF 030"/>
                <a:ea typeface="210 옴니고딕OTF 030"/>
                <a:cs typeface="+mj-cs"/>
                <a:sym typeface="Wingdings" panose="05000000000000000000" pitchFamily="2" charset="2"/>
              </a:rPr>
              <a:t>Realsense</a:t>
            </a:r>
            <a:r>
              <a:rPr lang="en-US" altLang="ko-KR" sz="1600" dirty="0">
                <a:latin typeface="210 옴니고딕OTF 030"/>
                <a:ea typeface="210 옴니고딕OTF 030"/>
                <a:cs typeface="+mj-cs"/>
                <a:sym typeface="Wingdings" panose="05000000000000000000" pitchFamily="2" charset="2"/>
              </a:rPr>
              <a:t> </a:t>
            </a:r>
            <a:r>
              <a:rPr lang="ko-KR" altLang="en-US" sz="1600" dirty="0">
                <a:latin typeface="210 옴니고딕OTF 030"/>
                <a:ea typeface="210 옴니고딕OTF 030"/>
                <a:cs typeface="+mj-cs"/>
                <a:sym typeface="Wingdings" panose="05000000000000000000" pitchFamily="2" charset="2"/>
              </a:rPr>
              <a:t>카메라를 통한 </a:t>
            </a:r>
            <a:r>
              <a:rPr lang="en-US" altLang="ko-KR" sz="1600" dirty="0">
                <a:latin typeface="210 옴니고딕OTF 030"/>
                <a:ea typeface="210 옴니고딕OTF 030"/>
                <a:cs typeface="+mj-cs"/>
                <a:sym typeface="Wingdings" panose="05000000000000000000" pitchFamily="2" charset="2"/>
              </a:rPr>
              <a:t>3D </a:t>
            </a:r>
            <a:r>
              <a:rPr lang="ko-KR" altLang="en-US" sz="1600" dirty="0">
                <a:latin typeface="210 옴니고딕OTF 030"/>
                <a:ea typeface="210 옴니고딕OTF 030"/>
                <a:cs typeface="+mj-cs"/>
                <a:sym typeface="Wingdings" panose="05000000000000000000" pitchFamily="2" charset="2"/>
              </a:rPr>
              <a:t>좌표 인식 시 오차가 발생</a:t>
            </a:r>
            <a:endParaRPr lang="en-US" altLang="ko-KR" sz="1600" dirty="0">
              <a:latin typeface="210 옴니고딕OTF 030"/>
              <a:ea typeface="210 옴니고딕OTF 030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OTF 030"/>
                <a:ea typeface="210 옴니고딕OTF 030"/>
                <a:cs typeface="+mj-cs"/>
                <a:sym typeface="Wingdings" panose="05000000000000000000" pitchFamily="2" charset="2"/>
              </a:rPr>
              <a:t>  3D </a:t>
            </a:r>
            <a:r>
              <a:rPr lang="ko-KR" altLang="en-US" sz="1600" dirty="0">
                <a:latin typeface="210 옴니고딕OTF 030"/>
                <a:ea typeface="210 옴니고딕OTF 030"/>
                <a:cs typeface="+mj-cs"/>
                <a:sym typeface="Wingdings" panose="05000000000000000000" pitchFamily="2" charset="2"/>
              </a:rPr>
              <a:t>좌표의 선이 조금씩 떨어져 있는 것이 확인됨</a:t>
            </a:r>
            <a:endParaRPr lang="en-US" altLang="ko-KR" sz="1600" dirty="0">
              <a:latin typeface="210 옴니고딕OTF 030"/>
              <a:ea typeface="210 옴니고딕OTF 030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OTF 030"/>
                <a:ea typeface="210 옴니고딕OTF 030"/>
                <a:cs typeface="+mj-cs"/>
                <a:sym typeface="Wingdings" panose="05000000000000000000" pitchFamily="2" charset="2"/>
              </a:rPr>
              <a:t>  2D </a:t>
            </a:r>
            <a:r>
              <a:rPr lang="ko-KR" altLang="en-US" sz="1600" dirty="0">
                <a:latin typeface="210 옴니고딕OTF 030"/>
                <a:ea typeface="210 옴니고딕OTF 030"/>
                <a:cs typeface="+mj-cs"/>
                <a:sym typeface="Wingdings" panose="05000000000000000000" pitchFamily="2" charset="2"/>
              </a:rPr>
              <a:t>경로와 </a:t>
            </a:r>
            <a:r>
              <a:rPr lang="en-US" altLang="ko-KR" sz="1600" dirty="0">
                <a:latin typeface="210 옴니고딕OTF 030"/>
                <a:ea typeface="210 옴니고딕OTF 030"/>
                <a:cs typeface="+mj-cs"/>
                <a:sym typeface="Wingdings" panose="05000000000000000000" pitchFamily="2" charset="2"/>
              </a:rPr>
              <a:t>depth</a:t>
            </a:r>
            <a:r>
              <a:rPr lang="ko-KR" altLang="en-US" sz="1600" dirty="0">
                <a:latin typeface="210 옴니고딕OTF 030"/>
                <a:ea typeface="210 옴니고딕OTF 030"/>
                <a:cs typeface="+mj-cs"/>
                <a:sym typeface="Wingdings" panose="05000000000000000000" pitchFamily="2" charset="2"/>
              </a:rPr>
              <a:t> 좌표의 더 많은 연결이 필요할 것으로 생각</a:t>
            </a:r>
            <a:endParaRPr lang="en-US" altLang="ko-KR" sz="1600" dirty="0">
              <a:latin typeface="210 옴니고딕OTF 030"/>
              <a:ea typeface="210 옴니고딕OTF 030"/>
              <a:cs typeface="+mj-cs"/>
              <a:sym typeface="Wingdings" panose="05000000000000000000" pitchFamily="2" charset="2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FF706AD0-3079-4BDB-A730-1EF0C9E89C2E}"/>
              </a:ext>
            </a:extLst>
          </p:cNvPr>
          <p:cNvGrpSpPr/>
          <p:nvPr/>
        </p:nvGrpSpPr>
        <p:grpSpPr>
          <a:xfrm>
            <a:off x="2096372" y="2224054"/>
            <a:ext cx="4790889" cy="3169305"/>
            <a:chOff x="52158" y="2188331"/>
            <a:chExt cx="4790889" cy="3169305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xmlns="" id="{22964355-76AA-486B-84DE-01FB134DB40C}"/>
                </a:ext>
              </a:extLst>
            </p:cNvPr>
            <p:cNvGrpSpPr/>
            <p:nvPr/>
          </p:nvGrpSpPr>
          <p:grpSpPr>
            <a:xfrm>
              <a:off x="449792" y="2188331"/>
              <a:ext cx="4118008" cy="2862716"/>
              <a:chOff x="744311" y="1506123"/>
              <a:chExt cx="4702223" cy="3381375"/>
            </a:xfrm>
          </p:grpSpPr>
          <p:pic>
            <p:nvPicPr>
              <p:cNvPr id="21" name="그림 20">
                <a:extLst>
                  <a:ext uri="{FF2B5EF4-FFF2-40B4-BE49-F238E27FC236}">
                    <a16:creationId xmlns:a16="http://schemas.microsoft.com/office/drawing/2014/main" xmlns="" id="{2AB4EEA0-D2C6-4517-B352-2ABB5856EB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4311" y="1506123"/>
                <a:ext cx="4562475" cy="3381375"/>
              </a:xfrm>
              <a:prstGeom prst="rect">
                <a:avLst/>
              </a:prstGeom>
            </p:spPr>
          </p:pic>
          <p:sp>
            <p:nvSpPr>
              <p:cNvPr id="22" name="원통형 21">
                <a:extLst>
                  <a:ext uri="{FF2B5EF4-FFF2-40B4-BE49-F238E27FC236}">
                    <a16:creationId xmlns:a16="http://schemas.microsoft.com/office/drawing/2014/main" xmlns="" id="{BF23F507-5D92-45CA-917C-AB98EA699D8E}"/>
                  </a:ext>
                </a:extLst>
              </p:cNvPr>
              <p:cNvSpPr/>
              <p:nvPr/>
            </p:nvSpPr>
            <p:spPr>
              <a:xfrm rot="4911974">
                <a:off x="2188230" y="994717"/>
                <a:ext cx="2075701" cy="4440906"/>
              </a:xfrm>
              <a:prstGeom prst="can">
                <a:avLst/>
              </a:prstGeom>
              <a:solidFill>
                <a:schemeClr val="accent1">
                  <a:alpha val="39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6BB91A09-BAAF-4C25-A037-E07D2319114C}"/>
                </a:ext>
              </a:extLst>
            </p:cNvPr>
            <p:cNvSpPr txBox="1"/>
            <p:nvPr/>
          </p:nvSpPr>
          <p:spPr>
            <a:xfrm>
              <a:off x="52158" y="5019082"/>
              <a:ext cx="479088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600" dirty="0">
                  <a:latin typeface="210 옴니고딕OTF 030" panose="02020503020101020101" pitchFamily="18" charset="-127"/>
                  <a:ea typeface="210 옴니고딕OTF 030" panose="02020503020101020101" pitchFamily="18" charset="-127"/>
                </a:rPr>
                <a:t>파이프의 </a:t>
              </a:r>
              <a:r>
                <a:rPr lang="en-US" altLang="ko-KR" sz="1600" dirty="0">
                  <a:latin typeface="210 옴니고딕OTF 030" panose="02020503020101020101" pitchFamily="18" charset="-127"/>
                  <a:ea typeface="210 옴니고딕OTF 030" panose="02020503020101020101" pitchFamily="18" charset="-127"/>
                </a:rPr>
                <a:t>3D </a:t>
              </a:r>
              <a:r>
                <a:rPr lang="ko-KR" altLang="en-US" sz="1600" dirty="0">
                  <a:latin typeface="210 옴니고딕OTF 030" panose="02020503020101020101" pitchFamily="18" charset="-127"/>
                  <a:ea typeface="210 옴니고딕OTF 030" panose="02020503020101020101" pitchFamily="18" charset="-127"/>
                </a:rPr>
                <a:t>용접 경로</a:t>
              </a:r>
              <a:endParaRPr lang="en-US" altLang="ko-KR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4066191679"/>
      </p:ext>
    </p:extLst>
  </p:cSld>
  <p:clrMapOvr>
    <a:masterClrMapping/>
  </p:clrMapOvr>
  <p:transition advTm="171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2800" b="1" spc="-15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ko-KR" altLang="en-US" sz="2800" b="1" spc="-150">
                <a:solidFill>
                  <a:schemeClr val="accent4">
                    <a:lumMod val="50000"/>
                  </a:schemeClr>
                </a:solidFill>
              </a:rPr>
              <a:t>이번 주 작업</a:t>
            </a:r>
          </a:p>
        </p:txBody>
      </p:sp>
      <p:sp>
        <p:nvSpPr>
          <p:cNvPr id="8" name="내용 개체 틀 2"/>
          <p:cNvSpPr txBox="1"/>
          <p:nvPr/>
        </p:nvSpPr>
        <p:spPr>
          <a:xfrm>
            <a:off x="256544" y="1353645"/>
            <a:ext cx="8470547" cy="127544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en-US" altLang="ko-KR" sz="2000" b="1" dirty="0">
                <a:solidFill>
                  <a:srgbClr val="3D3C3E"/>
                </a:solidFill>
                <a:latin typeface="210 옴니고딕OTF 030"/>
                <a:ea typeface="210 옴니고딕OTF 030"/>
                <a:cs typeface="+mj-cs"/>
              </a:rPr>
              <a:t>1-1. </a:t>
            </a:r>
            <a:r>
              <a:rPr lang="ko-KR" altLang="en-US" sz="2000" b="1" dirty="0">
                <a:solidFill>
                  <a:srgbClr val="3D3C3E"/>
                </a:solidFill>
                <a:latin typeface="210 옴니고딕OTF 030"/>
                <a:ea typeface="210 옴니고딕OTF 030"/>
                <a:cs typeface="+mj-cs"/>
              </a:rPr>
              <a:t>각도 오류 수정 현황</a:t>
            </a:r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7D217C8-C1B9-4E84-BCEB-D9195FCD889E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64803" y="1747573"/>
            <a:ext cx="8779197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OTF 030"/>
                <a:ea typeface="210 옴니고딕OTF 030"/>
                <a:cs typeface="+mj-cs"/>
                <a:sym typeface="Wingdings" panose="05000000000000000000" pitchFamily="2" charset="2"/>
              </a:rPr>
              <a:t># </a:t>
            </a:r>
            <a:r>
              <a:rPr lang="ko-KR" altLang="en-US" sz="1600" dirty="0">
                <a:latin typeface="210 옴니고딕OTF 030"/>
                <a:ea typeface="210 옴니고딕OTF 030"/>
                <a:cs typeface="+mj-cs"/>
                <a:sym typeface="Wingdings" panose="05000000000000000000" pitchFamily="2" charset="2"/>
              </a:rPr>
              <a:t>현재 용접 </a:t>
            </a:r>
            <a:r>
              <a:rPr lang="ko-KR" altLang="en-US" sz="1600" dirty="0" err="1">
                <a:latin typeface="210 옴니고딕OTF 030"/>
                <a:ea typeface="210 옴니고딕OTF 030"/>
                <a:cs typeface="+mj-cs"/>
                <a:sym typeface="Wingdings" panose="05000000000000000000" pitchFamily="2" charset="2"/>
              </a:rPr>
              <a:t>모재의</a:t>
            </a:r>
            <a:r>
              <a:rPr lang="ko-KR" altLang="en-US" sz="1600" dirty="0">
                <a:latin typeface="210 옴니고딕OTF 030"/>
                <a:ea typeface="210 옴니고딕OTF 030"/>
                <a:cs typeface="+mj-cs"/>
                <a:sym typeface="Wingdings" panose="05000000000000000000" pitchFamily="2" charset="2"/>
              </a:rPr>
              <a:t> 각도에 따라 경로 검출이 되지 않는 현상이 존재</a:t>
            </a:r>
            <a:endParaRPr lang="en-US" altLang="ko-KR" sz="1600" dirty="0">
              <a:latin typeface="210 옴니고딕OTF 030"/>
              <a:ea typeface="210 옴니고딕OTF 030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OTF 030"/>
                <a:ea typeface="210 옴니고딕OTF 030"/>
                <a:cs typeface="+mj-cs"/>
                <a:sym typeface="Wingdings" panose="05000000000000000000" pitchFamily="2" charset="2"/>
              </a:rPr>
              <a:t> </a:t>
            </a:r>
          </a:p>
          <a:p>
            <a:pPr>
              <a:lnSpc>
                <a:spcPct val="150000"/>
              </a:lnSpc>
              <a:defRPr/>
            </a:pPr>
            <a:endParaRPr lang="en-US" altLang="ko-KR" sz="1600" dirty="0">
              <a:latin typeface="210 옴니고딕OTF 030"/>
              <a:ea typeface="210 옴니고딕OTF 030"/>
              <a:cs typeface="+mj-cs"/>
              <a:sym typeface="Wingdings" panose="05000000000000000000" pitchFamily="2" charset="2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xmlns="" id="{BC20FDA6-FB0D-4E9B-8138-4C0108A37CD7}"/>
              </a:ext>
            </a:extLst>
          </p:cNvPr>
          <p:cNvGrpSpPr/>
          <p:nvPr/>
        </p:nvGrpSpPr>
        <p:grpSpPr>
          <a:xfrm>
            <a:off x="1116881" y="2220476"/>
            <a:ext cx="6749870" cy="4428219"/>
            <a:chOff x="1116881" y="2220476"/>
            <a:chExt cx="6749870" cy="4428219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xmlns="" id="{C4422CDD-FFD6-403E-9B3D-3DB348D27FA0}"/>
                </a:ext>
              </a:extLst>
            </p:cNvPr>
            <p:cNvGrpSpPr/>
            <p:nvPr/>
          </p:nvGrpSpPr>
          <p:grpSpPr>
            <a:xfrm>
              <a:off x="1116881" y="2220477"/>
              <a:ext cx="6749870" cy="4428218"/>
              <a:chOff x="1116881" y="2220477"/>
              <a:chExt cx="6749870" cy="4428218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xmlns="" id="{A1293C89-E776-4C06-8E5F-9AE73F6950B5}"/>
                  </a:ext>
                </a:extLst>
              </p:cNvPr>
              <p:cNvSpPr txBox="1"/>
              <p:nvPr/>
            </p:nvSpPr>
            <p:spPr>
              <a:xfrm>
                <a:off x="2118409" y="6310141"/>
                <a:ext cx="4790889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altLang="ko-KR" sz="1600" dirty="0">
                    <a:latin typeface="210 옴니고딕OTF 030" panose="02020503020101020101" pitchFamily="18" charset="-127"/>
                    <a:ea typeface="210 옴니고딕OTF 030" panose="02020503020101020101" pitchFamily="18" charset="-127"/>
                  </a:rPr>
                  <a:t>Unet3+ </a:t>
                </a:r>
                <a:r>
                  <a:rPr lang="ko-KR" altLang="en-US" sz="1600" dirty="0">
                    <a:latin typeface="210 옴니고딕OTF 030" panose="02020503020101020101" pitchFamily="18" charset="-127"/>
                    <a:ea typeface="210 옴니고딕OTF 030" panose="02020503020101020101" pitchFamily="18" charset="-127"/>
                  </a:rPr>
                  <a:t>학습 결과 사진</a:t>
                </a:r>
                <a:endParaRPr lang="en-US" altLang="ko-KR" sz="1600" dirty="0">
                  <a:latin typeface="210 옴니고딕OTF 030" panose="02020503020101020101" pitchFamily="18" charset="-127"/>
                  <a:ea typeface="210 옴니고딕OTF 030" panose="02020503020101020101" pitchFamily="18" charset="-127"/>
                </a:endParaRPr>
              </a:p>
            </p:txBody>
          </p:sp>
          <p:pic>
            <p:nvPicPr>
              <p:cNvPr id="3" name="그림 2" descr="하얀색이(가) 표시된 사진&#10;&#10;자동 생성된 설명">
                <a:extLst>
                  <a:ext uri="{FF2B5EF4-FFF2-40B4-BE49-F238E27FC236}">
                    <a16:creationId xmlns:a16="http://schemas.microsoft.com/office/drawing/2014/main" xmlns="" id="{E708F130-A5E7-4256-9E18-3937CA7626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1116881" y="2220477"/>
                <a:ext cx="3352897" cy="1931155"/>
              </a:xfrm>
              <a:prstGeom prst="rect">
                <a:avLst/>
              </a:prstGeom>
            </p:spPr>
          </p:pic>
          <p:pic>
            <p:nvPicPr>
              <p:cNvPr id="10" name="그림 9" descr="실내, 테이블, 식탁, 커피테이블이(가) 표시된 사진&#10;&#10;자동 생성된 설명">
                <a:extLst>
                  <a:ext uri="{FF2B5EF4-FFF2-40B4-BE49-F238E27FC236}">
                    <a16:creationId xmlns:a16="http://schemas.microsoft.com/office/drawing/2014/main" xmlns="" id="{780DB02C-0590-4A6E-A5A6-84C854CF51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1116881" y="4219371"/>
                <a:ext cx="3352896" cy="1931155"/>
              </a:xfrm>
              <a:prstGeom prst="rect">
                <a:avLst/>
              </a:prstGeom>
            </p:spPr>
          </p:pic>
          <p:pic>
            <p:nvPicPr>
              <p:cNvPr id="14" name="그림 13" descr="옥외설치물, 밤하늘이(가) 표시된 사진&#10;&#10;자동 생성된 설명">
                <a:extLst>
                  <a:ext uri="{FF2B5EF4-FFF2-40B4-BE49-F238E27FC236}">
                    <a16:creationId xmlns:a16="http://schemas.microsoft.com/office/drawing/2014/main" xmlns="" id="{42E8566F-6B53-40A5-9571-F8ADEB1ADC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4513854" y="4229910"/>
                <a:ext cx="3352897" cy="1927964"/>
              </a:xfrm>
              <a:prstGeom prst="rect">
                <a:avLst/>
              </a:prstGeom>
            </p:spPr>
          </p:pic>
        </p:grpSp>
        <p:pic>
          <p:nvPicPr>
            <p:cNvPr id="22" name="그림 21" descr="밤하늘이(가) 표시된 사진&#10;&#10;자동 생성된 설명">
              <a:extLst>
                <a:ext uri="{FF2B5EF4-FFF2-40B4-BE49-F238E27FC236}">
                  <a16:creationId xmlns:a16="http://schemas.microsoft.com/office/drawing/2014/main" xmlns="" id="{4C565EB7-52DC-4B6E-B5A4-D455A5E3CF5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520889" y="2220476"/>
              <a:ext cx="3345862" cy="19311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2386099597"/>
      </p:ext>
    </p:extLst>
  </p:cSld>
  <p:clrMapOvr>
    <a:masterClrMapping/>
  </p:clrMapOvr>
  <p:transition advTm="188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2800" b="1" spc="-15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ko-KR" altLang="en-US" sz="2800" b="1" spc="-150">
                <a:solidFill>
                  <a:schemeClr val="accent4">
                    <a:lumMod val="50000"/>
                  </a:schemeClr>
                </a:solidFill>
              </a:rPr>
              <a:t>이번 주 작업</a:t>
            </a:r>
          </a:p>
        </p:txBody>
      </p:sp>
      <p:sp>
        <p:nvSpPr>
          <p:cNvPr id="8" name="내용 개체 틀 2"/>
          <p:cNvSpPr txBox="1"/>
          <p:nvPr/>
        </p:nvSpPr>
        <p:spPr>
          <a:xfrm>
            <a:off x="256544" y="1353645"/>
            <a:ext cx="8470547" cy="127544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en-US" altLang="ko-KR" sz="2000" b="1" dirty="0">
                <a:solidFill>
                  <a:srgbClr val="3D3C3E"/>
                </a:solidFill>
                <a:latin typeface="210 옴니고딕OTF 030"/>
                <a:ea typeface="210 옴니고딕OTF 030"/>
                <a:cs typeface="+mj-cs"/>
              </a:rPr>
              <a:t>1-2. GUI </a:t>
            </a:r>
            <a:r>
              <a:rPr lang="ko-KR" altLang="en-US" sz="2000" b="1" dirty="0">
                <a:solidFill>
                  <a:srgbClr val="3D3C3E"/>
                </a:solidFill>
                <a:latin typeface="210 옴니고딕OTF 030"/>
                <a:ea typeface="210 옴니고딕OTF 030"/>
                <a:cs typeface="+mj-cs"/>
              </a:rPr>
              <a:t>수정 및 기능 추가</a:t>
            </a:r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7D217C8-C1B9-4E84-BCEB-D9195FCD889E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64803" y="1747573"/>
            <a:ext cx="8046541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OTF 030"/>
                <a:ea typeface="210 옴니고딕OTF 030"/>
                <a:cs typeface="+mj-cs"/>
              </a:rPr>
              <a:t> 1) GUI</a:t>
            </a:r>
            <a:r>
              <a:rPr lang="ko-KR" altLang="en-US" sz="1600" dirty="0">
                <a:latin typeface="210 옴니고딕OTF 030"/>
                <a:ea typeface="210 옴니고딕OTF 030"/>
                <a:cs typeface="+mj-cs"/>
              </a:rPr>
              <a:t>에 </a:t>
            </a:r>
            <a:r>
              <a:rPr lang="en-US" altLang="ko-KR" sz="1600" dirty="0">
                <a:latin typeface="210 옴니고딕OTF 030"/>
                <a:ea typeface="210 옴니고딕OTF 030"/>
                <a:cs typeface="+mj-cs"/>
              </a:rPr>
              <a:t>Pipe </a:t>
            </a:r>
            <a:r>
              <a:rPr lang="ko-KR" altLang="en-US" sz="1600" dirty="0">
                <a:latin typeface="210 옴니고딕OTF 030"/>
                <a:ea typeface="210 옴니고딕OTF 030"/>
                <a:cs typeface="+mj-cs"/>
              </a:rPr>
              <a:t>와 </a:t>
            </a:r>
            <a:r>
              <a:rPr lang="en-US" altLang="ko-KR" sz="1600" dirty="0">
                <a:latin typeface="210 옴니고딕OTF 030"/>
                <a:ea typeface="210 옴니고딕OTF 030"/>
                <a:cs typeface="+mj-cs"/>
              </a:rPr>
              <a:t>Plate </a:t>
            </a:r>
            <a:r>
              <a:rPr lang="ko-KR" altLang="en-US" sz="1600" dirty="0">
                <a:latin typeface="210 옴니고딕OTF 030"/>
                <a:ea typeface="210 옴니고딕OTF 030"/>
                <a:cs typeface="+mj-cs"/>
              </a:rPr>
              <a:t>추가</a:t>
            </a:r>
            <a:endParaRPr lang="en-US" altLang="ko-KR" sz="1600" dirty="0">
              <a:latin typeface="210 옴니고딕OTF 030"/>
              <a:ea typeface="210 옴니고딕OTF 030"/>
              <a:cs typeface="+mj-cs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OTF 030"/>
                <a:ea typeface="210 옴니고딕OTF 030"/>
                <a:cs typeface="+mj-cs"/>
              </a:rPr>
              <a:t> </a:t>
            </a:r>
            <a:r>
              <a:rPr lang="en-US" altLang="ko-KR" sz="1600" dirty="0">
                <a:latin typeface="210 옴니고딕OTF 030"/>
                <a:ea typeface="210 옴니고딕OTF 030"/>
                <a:cs typeface="+mj-cs"/>
                <a:sym typeface="Wingdings" panose="05000000000000000000" pitchFamily="2" charset="2"/>
              </a:rPr>
              <a:t> Pipe</a:t>
            </a:r>
            <a:r>
              <a:rPr lang="ko-KR" altLang="en-US" sz="1600" dirty="0">
                <a:latin typeface="210 옴니고딕OTF 030"/>
                <a:ea typeface="210 옴니고딕OTF 030"/>
                <a:cs typeface="+mj-cs"/>
                <a:sym typeface="Wingdings" panose="05000000000000000000" pitchFamily="2" charset="2"/>
              </a:rPr>
              <a:t>의 경우 </a:t>
            </a:r>
            <a:r>
              <a:rPr lang="en-US" altLang="ko-KR" sz="1600" dirty="0">
                <a:latin typeface="210 옴니고딕OTF 030"/>
                <a:ea typeface="210 옴니고딕OTF 030"/>
                <a:cs typeface="+mj-cs"/>
                <a:sym typeface="Wingdings" panose="05000000000000000000" pitchFamily="2" charset="2"/>
              </a:rPr>
              <a:t>Move Circular</a:t>
            </a:r>
            <a:r>
              <a:rPr lang="ko-KR" altLang="en-US" sz="1600" dirty="0">
                <a:latin typeface="210 옴니고딕OTF 030"/>
                <a:ea typeface="210 옴니고딕OTF 030"/>
                <a:cs typeface="+mj-cs"/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latin typeface="210 옴니고딕OTF 030"/>
                <a:ea typeface="210 옴니고딕OTF 030"/>
                <a:cs typeface="+mj-cs"/>
                <a:sym typeface="Wingdings" panose="05000000000000000000" pitchFamily="2" charset="2"/>
              </a:rPr>
              <a:t>/ Plate</a:t>
            </a:r>
            <a:r>
              <a:rPr lang="ko-KR" altLang="en-US" sz="1600" dirty="0">
                <a:latin typeface="210 옴니고딕OTF 030"/>
                <a:ea typeface="210 옴니고딕OTF 030"/>
                <a:cs typeface="+mj-cs"/>
                <a:sym typeface="Wingdings" panose="05000000000000000000" pitchFamily="2" charset="2"/>
              </a:rPr>
              <a:t>의 경우 </a:t>
            </a:r>
            <a:r>
              <a:rPr lang="en-US" altLang="ko-KR" sz="1600" dirty="0">
                <a:latin typeface="210 옴니고딕OTF 030"/>
                <a:ea typeface="210 옴니고딕OTF 030"/>
                <a:cs typeface="+mj-cs"/>
                <a:sym typeface="Wingdings" panose="05000000000000000000" pitchFamily="2" charset="2"/>
              </a:rPr>
              <a:t>Move Linear</a:t>
            </a:r>
            <a:r>
              <a:rPr lang="ko-KR" altLang="en-US" sz="1600" dirty="0">
                <a:latin typeface="210 옴니고딕OTF 030"/>
                <a:ea typeface="210 옴니고딕OTF 030"/>
                <a:cs typeface="+mj-cs"/>
                <a:sym typeface="Wingdings" panose="05000000000000000000" pitchFamily="2" charset="2"/>
              </a:rPr>
              <a:t>로 작동하도록 설정</a:t>
            </a:r>
            <a:endParaRPr lang="en-US" altLang="ko-KR" sz="1600" dirty="0">
              <a:latin typeface="210 옴니고딕OTF 030"/>
              <a:ea typeface="210 옴니고딕OTF 030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OTF 030"/>
                <a:ea typeface="210 옴니고딕OTF 030"/>
                <a:cs typeface="+mj-cs"/>
                <a:sym typeface="Wingdings" panose="05000000000000000000" pitchFamily="2" charset="2"/>
              </a:rPr>
              <a:t>  </a:t>
            </a:r>
            <a:r>
              <a:rPr lang="ko-KR" altLang="en-US" sz="1600" dirty="0">
                <a:latin typeface="210 옴니고딕OTF 030"/>
                <a:ea typeface="210 옴니고딕OTF 030"/>
                <a:cs typeface="+mj-cs"/>
                <a:sym typeface="Wingdings" panose="05000000000000000000" pitchFamily="2" charset="2"/>
              </a:rPr>
              <a:t>로봇의 이동 속도 및 경로도 수정</a:t>
            </a:r>
            <a:r>
              <a:rPr lang="en-US" altLang="ko-KR" sz="1600" dirty="0">
                <a:latin typeface="210 옴니고딕OTF 030"/>
                <a:ea typeface="210 옴니고딕OTF 030"/>
                <a:cs typeface="+mj-cs"/>
                <a:sym typeface="Wingdings" panose="05000000000000000000" pitchFamily="2" charset="2"/>
              </a:rPr>
              <a:t> </a:t>
            </a:r>
            <a:r>
              <a:rPr lang="ko-KR" altLang="en-US" sz="1600" dirty="0">
                <a:latin typeface="210 옴니고딕OTF 030"/>
                <a:ea typeface="210 옴니고딕OTF 030"/>
                <a:cs typeface="+mj-cs"/>
                <a:sym typeface="Wingdings" panose="05000000000000000000" pitchFamily="2" charset="2"/>
              </a:rPr>
              <a:t>진행</a:t>
            </a:r>
            <a:endParaRPr lang="en-US" altLang="ko-KR" sz="1600" dirty="0">
              <a:latin typeface="210 옴니고딕OTF 030"/>
              <a:ea typeface="210 옴니고딕OTF 030"/>
              <a:cs typeface="+mj-cs"/>
              <a:sym typeface="Wingdings" panose="05000000000000000000" pitchFamily="2" charset="2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835A9F7A-BA8A-4B37-AA84-7159AA825B47}"/>
              </a:ext>
            </a:extLst>
          </p:cNvPr>
          <p:cNvGrpSpPr/>
          <p:nvPr/>
        </p:nvGrpSpPr>
        <p:grpSpPr>
          <a:xfrm>
            <a:off x="1428874" y="2917124"/>
            <a:ext cx="6277858" cy="3804351"/>
            <a:chOff x="1428874" y="2755267"/>
            <a:chExt cx="6277858" cy="392207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8F21B674-9242-47B7-B9C0-B99C44741370}"/>
                </a:ext>
              </a:extLst>
            </p:cNvPr>
            <p:cNvSpPr txBox="1"/>
            <p:nvPr/>
          </p:nvSpPr>
          <p:spPr>
            <a:xfrm>
              <a:off x="1992628" y="6338788"/>
              <a:ext cx="479088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600" dirty="0" err="1">
                  <a:latin typeface="210 옴니고딕OTF 030" panose="02020503020101020101" pitchFamily="18" charset="-127"/>
                  <a:ea typeface="210 옴니고딕OTF 030" panose="02020503020101020101" pitchFamily="18" charset="-127"/>
                </a:rPr>
                <a:t>train_loss</a:t>
              </a:r>
              <a:r>
                <a:rPr lang="en-US" altLang="ko-KR" sz="1600" dirty="0">
                  <a:latin typeface="210 옴니고딕OTF 030" panose="02020503020101020101" pitchFamily="18" charset="-127"/>
                  <a:ea typeface="210 옴니고딕OTF 030" panose="02020503020101020101" pitchFamily="18" charset="-127"/>
                </a:rPr>
                <a:t> </a:t>
              </a:r>
              <a:r>
                <a:rPr lang="ko-KR" altLang="en-US" sz="1600" dirty="0">
                  <a:latin typeface="210 옴니고딕OTF 030" panose="02020503020101020101" pitchFamily="18" charset="-127"/>
                  <a:ea typeface="210 옴니고딕OTF 030" panose="02020503020101020101" pitchFamily="18" charset="-127"/>
                </a:rPr>
                <a:t>그래프</a:t>
              </a:r>
              <a:r>
                <a:rPr lang="en-US" altLang="ko-KR" sz="1600" dirty="0">
                  <a:latin typeface="210 옴니고딕OTF 030" panose="02020503020101020101" pitchFamily="18" charset="-127"/>
                  <a:ea typeface="210 옴니고딕OTF 030" panose="02020503020101020101" pitchFamily="18" charset="-127"/>
                </a:rPr>
                <a:t>[</a:t>
              </a:r>
              <a:r>
                <a:rPr lang="ko-KR" altLang="en-US" sz="1600" dirty="0">
                  <a:latin typeface="210 옴니고딕OTF 030" panose="02020503020101020101" pitchFamily="18" charset="-127"/>
                  <a:ea typeface="210 옴니고딕OTF 030" panose="02020503020101020101" pitchFamily="18" charset="-127"/>
                </a:rPr>
                <a:t>좌</a:t>
              </a:r>
              <a:r>
                <a:rPr lang="en-US" altLang="ko-KR" sz="1600" dirty="0">
                  <a:latin typeface="210 옴니고딕OTF 030" panose="02020503020101020101" pitchFamily="18" charset="-127"/>
                  <a:ea typeface="210 옴니고딕OTF 030" panose="02020503020101020101" pitchFamily="18" charset="-127"/>
                </a:rPr>
                <a:t>: BCE / </a:t>
              </a:r>
              <a:r>
                <a:rPr lang="ko-KR" altLang="en-US" sz="1600" dirty="0">
                  <a:latin typeface="210 옴니고딕OTF 030" panose="02020503020101020101" pitchFamily="18" charset="-127"/>
                  <a:ea typeface="210 옴니고딕OTF 030" panose="02020503020101020101" pitchFamily="18" charset="-127"/>
                </a:rPr>
                <a:t>우</a:t>
              </a:r>
              <a:r>
                <a:rPr lang="en-US" altLang="ko-KR" sz="1600" dirty="0">
                  <a:latin typeface="210 옴니고딕OTF 030" panose="02020503020101020101" pitchFamily="18" charset="-127"/>
                  <a:ea typeface="210 옴니고딕OTF 030" panose="02020503020101020101" pitchFamily="18" charset="-127"/>
                </a:rPr>
                <a:t>: BCE+IOU] </a:t>
              </a:r>
            </a:p>
          </p:txBody>
        </p: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xmlns="" id="{07FC0190-6DA5-4177-8EA0-0F0768168E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28874" y="2755267"/>
              <a:ext cx="6277858" cy="3583521"/>
            </a:xfrm>
            <a:prstGeom prst="rect">
              <a:avLst/>
            </a:prstGeom>
          </p:spPr>
        </p:pic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xmlns="" id="{51A97F1A-2CC7-4E12-8FE3-F057FDE260D5}"/>
                </a:ext>
              </a:extLst>
            </p:cNvPr>
            <p:cNvSpPr/>
            <p:nvPr/>
          </p:nvSpPr>
          <p:spPr>
            <a:xfrm>
              <a:off x="3657600" y="4871657"/>
              <a:ext cx="721895" cy="720621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4033499937"/>
      </p:ext>
    </p:extLst>
  </p:cSld>
  <p:clrMapOvr>
    <a:masterClrMapping/>
  </p:clrMapOvr>
  <p:transition advTm="203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2800" b="1" spc="-15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ko-KR" altLang="en-US" sz="2800" b="1" spc="-150">
                <a:solidFill>
                  <a:schemeClr val="accent4">
                    <a:lumMod val="50000"/>
                  </a:schemeClr>
                </a:solidFill>
              </a:rPr>
              <a:t>이번 주 작업</a:t>
            </a:r>
          </a:p>
        </p:txBody>
      </p:sp>
      <p:sp>
        <p:nvSpPr>
          <p:cNvPr id="8" name="내용 개체 틀 2"/>
          <p:cNvSpPr txBox="1"/>
          <p:nvPr/>
        </p:nvSpPr>
        <p:spPr>
          <a:xfrm>
            <a:off x="256544" y="1353645"/>
            <a:ext cx="8470547" cy="127544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en-US" altLang="ko-KR" sz="2000" b="1" dirty="0">
                <a:solidFill>
                  <a:srgbClr val="3D3C3E"/>
                </a:solidFill>
                <a:latin typeface="210 옴니고딕OTF 030"/>
                <a:ea typeface="210 옴니고딕OTF 030"/>
                <a:cs typeface="+mj-cs"/>
              </a:rPr>
              <a:t>1-2. GUI </a:t>
            </a:r>
            <a:r>
              <a:rPr lang="ko-KR" altLang="en-US" sz="2000" b="1" dirty="0">
                <a:solidFill>
                  <a:srgbClr val="3D3C3E"/>
                </a:solidFill>
                <a:latin typeface="210 옴니고딕OTF 030"/>
                <a:ea typeface="210 옴니고딕OTF 030"/>
                <a:cs typeface="+mj-cs"/>
              </a:rPr>
              <a:t>수정 및 기능 추가</a:t>
            </a:r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7D217C8-C1B9-4E84-BCEB-D9195FCD889E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64803" y="1747573"/>
            <a:ext cx="8046541" cy="4124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OTF 030"/>
                <a:ea typeface="210 옴니고딕OTF 030"/>
                <a:cs typeface="+mj-cs"/>
              </a:rPr>
              <a:t> 2) Plate </a:t>
            </a:r>
            <a:r>
              <a:rPr lang="ko-KR" altLang="en-US" sz="1600" dirty="0">
                <a:latin typeface="210 옴니고딕OTF 030"/>
                <a:ea typeface="210 옴니고딕OTF 030"/>
                <a:cs typeface="+mj-cs"/>
              </a:rPr>
              <a:t>적용</a:t>
            </a:r>
            <a:endParaRPr lang="en-US" altLang="ko-KR" sz="1600" dirty="0">
              <a:latin typeface="210 옴니고딕OTF 030"/>
              <a:ea typeface="210 옴니고딕OTF 030"/>
              <a:cs typeface="+mj-cs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OTF 030"/>
                <a:ea typeface="210 옴니고딕OTF 030"/>
                <a:cs typeface="+mj-cs"/>
                <a:sym typeface="Wingdings" panose="05000000000000000000" pitchFamily="2" charset="2"/>
              </a:rPr>
              <a:t>  Plate</a:t>
            </a:r>
            <a:r>
              <a:rPr lang="ko-KR" altLang="en-US" sz="1600" dirty="0">
                <a:latin typeface="210 옴니고딕OTF 030"/>
                <a:ea typeface="210 옴니고딕OTF 030"/>
                <a:cs typeface="+mj-cs"/>
                <a:sym typeface="Wingdings" panose="05000000000000000000" pitchFamily="2" charset="2"/>
              </a:rPr>
              <a:t>는 학습이 안된 상태이기에 추가 학습이 필요</a:t>
            </a:r>
            <a:endParaRPr lang="en-US" altLang="ko-KR" sz="1600" dirty="0">
              <a:latin typeface="210 옴니고딕OTF 030"/>
              <a:ea typeface="210 옴니고딕OTF 030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OTF 030"/>
                <a:ea typeface="210 옴니고딕OTF 030"/>
                <a:cs typeface="+mj-cs"/>
                <a:sym typeface="Wingdings" panose="05000000000000000000" pitchFamily="2" charset="2"/>
              </a:rPr>
              <a:t>  </a:t>
            </a:r>
            <a:r>
              <a:rPr lang="ko-KR" altLang="en-US" sz="1600" dirty="0">
                <a:latin typeface="210 옴니고딕OTF 030"/>
                <a:ea typeface="210 옴니고딕OTF 030"/>
                <a:cs typeface="+mj-cs"/>
                <a:sym typeface="Wingdings" panose="05000000000000000000" pitchFamily="2" charset="2"/>
              </a:rPr>
              <a:t>데이터셋을 추가적으로 만들어서 학습 및 적용 예정</a:t>
            </a:r>
            <a:endParaRPr lang="ko-KR" altLang="en-US" sz="1600" dirty="0">
              <a:latin typeface="210 옴니고딕OTF 030"/>
              <a:ea typeface="210 옴니고딕OTF 030"/>
              <a:cs typeface="+mj-cs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600" dirty="0">
              <a:latin typeface="210 옴니고딕OTF 030"/>
              <a:ea typeface="210 옴니고딕OTF 030"/>
              <a:cs typeface="+mj-cs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OTF 030"/>
                <a:ea typeface="210 옴니고딕OTF 030"/>
                <a:cs typeface="+mj-cs"/>
              </a:rPr>
              <a:t> -</a:t>
            </a:r>
            <a:r>
              <a:rPr lang="en-US" altLang="ko-KR" sz="1600" dirty="0">
                <a:latin typeface="210 옴니고딕OTF 030"/>
                <a:ea typeface="210 옴니고딕OTF 030"/>
                <a:cs typeface="+mj-cs"/>
                <a:sym typeface="Wingdings" panose="05000000000000000000" pitchFamily="2" charset="2"/>
              </a:rPr>
              <a:t> </a:t>
            </a:r>
            <a:r>
              <a:rPr lang="ko-KR" altLang="en-US" sz="1600" dirty="0">
                <a:latin typeface="210 옴니고딕OTF 030"/>
                <a:ea typeface="210 옴니고딕OTF 030"/>
                <a:cs typeface="+mj-cs"/>
                <a:sym typeface="Wingdings" panose="05000000000000000000" pitchFamily="2" charset="2"/>
              </a:rPr>
              <a:t>현재는 </a:t>
            </a:r>
            <a:r>
              <a:rPr lang="en-US" altLang="ko-KR" sz="1600" dirty="0">
                <a:latin typeface="210 옴니고딕OTF 030"/>
                <a:ea typeface="210 옴니고딕OTF 030"/>
                <a:cs typeface="+mj-cs"/>
                <a:sym typeface="Wingdings" panose="05000000000000000000" pitchFamily="2" charset="2"/>
              </a:rPr>
              <a:t>GUI</a:t>
            </a:r>
            <a:r>
              <a:rPr lang="ko-KR" altLang="en-US" sz="1600" dirty="0">
                <a:latin typeface="210 옴니고딕OTF 030"/>
                <a:ea typeface="210 옴니고딕OTF 030"/>
                <a:cs typeface="+mj-cs"/>
                <a:sym typeface="Wingdings" panose="05000000000000000000" pitchFamily="2" charset="2"/>
              </a:rPr>
              <a:t>에서 선택하여 작동하도록 설정한 상태</a:t>
            </a:r>
            <a:endParaRPr lang="en-US" altLang="ko-KR" sz="1600" dirty="0">
              <a:latin typeface="210 옴니고딕OTF 030"/>
              <a:ea typeface="210 옴니고딕OTF 030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OTF 030"/>
                <a:ea typeface="210 옴니고딕OTF 030"/>
                <a:cs typeface="+mj-cs"/>
                <a:sym typeface="Wingdings" panose="05000000000000000000" pitchFamily="2" charset="2"/>
              </a:rPr>
              <a:t>  </a:t>
            </a:r>
            <a:r>
              <a:rPr lang="ko-KR" altLang="en-US" sz="1600" dirty="0">
                <a:latin typeface="210 옴니고딕OTF 030"/>
                <a:ea typeface="210 옴니고딕OTF 030"/>
                <a:cs typeface="+mj-cs"/>
                <a:sym typeface="Wingdings" panose="05000000000000000000" pitchFamily="2" charset="2"/>
              </a:rPr>
              <a:t>이후에는 카메라 촬영 단계에서 자동으로 인식하여 변경하도록 설정 예정</a:t>
            </a:r>
            <a:endParaRPr lang="en-US" altLang="ko-KR" sz="1600" dirty="0">
              <a:latin typeface="210 옴니고딕OTF 030"/>
              <a:ea typeface="210 옴니고딕OTF 030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OTF 030"/>
                <a:ea typeface="210 옴니고딕OTF 030"/>
                <a:cs typeface="+mj-cs"/>
                <a:sym typeface="Wingdings" panose="05000000000000000000" pitchFamily="2" charset="2"/>
              </a:rPr>
              <a:t>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OTF 030"/>
                <a:ea typeface="210 옴니고딕OTF 030"/>
                <a:cs typeface="+mj-cs"/>
                <a:sym typeface="Wingdings" panose="05000000000000000000" pitchFamily="2" charset="2"/>
              </a:rPr>
              <a:t> # </a:t>
            </a:r>
            <a:r>
              <a:rPr lang="ko-KR" altLang="en-US" sz="1600" dirty="0">
                <a:latin typeface="210 옴니고딕OTF 030"/>
                <a:ea typeface="210 옴니고딕OTF 030"/>
                <a:cs typeface="+mj-cs"/>
                <a:sym typeface="Wingdings" panose="05000000000000000000" pitchFamily="2" charset="2"/>
              </a:rPr>
              <a:t>방법 </a:t>
            </a:r>
            <a:r>
              <a:rPr lang="en-US" altLang="ko-KR" sz="1600" dirty="0">
                <a:latin typeface="210 옴니고딕OTF 030"/>
                <a:ea typeface="210 옴니고딕OTF 030"/>
                <a:cs typeface="+mj-cs"/>
                <a:sym typeface="Wingdings" panose="05000000000000000000" pitchFamily="2" charset="2"/>
              </a:rPr>
              <a:t>[</a:t>
            </a:r>
            <a:r>
              <a:rPr lang="ko-KR" altLang="en-US" sz="1600" dirty="0">
                <a:latin typeface="210 옴니고딕OTF 030"/>
                <a:ea typeface="210 옴니고딕OTF 030"/>
                <a:cs typeface="+mj-cs"/>
                <a:sym typeface="Wingdings" panose="05000000000000000000" pitchFamily="2" charset="2"/>
              </a:rPr>
              <a:t>예정</a:t>
            </a:r>
            <a:r>
              <a:rPr lang="en-US" altLang="ko-KR" sz="1600" dirty="0">
                <a:latin typeface="210 옴니고딕OTF 030"/>
                <a:ea typeface="210 옴니고딕OTF 030"/>
                <a:cs typeface="+mj-cs"/>
                <a:sym typeface="Wingdings" panose="05000000000000000000" pitchFamily="2" charset="2"/>
              </a:rPr>
              <a:t>]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OTF 030"/>
                <a:ea typeface="210 옴니고딕OTF 030"/>
                <a:cs typeface="+mj-cs"/>
                <a:sym typeface="Wingdings" panose="05000000000000000000" pitchFamily="2" charset="2"/>
              </a:rPr>
              <a:t> - Plate </a:t>
            </a:r>
            <a:r>
              <a:rPr lang="ko-KR" altLang="en-US" sz="1600" dirty="0">
                <a:latin typeface="210 옴니고딕OTF 030"/>
                <a:ea typeface="210 옴니고딕OTF 030"/>
                <a:cs typeface="+mj-cs"/>
                <a:sym typeface="Wingdings" panose="05000000000000000000" pitchFamily="2" charset="2"/>
              </a:rPr>
              <a:t>학습 모델과 </a:t>
            </a:r>
            <a:r>
              <a:rPr lang="en-US" altLang="ko-KR" sz="1600" dirty="0">
                <a:latin typeface="210 옴니고딕OTF 030"/>
                <a:ea typeface="210 옴니고딕OTF 030"/>
                <a:cs typeface="+mj-cs"/>
                <a:sym typeface="Wingdings" panose="05000000000000000000" pitchFamily="2" charset="2"/>
              </a:rPr>
              <a:t>Pipe </a:t>
            </a:r>
            <a:r>
              <a:rPr lang="ko-KR" altLang="en-US" sz="1600" dirty="0">
                <a:latin typeface="210 옴니고딕OTF 030"/>
                <a:ea typeface="210 옴니고딕OTF 030"/>
                <a:cs typeface="+mj-cs"/>
                <a:sym typeface="Wingdings" panose="05000000000000000000" pitchFamily="2" charset="2"/>
              </a:rPr>
              <a:t>학습 모델을 나누어서 적용</a:t>
            </a:r>
            <a:endParaRPr lang="en-US" altLang="ko-KR" sz="1600" dirty="0">
              <a:latin typeface="210 옴니고딕OTF 030"/>
              <a:ea typeface="210 옴니고딕OTF 030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OTF 030"/>
                <a:ea typeface="210 옴니고딕OTF 030"/>
                <a:cs typeface="+mj-cs"/>
                <a:sym typeface="Wingdings" panose="05000000000000000000" pitchFamily="2" charset="2"/>
              </a:rPr>
              <a:t>  Classification </a:t>
            </a:r>
            <a:r>
              <a:rPr lang="ko-KR" altLang="en-US" sz="1600" dirty="0">
                <a:latin typeface="210 옴니고딕OTF 030"/>
                <a:ea typeface="210 옴니고딕OTF 030"/>
                <a:cs typeface="+mj-cs"/>
                <a:sym typeface="Wingdings" panose="05000000000000000000" pitchFamily="2" charset="2"/>
              </a:rPr>
              <a:t>방식으로 </a:t>
            </a:r>
            <a:r>
              <a:rPr lang="en-US" altLang="ko-KR" sz="1600" dirty="0">
                <a:latin typeface="210 옴니고딕OTF 030"/>
                <a:ea typeface="210 옴니고딕OTF 030"/>
                <a:cs typeface="+mj-cs"/>
                <a:sym typeface="Wingdings" panose="05000000000000000000" pitchFamily="2" charset="2"/>
              </a:rPr>
              <a:t>plate</a:t>
            </a:r>
            <a:r>
              <a:rPr lang="ko-KR" altLang="en-US" sz="1600" dirty="0">
                <a:latin typeface="210 옴니고딕OTF 030"/>
                <a:ea typeface="210 옴니고딕OTF 030"/>
                <a:cs typeface="+mj-cs"/>
                <a:sym typeface="Wingdings" panose="05000000000000000000" pitchFamily="2" charset="2"/>
              </a:rPr>
              <a:t>와 </a:t>
            </a:r>
            <a:r>
              <a:rPr lang="en-US" altLang="ko-KR" sz="1600" dirty="0">
                <a:latin typeface="210 옴니고딕OTF 030"/>
                <a:ea typeface="210 옴니고딕OTF 030"/>
                <a:cs typeface="+mj-cs"/>
                <a:sym typeface="Wingdings" panose="05000000000000000000" pitchFamily="2" charset="2"/>
              </a:rPr>
              <a:t>pipe</a:t>
            </a:r>
            <a:r>
              <a:rPr lang="ko-KR" altLang="en-US" sz="1600" dirty="0">
                <a:latin typeface="210 옴니고딕OTF 030"/>
                <a:ea typeface="210 옴니고딕OTF 030"/>
                <a:cs typeface="+mj-cs"/>
                <a:sym typeface="Wingdings" panose="05000000000000000000" pitchFamily="2" charset="2"/>
              </a:rPr>
              <a:t>를 구분하고</a:t>
            </a:r>
            <a:r>
              <a:rPr lang="en-US" altLang="ko-KR" sz="1600" dirty="0">
                <a:latin typeface="210 옴니고딕OTF 030"/>
                <a:ea typeface="210 옴니고딕OTF 030"/>
                <a:cs typeface="+mj-cs"/>
                <a:sym typeface="Wingdings" panose="05000000000000000000" pitchFamily="2" charset="2"/>
              </a:rPr>
              <a:t>,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OTF 030"/>
                <a:ea typeface="210 옴니고딕OTF 030"/>
                <a:cs typeface="+mj-cs"/>
                <a:sym typeface="Wingdings" panose="05000000000000000000" pitchFamily="2" charset="2"/>
              </a:rPr>
              <a:t>     </a:t>
            </a:r>
            <a:r>
              <a:rPr lang="ko-KR" altLang="en-US" sz="1600" dirty="0">
                <a:latin typeface="210 옴니고딕OTF 030"/>
                <a:ea typeface="210 옴니고딕OTF 030"/>
                <a:cs typeface="+mj-cs"/>
                <a:sym typeface="Wingdings" panose="05000000000000000000" pitchFamily="2" charset="2"/>
              </a:rPr>
              <a:t>필요한 모델을 불러와서 경로 검출 진행하는 방식</a:t>
            </a:r>
            <a:endParaRPr lang="en-US" altLang="ko-KR" sz="1600" dirty="0">
              <a:latin typeface="210 옴니고딕OTF 030"/>
              <a:ea typeface="210 옴니고딕OTF 030"/>
              <a:cs typeface="+mj-cs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3822316"/>
      </p:ext>
    </p:extLst>
  </p:cSld>
  <p:clrMapOvr>
    <a:masterClrMapping/>
  </p:clrMapOvr>
  <p:transition advTm="1343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2800" b="1" spc="-150">
                <a:solidFill>
                  <a:schemeClr val="accent4">
                    <a:lumMod val="50000"/>
                  </a:schemeClr>
                </a:solidFill>
              </a:rPr>
              <a:t>2. </a:t>
            </a:r>
            <a:r>
              <a:rPr lang="ko-KR" altLang="en-US" sz="2800" b="1" spc="-150">
                <a:solidFill>
                  <a:schemeClr val="accent4">
                    <a:lumMod val="50000"/>
                  </a:schemeClr>
                </a:solidFill>
              </a:rPr>
              <a:t>다음 주 예정</a:t>
            </a:r>
          </a:p>
        </p:txBody>
      </p:sp>
      <p:sp>
        <p:nvSpPr>
          <p:cNvPr id="8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 lvl="0">
              <a:defRPr/>
            </a:pPr>
            <a:fld id="{97D217C8-C1B9-4E84-BCEB-D9195FCD889E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  <p:sp>
        <p:nvSpPr>
          <p:cNvPr id="33" name="TextBox 6"/>
          <p:cNvSpPr txBox="1"/>
          <p:nvPr/>
        </p:nvSpPr>
        <p:spPr>
          <a:xfrm>
            <a:off x="364803" y="1280206"/>
            <a:ext cx="9120487" cy="486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OTF 030"/>
                <a:ea typeface="210 옴니고딕OTF 030"/>
                <a:cs typeface="+mj-cs"/>
              </a:rPr>
              <a:t>1. Image Scale</a:t>
            </a:r>
            <a:r>
              <a:rPr lang="ko-KR" altLang="en-US" sz="1600" dirty="0">
                <a:latin typeface="210 옴니고딕OTF 030"/>
                <a:ea typeface="210 옴니고딕OTF 030"/>
                <a:cs typeface="+mj-cs"/>
              </a:rPr>
              <a:t>에 따른 차이 원인 분석</a:t>
            </a:r>
            <a:endParaRPr lang="en-US" altLang="ko-KR" sz="1600" dirty="0">
              <a:latin typeface="210 옴니고딕OTF 030"/>
              <a:ea typeface="210 옴니고딕OTF 030"/>
              <a:cs typeface="+mj-cs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600" dirty="0">
              <a:latin typeface="210 옴니고딕OTF 030"/>
              <a:ea typeface="210 옴니고딕OTF 030"/>
              <a:cs typeface="+mj-cs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OTF 030"/>
                <a:ea typeface="210 옴니고딕OTF 030"/>
                <a:cs typeface="+mj-cs"/>
              </a:rPr>
              <a:t>2. Loss</a:t>
            </a:r>
            <a:r>
              <a:rPr lang="ko-KR" altLang="en-US" sz="1600" dirty="0">
                <a:latin typeface="210 옴니고딕OTF 030"/>
                <a:ea typeface="210 옴니고딕OTF 030"/>
                <a:cs typeface="+mj-cs"/>
              </a:rPr>
              <a:t> </a:t>
            </a:r>
            <a:r>
              <a:rPr lang="en-US" altLang="ko-KR" sz="1600" dirty="0">
                <a:latin typeface="210 옴니고딕OTF 030"/>
                <a:ea typeface="210 옴니고딕OTF 030"/>
                <a:cs typeface="+mj-cs"/>
              </a:rPr>
              <a:t>function</a:t>
            </a:r>
            <a:r>
              <a:rPr lang="ko-KR" altLang="en-US" sz="1600" dirty="0">
                <a:latin typeface="210 옴니고딕OTF 030"/>
                <a:ea typeface="210 옴니고딕OTF 030"/>
                <a:cs typeface="+mj-cs"/>
              </a:rPr>
              <a:t> 수정 후 전이학습 시도</a:t>
            </a:r>
            <a:endParaRPr lang="en-US" altLang="ko-KR" sz="1600" dirty="0">
              <a:latin typeface="210 옴니고딕OTF 030"/>
              <a:ea typeface="210 옴니고딕OTF 030"/>
              <a:cs typeface="+mj-cs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600" dirty="0">
              <a:latin typeface="210 옴니고딕OTF 030"/>
              <a:ea typeface="210 옴니고딕OTF 030"/>
              <a:cs typeface="+mj-cs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OTF 030"/>
                <a:ea typeface="210 옴니고딕OTF 030"/>
                <a:cs typeface="+mj-cs"/>
              </a:rPr>
              <a:t>3. Plane SVD</a:t>
            </a:r>
            <a:r>
              <a:rPr lang="ko-KR" altLang="en-US" sz="1600" dirty="0">
                <a:latin typeface="210 옴니고딕OTF 030"/>
                <a:ea typeface="210 옴니고딕OTF 030"/>
                <a:cs typeface="+mj-cs"/>
              </a:rPr>
              <a:t> 방식 탐색</a:t>
            </a:r>
            <a:endParaRPr lang="en-US" altLang="ko-KR" sz="1600" dirty="0">
              <a:latin typeface="210 옴니고딕OTF 030"/>
              <a:ea typeface="210 옴니고딕OTF 030"/>
              <a:cs typeface="+mj-cs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OTF 030"/>
                <a:ea typeface="210 옴니고딕OTF 030"/>
                <a:cs typeface="+mj-cs"/>
                <a:sym typeface="Wingdings" panose="05000000000000000000" pitchFamily="2" charset="2"/>
              </a:rPr>
              <a:t>  </a:t>
            </a:r>
            <a:r>
              <a:rPr lang="ko-KR" altLang="en-US" sz="1600" dirty="0">
                <a:latin typeface="210 옴니고딕OTF 030"/>
                <a:ea typeface="210 옴니고딕OTF 030"/>
                <a:cs typeface="+mj-cs"/>
                <a:sym typeface="Wingdings" panose="05000000000000000000" pitchFamily="2" charset="2"/>
              </a:rPr>
              <a:t>평면에 수직인 벡터를 추출하는 방식</a:t>
            </a:r>
            <a:endParaRPr lang="en-US" altLang="ko-KR" sz="1600" dirty="0">
              <a:latin typeface="210 옴니고딕OTF 030"/>
              <a:ea typeface="210 옴니고딕OTF 030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600" dirty="0">
              <a:latin typeface="210 옴니고딕OTF 030"/>
              <a:ea typeface="210 옴니고딕OTF 030"/>
              <a:cs typeface="+mj-cs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OTF 030"/>
                <a:ea typeface="210 옴니고딕OTF 030"/>
                <a:cs typeface="+mj-cs"/>
              </a:rPr>
              <a:t># </a:t>
            </a:r>
            <a:r>
              <a:rPr lang="ko-KR" altLang="en-US" sz="1600" dirty="0">
                <a:latin typeface="210 옴니고딕OTF 030"/>
                <a:ea typeface="210 옴니고딕OTF 030"/>
                <a:cs typeface="+mj-cs"/>
              </a:rPr>
              <a:t>추후 진행 예정</a:t>
            </a:r>
            <a:endParaRPr lang="en-US" altLang="ko-KR" sz="1600" dirty="0">
              <a:latin typeface="210 옴니고딕OTF 030"/>
              <a:ea typeface="210 옴니고딕OTF 030"/>
              <a:cs typeface="+mj-cs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OTF 030"/>
                <a:ea typeface="210 옴니고딕OTF 030"/>
                <a:cs typeface="+mj-cs"/>
              </a:rPr>
              <a:t>4. </a:t>
            </a:r>
            <a:r>
              <a:rPr lang="en-US" altLang="ko-KR" sz="1600" dirty="0" err="1">
                <a:latin typeface="210 옴니고딕OTF 030"/>
                <a:ea typeface="210 옴니고딕OTF 030"/>
                <a:cs typeface="+mj-cs"/>
              </a:rPr>
              <a:t>Keras</a:t>
            </a:r>
            <a:r>
              <a:rPr lang="en-US" altLang="ko-KR" sz="1600" dirty="0">
                <a:latin typeface="210 옴니고딕OTF 030"/>
                <a:ea typeface="210 옴니고딕OTF 030"/>
                <a:cs typeface="+mj-cs"/>
              </a:rPr>
              <a:t> </a:t>
            </a:r>
            <a:r>
              <a:rPr lang="ko-KR" altLang="en-US" sz="1600" dirty="0">
                <a:latin typeface="210 옴니고딕OTF 030"/>
                <a:ea typeface="210 옴니고딕OTF 030"/>
                <a:cs typeface="+mj-cs"/>
              </a:rPr>
              <a:t>환경에서 </a:t>
            </a:r>
            <a:r>
              <a:rPr lang="en-US" altLang="ko-KR" sz="1600" dirty="0" err="1">
                <a:latin typeface="210 옴니고딕OTF 030"/>
                <a:ea typeface="210 옴니고딕OTF 030"/>
                <a:cs typeface="+mj-cs"/>
              </a:rPr>
              <a:t>Unet</a:t>
            </a:r>
            <a:r>
              <a:rPr lang="en-US" altLang="ko-KR" sz="1600" dirty="0">
                <a:latin typeface="210 옴니고딕OTF 030"/>
                <a:ea typeface="210 옴니고딕OTF 030"/>
                <a:cs typeface="+mj-cs"/>
              </a:rPr>
              <a:t> 3+ </a:t>
            </a:r>
            <a:r>
              <a:rPr lang="ko-KR" altLang="en-US" sz="1600" dirty="0">
                <a:latin typeface="210 옴니고딕OTF 030"/>
                <a:ea typeface="210 옴니고딕OTF 030"/>
                <a:cs typeface="+mj-cs"/>
              </a:rPr>
              <a:t>학습 시도</a:t>
            </a:r>
            <a:endParaRPr lang="en-US" altLang="ko-KR" sz="1600" dirty="0">
              <a:latin typeface="210 옴니고딕OTF 030"/>
              <a:ea typeface="210 옴니고딕OTF 030"/>
              <a:cs typeface="+mj-cs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OTF 030"/>
                <a:ea typeface="210 옴니고딕OTF 030"/>
                <a:cs typeface="+mj-cs"/>
              </a:rPr>
              <a:t> </a:t>
            </a:r>
            <a:r>
              <a:rPr lang="en-US" altLang="ko-KR" sz="1600" dirty="0">
                <a:latin typeface="210 옴니고딕OTF 030"/>
                <a:ea typeface="210 옴니고딕OTF 030"/>
                <a:cs typeface="+mj-cs"/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latin typeface="210 옴니고딕OTF 030"/>
                <a:ea typeface="210 옴니고딕OTF 030"/>
                <a:cs typeface="+mj-cs"/>
                <a:sym typeface="Wingdings" panose="05000000000000000000" pitchFamily="2" charset="2"/>
              </a:rPr>
              <a:t>기존의 </a:t>
            </a:r>
            <a:r>
              <a:rPr lang="en-US" altLang="ko-KR" sz="1600" dirty="0">
                <a:latin typeface="210 옴니고딕OTF 030"/>
                <a:ea typeface="210 옴니고딕OTF 030"/>
                <a:cs typeface="+mj-cs"/>
                <a:sym typeface="Wingdings" panose="05000000000000000000" pitchFamily="2" charset="2"/>
              </a:rPr>
              <a:t>Unet3+ </a:t>
            </a:r>
            <a:r>
              <a:rPr lang="ko-KR" altLang="en-US" sz="1600" dirty="0">
                <a:latin typeface="210 옴니고딕OTF 030"/>
                <a:ea typeface="210 옴니고딕OTF 030"/>
                <a:cs typeface="+mj-cs"/>
                <a:sym typeface="Wingdings" panose="05000000000000000000" pitchFamily="2" charset="2"/>
              </a:rPr>
              <a:t>이외에 다른 모델을 찾아 그 모델로 학습 진행 예정</a:t>
            </a:r>
            <a:endParaRPr lang="en-US" altLang="ko-KR" sz="1600" dirty="0">
              <a:latin typeface="210 옴니고딕OTF 030"/>
              <a:ea typeface="210 옴니고딕OTF 030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600" dirty="0">
              <a:latin typeface="210 옴니고딕OTF 030"/>
              <a:ea typeface="210 옴니고딕OTF 030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OTF 030"/>
                <a:ea typeface="210 옴니고딕OTF 030"/>
                <a:cs typeface="+mj-cs"/>
              </a:rPr>
              <a:t>5. AI Application </a:t>
            </a:r>
            <a:r>
              <a:rPr lang="ko-KR" altLang="en-US" sz="1600" dirty="0">
                <a:latin typeface="210 옴니고딕OTF 030"/>
                <a:ea typeface="210 옴니고딕OTF 030"/>
                <a:cs typeface="+mj-cs"/>
              </a:rPr>
              <a:t>논문들을 찾아보며 데이터 적용 및 추가 사례들을 조사</a:t>
            </a:r>
            <a:endParaRPr lang="en-US" altLang="ko-KR" sz="1600" dirty="0">
              <a:latin typeface="210 옴니고딕OTF 030"/>
              <a:ea typeface="210 옴니고딕OTF 030"/>
              <a:cs typeface="+mj-cs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600" dirty="0">
              <a:latin typeface="210 옴니고딕OTF 030"/>
              <a:ea typeface="210 옴니고딕OTF 030"/>
              <a:cs typeface="+mj-cs"/>
            </a:endParaRPr>
          </a:p>
        </p:txBody>
      </p:sp>
    </p:spTree>
  </p:cSld>
  <p:clrMapOvr>
    <a:masterClrMapping/>
  </p:clrMapOvr>
  <p:transition advTm="141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</TotalTime>
  <Words>950</Words>
  <Application>Microsoft Macintosh PowerPoint</Application>
  <PresentationFormat>화면 슬라이드 쇼(4:3)</PresentationFormat>
  <Paragraphs>196</Paragraphs>
  <Slides>22</Slides>
  <Notes>21</Notes>
  <HiddenSlides>0</HiddenSlides>
  <MMClips>1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3" baseType="lpstr">
      <vt:lpstr>Office 테마</vt:lpstr>
      <vt:lpstr>용접로봇 자동화</vt:lpstr>
      <vt:lpstr>슬라이드 2</vt:lpstr>
      <vt:lpstr>목차</vt:lpstr>
      <vt:lpstr>1. 이번 주 작업</vt:lpstr>
      <vt:lpstr>1. 이번 주 작업</vt:lpstr>
      <vt:lpstr>1. 이번 주 작업</vt:lpstr>
      <vt:lpstr>1. 이번 주 작업</vt:lpstr>
      <vt:lpstr>1. 이번 주 작업</vt:lpstr>
      <vt:lpstr>2. 다음 주 예정</vt:lpstr>
      <vt:lpstr>슬라이드 10</vt:lpstr>
      <vt:lpstr>1. 이번주 작업</vt:lpstr>
      <vt:lpstr>2. 다음 주 예정</vt:lpstr>
      <vt:lpstr>슬라이드 13</vt:lpstr>
      <vt:lpstr>1.  Normalization &amp; Softmax Input  수정</vt:lpstr>
      <vt:lpstr>1. Normalization &amp; Softmax Input  수정</vt:lpstr>
      <vt:lpstr>1. Normalization &amp; Softmax Input  수정</vt:lpstr>
      <vt:lpstr>2.  Normalization보다 Normalization &amp; Softmax 가 더 잘 나온 이유 </vt:lpstr>
      <vt:lpstr>슬라이드 18</vt:lpstr>
      <vt:lpstr>3.  Normalization &amp; Softmax 아이디어 정리</vt:lpstr>
      <vt:lpstr>4. GUI 통합작업</vt:lpstr>
      <vt:lpstr>5.  향후 계획</vt:lpstr>
      <vt:lpstr>감사합니다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cailab</cp:lastModifiedBy>
  <cp:revision>962</cp:revision>
  <dcterms:created xsi:type="dcterms:W3CDTF">2011-08-24T01:05:33Z</dcterms:created>
  <dcterms:modified xsi:type="dcterms:W3CDTF">2021-11-12T02:40:24Z</dcterms:modified>
  <cp:version/>
</cp:coreProperties>
</file>