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Default Extension="mp4" ContentType="video/mp4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30"/>
  </p:notesMasterIdLst>
  <p:handoutMasterIdLst>
    <p:handoutMasterId r:id="rId31"/>
  </p:handoutMasterIdLst>
  <p:sldIdLst>
    <p:sldId id="257" r:id="rId2"/>
    <p:sldId id="600" r:id="rId3"/>
    <p:sldId id="601" r:id="rId4"/>
    <p:sldId id="602" r:id="rId5"/>
    <p:sldId id="648" r:id="rId6"/>
    <p:sldId id="649" r:id="rId7"/>
    <p:sldId id="650" r:id="rId8"/>
    <p:sldId id="604" r:id="rId9"/>
    <p:sldId id="605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66" r:id="rId18"/>
    <p:sldId id="667" r:id="rId19"/>
    <p:sldId id="668" r:id="rId20"/>
    <p:sldId id="531" r:id="rId21"/>
    <p:sldId id="651" r:id="rId22"/>
    <p:sldId id="652" r:id="rId23"/>
    <p:sldId id="654" r:id="rId24"/>
    <p:sldId id="655" r:id="rId25"/>
    <p:sldId id="656" r:id="rId26"/>
    <p:sldId id="657" r:id="rId27"/>
    <p:sldId id="658" r:id="rId28"/>
    <p:sldId id="537" r:id="rId2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9443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1533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2021-12-04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 smtClean="0"/>
              <a:pPr>
                <a:defRPr/>
              </a:pPr>
              <a:t>2021-12-04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8596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9508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1370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6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29749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7192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9713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1883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08451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5550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0027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5392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1548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096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ideo" Target="NULL" TargetMode="External"/><Relationship Id="rId6" Type="http://schemas.openxmlformats.org/officeDocument/2006/relationships/image" Target="../media/image22.png"/><Relationship Id="rId5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ideo" Target="NULL" TargetMode="External"/><Relationship Id="rId6" Type="http://schemas.openxmlformats.org/officeDocument/2006/relationships/image" Target="../media/image22.png"/><Relationship Id="rId5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2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6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형상 측정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환경 구성</a:t>
            </a:r>
            <a:endParaRPr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018156" y="1589002"/>
            <a:ext cx="7580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방식 변경</a:t>
            </a: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기존의 방식은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Calibration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어려움이 있음</a:t>
            </a: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기존의 방식은 너비와 두께의 측정에 어려움이 있음</a:t>
            </a: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오차를 최소화하기 위해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Calibration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용이한 방식으로 변경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59" y="3457205"/>
            <a:ext cx="2731481" cy="19755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540" y="3457206"/>
            <a:ext cx="2418482" cy="197553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335780" y="4191000"/>
            <a:ext cx="655320" cy="541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9230889"/>
      </p:ext>
    </p:extLst>
  </p:cSld>
  <p:clrMapOvr>
    <a:masterClrMapping/>
  </p:clrMapOvr>
  <p:transition advTm="148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6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형상 측정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환경 구성</a:t>
            </a:r>
            <a:endParaRPr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018156" y="1589002"/>
            <a:ext cx="758070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용착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지점과 일정한 각도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거리에서 촬영이 가능하도록 실험 환경 구성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2281071" y="5006278"/>
            <a:ext cx="8655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UR </a:t>
            </a:r>
            <a:r>
              <a:rPr lang="ko-KR" altLang="en-US" sz="11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연결부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5786514" y="4985465"/>
            <a:ext cx="146520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환경</a:t>
            </a: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3619282" y="3083236"/>
            <a:ext cx="2065204" cy="15489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656603" y="3079537"/>
            <a:ext cx="2069434" cy="1552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5486069" y="3082453"/>
            <a:ext cx="2066100" cy="15495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4143743" y="5006278"/>
            <a:ext cx="10643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카메라 </a:t>
            </a:r>
            <a:r>
              <a:rPr lang="ko-KR" altLang="en-US" sz="11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연결부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64543"/>
      </p:ext>
    </p:extLst>
  </p:cSld>
  <p:clrMapOvr>
    <a:masterClrMapping/>
  </p:clrMapOvr>
  <p:transition advTm="68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6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형상 측정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환경 구성</a:t>
            </a:r>
            <a:endParaRPr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56231" y="1454878"/>
            <a:ext cx="75807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3cm Checkerboard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및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2cm Checkerboard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구성</a:t>
            </a: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실제 용접 경로에 맞게 실험 환경 구성</a:t>
            </a: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너비 측정을 위해 </a:t>
            </a:r>
            <a:r>
              <a:rPr lang="en-US" altLang="ko-KR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xy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높이 측정을 위해 </a:t>
            </a:r>
            <a:r>
              <a:rPr lang="en-US" altLang="ko-KR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xz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평면으로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Transform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3125" y="3106343"/>
            <a:ext cx="2802319" cy="210173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504980" y="3395681"/>
            <a:ext cx="464820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531874" y="4092687"/>
            <a:ext cx="300766" cy="15643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2504980" y="3122859"/>
            <a:ext cx="568709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3cm</a:t>
            </a:r>
            <a:endParaRPr lang="en-US" altLang="ko-KR" sz="105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 rot="1315151">
            <a:off x="2528894" y="3912391"/>
            <a:ext cx="568709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en-US" altLang="ko-KR" sz="105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cm</a:t>
            </a:r>
            <a:endParaRPr lang="en-US" altLang="ko-KR" sz="105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04557" y="3280114"/>
            <a:ext cx="2539267" cy="1875378"/>
            <a:chOff x="5810789" y="3078859"/>
            <a:chExt cx="2235200" cy="16764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810789" y="3078859"/>
              <a:ext cx="2235200" cy="1676400"/>
            </a:xfrm>
            <a:prstGeom prst="rect">
              <a:avLst/>
            </a:prstGeom>
          </p:spPr>
        </p:pic>
        <p:cxnSp>
          <p:nvCxnSpPr>
            <p:cNvPr id="17" name="직선 화살표 연결선 16"/>
            <p:cNvCxnSpPr/>
            <p:nvPr/>
          </p:nvCxnSpPr>
          <p:spPr>
            <a:xfrm flipV="1">
              <a:off x="6779800" y="3525168"/>
              <a:ext cx="0" cy="4420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6315288" y="3974826"/>
              <a:ext cx="464514" cy="1909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30" idx="3"/>
            </p:cNvCxnSpPr>
            <p:nvPr/>
          </p:nvCxnSpPr>
          <p:spPr>
            <a:xfrm>
              <a:off x="6770185" y="3967821"/>
              <a:ext cx="401374" cy="2098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842D489-1E22-4BAC-A4E7-CB30C20D43FB}"/>
                </a:ext>
              </a:extLst>
            </p:cNvPr>
            <p:cNvSpPr txBox="1"/>
            <p:nvPr/>
          </p:nvSpPr>
          <p:spPr>
            <a:xfrm rot="2428325">
              <a:off x="6908337" y="3923422"/>
              <a:ext cx="298993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y</a:t>
              </a:r>
              <a:endParaRPr lang="en-US" altLang="ko-KR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842D489-1E22-4BAC-A4E7-CB30C20D43FB}"/>
                </a:ext>
              </a:extLst>
            </p:cNvPr>
            <p:cNvSpPr txBox="1"/>
            <p:nvPr/>
          </p:nvSpPr>
          <p:spPr>
            <a:xfrm rot="20188476">
              <a:off x="6369663" y="3829918"/>
              <a:ext cx="298993" cy="33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842D489-1E22-4BAC-A4E7-CB30C20D43FB}"/>
                </a:ext>
              </a:extLst>
            </p:cNvPr>
            <p:cNvSpPr txBox="1"/>
            <p:nvPr/>
          </p:nvSpPr>
          <p:spPr>
            <a:xfrm rot="21418464">
              <a:off x="6778893" y="3497054"/>
              <a:ext cx="298993" cy="33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z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2056729" y="5301552"/>
            <a:ext cx="146520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Checkerboard </a:t>
            </a:r>
            <a:r>
              <a:rPr lang="ko-KR" altLang="en-US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5741585" y="5228914"/>
            <a:ext cx="146520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환경</a:t>
            </a: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7218977"/>
      </p:ext>
    </p:extLst>
  </p:cSld>
  <p:clrMapOvr>
    <a:masterClrMapping/>
  </p:clrMapOvr>
  <p:transition advTm="312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216151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9F729DD6-6051-0B4F-9F9C-7B3A8AA43E56}"/>
              </a:ext>
            </a:extLst>
          </p:cNvPr>
          <p:cNvSpPr txBox="1"/>
          <p:nvPr/>
        </p:nvSpPr>
        <p:spPr>
          <a:xfrm>
            <a:off x="537883" y="1568692"/>
            <a:ext cx="750052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Corner Detection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Shi-</a:t>
            </a:r>
            <a:r>
              <a:rPr lang="en-US" altLang="ko-KR" sz="14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Tomasi</a:t>
            </a: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Corner Detection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이용하여 </a:t>
            </a: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reference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point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사용할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corner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좌표 탐색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AB715A53-53FA-7D48-91DF-7F90A76696CD}"/>
              </a:ext>
            </a:extLst>
          </p:cNvPr>
          <p:cNvSpPr txBox="1">
            <a:spLocks/>
          </p:cNvSpPr>
          <p:nvPr/>
        </p:nvSpPr>
        <p:spPr>
          <a:xfrm>
            <a:off x="364803" y="696185"/>
            <a:ext cx="3934755" cy="435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+mj-cs"/>
              </a:defRPr>
            </a:lvl1pPr>
          </a:lstStyle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이번주 작업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89AF9EDC-2073-074E-97C0-EDDF576C65B7}"/>
              </a:ext>
            </a:extLst>
          </p:cNvPr>
          <p:cNvSpPr txBox="1">
            <a:spLocks/>
          </p:cNvSpPr>
          <p:nvPr/>
        </p:nvSpPr>
        <p:spPr>
          <a:xfrm>
            <a:off x="456857" y="1158989"/>
            <a:ext cx="5683670" cy="30157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xmlns="" id="{D0390339-FD58-9B43-830B-AFEF14D1D52E}"/>
              </a:ext>
            </a:extLst>
          </p:cNvPr>
          <p:cNvSpPr txBox="1"/>
          <p:nvPr/>
        </p:nvSpPr>
        <p:spPr>
          <a:xfrm>
            <a:off x="537883" y="4769190"/>
            <a:ext cx="5411505" cy="573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</a:t>
            </a:r>
            <a:r>
              <a:rPr lang="en-US" altLang="ko-KR" sz="14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homography</a:t>
            </a: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matrix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구하기</a:t>
            </a:r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xmlns="" id="{DB12C9EB-E74B-0C4E-B1F9-EB644007D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249" y="5369354"/>
            <a:ext cx="6552121" cy="8816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3612675" y="4599975"/>
            <a:ext cx="146520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Corner Detection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환경 구성</a:t>
            </a:r>
            <a:endParaRPr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6171" y="2486313"/>
            <a:ext cx="2818216" cy="21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2571100"/>
      </p:ext>
    </p:extLst>
  </p:cSld>
  <p:clrMapOvr>
    <a:masterClrMapping/>
  </p:clrMapOvr>
  <p:transition advTm="547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9643" y="2177595"/>
            <a:ext cx="2089616" cy="1567212"/>
          </a:xfrm>
          <a:prstGeom prst="rect">
            <a:avLst/>
          </a:prstGeom>
        </p:spPr>
      </p:pic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결과</a:t>
            </a:r>
            <a:endParaRPr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56231" y="1454878"/>
            <a:ext cx="758070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X-Y 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평면으로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Transform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결과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706959" y="2686827"/>
            <a:ext cx="221595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endParaRPr lang="en-US" altLang="ko-KR" sz="105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771600" y="3058562"/>
            <a:ext cx="221595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endParaRPr lang="en-US" altLang="ko-KR" sz="105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2057837" y="3007164"/>
            <a:ext cx="221595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endParaRPr lang="en-US" altLang="ko-KR" sz="105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2021215" y="2668609"/>
            <a:ext cx="221595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endParaRPr lang="en-US" altLang="ko-KR" sz="105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497419" y="429093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6888650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611575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1689400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484562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85675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471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실제값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891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측정값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20.16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20.12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19.99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554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오차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0.16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0.12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0.01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904787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3527059" y="3704924"/>
            <a:ext cx="14652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108px : 1cm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7593419" y="5491027"/>
            <a:ext cx="146520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(mm)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277831"/>
      </p:ext>
    </p:extLst>
  </p:cSld>
  <p:clrMapOvr>
    <a:masterClrMapping/>
  </p:clrMapOvr>
  <p:transition advTm="67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결과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56231" y="1454878"/>
            <a:ext cx="758070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X-Z 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평면으로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Transform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결과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97419" y="1905924"/>
            <a:ext cx="2029640" cy="1688272"/>
            <a:chOff x="1436928" y="2651280"/>
            <a:chExt cx="1817736" cy="15068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36928" y="2794846"/>
              <a:ext cx="1817736" cy="136330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842D489-1E22-4BAC-A4E7-CB30C20D43FB}"/>
                </a:ext>
              </a:extLst>
            </p:cNvPr>
            <p:cNvSpPr txBox="1"/>
            <p:nvPr/>
          </p:nvSpPr>
          <p:spPr>
            <a:xfrm>
              <a:off x="1735629" y="2721520"/>
              <a:ext cx="221595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1</a:t>
              </a:r>
              <a:endParaRPr lang="en-US" altLang="ko-KR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842D489-1E22-4BAC-A4E7-CB30C20D43FB}"/>
                </a:ext>
              </a:extLst>
            </p:cNvPr>
            <p:cNvSpPr txBox="1"/>
            <p:nvPr/>
          </p:nvSpPr>
          <p:spPr>
            <a:xfrm>
              <a:off x="1901193" y="3031735"/>
              <a:ext cx="221595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</a:t>
              </a:r>
              <a:endParaRPr lang="en-US" altLang="ko-KR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842D489-1E22-4BAC-A4E7-CB30C20D43FB}"/>
                </a:ext>
              </a:extLst>
            </p:cNvPr>
            <p:cNvSpPr txBox="1"/>
            <p:nvPr/>
          </p:nvSpPr>
          <p:spPr>
            <a:xfrm>
              <a:off x="2194025" y="2923558"/>
              <a:ext cx="221595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3</a:t>
              </a:r>
              <a:endParaRPr lang="en-US" altLang="ko-KR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842D489-1E22-4BAC-A4E7-CB30C20D43FB}"/>
                </a:ext>
              </a:extLst>
            </p:cNvPr>
            <p:cNvSpPr txBox="1"/>
            <p:nvPr/>
          </p:nvSpPr>
          <p:spPr>
            <a:xfrm>
              <a:off x="2031504" y="2651280"/>
              <a:ext cx="174955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4</a:t>
              </a:r>
              <a:endParaRPr lang="en-US" altLang="ko-KR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497419" y="429093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6888650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611575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1689400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484562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85675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471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실제값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891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측정값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19.80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19.80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19.88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19.52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554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오차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0.12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0.48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904787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3527059" y="3290018"/>
            <a:ext cx="14652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108px : 1cm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7593419" y="5491027"/>
            <a:ext cx="146520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(mm)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4350160"/>
      </p:ext>
    </p:extLst>
  </p:cSld>
  <p:clrMapOvr>
    <a:masterClrMapping/>
  </p:clrMapOvr>
  <p:transition advTm="593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실험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56231" y="1454878"/>
            <a:ext cx="75807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100A, 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전압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+2V, 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속도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8mm/s , Exposure Time : 35000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7593419" y="5491027"/>
            <a:ext cx="146520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(mm)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" name="KakaoTalk_20211203_010517849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594928" y="2145495"/>
            <a:ext cx="4382233" cy="32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0600795"/>
      </p:ext>
    </p:extLst>
  </p:cSld>
  <p:clrMapOvr>
    <a:masterClrMapping/>
  </p:clrMapOvr>
  <p:transition advTm="75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실험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56231" y="1454878"/>
            <a:ext cx="75807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100A, 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전압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+2V, 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속도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8mm/s , Exposure Time : 350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7593419" y="5491027"/>
            <a:ext cx="146520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(mm)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" name="KakaoTalk_20211203_010507810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684507" y="2226026"/>
            <a:ext cx="3879135" cy="29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0078966"/>
      </p:ext>
    </p:extLst>
  </p:cSld>
  <p:clrMapOvr>
    <a:masterClrMapping/>
  </p:clrMapOvr>
  <p:transition advTm="718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실험 결과 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56231" y="1454878"/>
            <a:ext cx="7580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Welding Pool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형상이 잘 나온 부분과 </a:t>
            </a:r>
            <a:r>
              <a:rPr lang="ko-KR" altLang="en-US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안나온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부분이 존재</a:t>
            </a: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방식 변경으로 인한 </a:t>
            </a:r>
            <a:r>
              <a:rPr lang="ko-KR" altLang="en-US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튜닝 필요</a:t>
            </a: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329" y="3095476"/>
            <a:ext cx="1464316" cy="12277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848" y="3095476"/>
            <a:ext cx="1775498" cy="1121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-6083" t="1418" r="34232" b="-1418"/>
          <a:stretch/>
        </p:blipFill>
        <p:spPr>
          <a:xfrm>
            <a:off x="1025746" y="3095476"/>
            <a:ext cx="1709834" cy="11339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519071" y="4640518"/>
            <a:ext cx="108696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사진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4001934" y="4627740"/>
            <a:ext cx="108696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잘 보이는 부분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6206112" y="4660620"/>
            <a:ext cx="108696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안 보이는 부분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3656912"/>
      </p:ext>
    </p:extLst>
  </p:cSld>
  <p:clrMapOvr>
    <a:masterClrMapping/>
  </p:clrMapOvr>
  <p:transition advTm="594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다음주 계획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455578"/>
            <a:ext cx="4764683" cy="1363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2.1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표준이 되는 </a:t>
            </a:r>
            <a:r>
              <a:rPr lang="ko-KR" altLang="en-US" sz="15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선정</a:t>
            </a:r>
            <a:endParaRPr lang="en-US" altLang="ko-KR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2.2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빛을 차단시킬 수 있는 방법 모색</a:t>
            </a:r>
            <a:endParaRPr lang="en-US" altLang="ko-KR" sz="15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물리적 필터</a:t>
            </a:r>
            <a:endParaRPr lang="en-US" altLang="ko-KR" sz="15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촬영 </a:t>
            </a:r>
            <a:r>
              <a:rPr lang="ko-KR" altLang="en-US" sz="15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변경</a:t>
            </a:r>
            <a:endParaRPr lang="en-US" altLang="ko-KR" sz="15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982295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6056978"/>
      </p:ext>
    </p:extLst>
  </p:cSld>
  <p:clrMapOvr>
    <a:masterClrMapping/>
  </p:clrMapOvr>
  <p:transition advTm="101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0037321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용접로봇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PC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교체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6740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18" name="Picture 2" descr="C:\Users\cailab\Desktop\2021년 11월 27일 자료\sgsfe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994" y="2353732"/>
            <a:ext cx="7644139" cy="4260895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6443495" y="5863256"/>
            <a:ext cx="1355387" cy="178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53020" y="6252723"/>
            <a:ext cx="1355387" cy="1783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35028" y="6057989"/>
            <a:ext cx="1355387" cy="1783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6859" y="1515533"/>
            <a:ext cx="7610475" cy="713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Ubuntu</a:t>
            </a:r>
            <a:r>
              <a:rPr lang="en-US" altLang="ko-KR" dirty="0">
                <a:solidFill>
                  <a:schemeClr val="tx1"/>
                </a:solidFill>
              </a:rPr>
              <a:t> 18.04 -&gt; Window10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Python 2.7 - &gt; 3.6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505563" y="4491656"/>
            <a:ext cx="1015638" cy="1819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0030" y="4500123"/>
            <a:ext cx="1015638" cy="1819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1200" y="4783666"/>
            <a:ext cx="5486402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ko-KR" altLang="en-US" dirty="0">
                <a:solidFill>
                  <a:schemeClr val="tx1"/>
                </a:solidFill>
              </a:rPr>
              <a:t>취득과정에서 </a:t>
            </a:r>
            <a:r>
              <a:rPr lang="en-US" altLang="ko-KR" dirty="0">
                <a:solidFill>
                  <a:schemeClr val="tx1"/>
                </a:solidFill>
              </a:rPr>
              <a:t>Real Sense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Depth</a:t>
            </a:r>
            <a:r>
              <a:rPr lang="ko-KR" altLang="en-US" dirty="0">
                <a:solidFill>
                  <a:schemeClr val="tx1"/>
                </a:solidFill>
              </a:rPr>
              <a:t>값이 안 넘어옴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6" idx="3"/>
            <a:endCxn id="24" idx="1"/>
          </p:cNvCxnSpPr>
          <p:nvPr/>
        </p:nvCxnSpPr>
        <p:spPr>
          <a:xfrm>
            <a:off x="6197602" y="5507566"/>
            <a:ext cx="245893" cy="4448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cailab\Desktop\2021년 12월 4일 자료\dept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5867" y="5528143"/>
            <a:ext cx="5359400" cy="694572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796228" y="5753189"/>
            <a:ext cx="160505" cy="114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0106168"/>
      </p:ext>
    </p:extLst>
  </p:cSld>
  <p:clrMapOvr>
    <a:masterClrMapping/>
  </p:clrMapOvr>
  <p:transition advTm="31562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5"/>
            <a:ext cx="8605354" cy="857741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en-US" altLang="ko-KR" sz="2400" b="1" dirty="0">
                <a:solidFill>
                  <a:srgbClr val="3D3C3E"/>
                </a:solidFill>
              </a:rPr>
              <a:t>Noise  </a:t>
            </a:r>
            <a:r>
              <a:rPr lang="ko-KR" altLang="en-US" sz="2400" b="1" dirty="0">
                <a:solidFill>
                  <a:srgbClr val="3D3C3E"/>
                </a:solidFill>
              </a:rPr>
              <a:t>보정에 </a:t>
            </a:r>
            <a:r>
              <a:rPr lang="en-US" altLang="ko-KR" sz="2400" b="1" dirty="0" err="1">
                <a:solidFill>
                  <a:srgbClr val="3D3C3E"/>
                </a:solidFill>
              </a:rPr>
              <a:t>Normalization&amp;Softmax</a:t>
            </a:r>
            <a:r>
              <a:rPr lang="en-US" altLang="ko-KR" sz="2400" b="1" dirty="0">
                <a:solidFill>
                  <a:srgbClr val="3D3C3E"/>
                </a:solidFill>
              </a:rPr>
              <a:t> </a:t>
            </a:r>
            <a:r>
              <a:rPr lang="ko-KR" altLang="en-US" sz="2400" b="1" dirty="0">
                <a:solidFill>
                  <a:srgbClr val="3D3C3E"/>
                </a:solidFill>
              </a:rPr>
              <a:t>방법 적용</a:t>
            </a:r>
            <a:r>
              <a:rPr lang="en-US" altLang="ko-KR" sz="2400" b="1" dirty="0">
                <a:solidFill>
                  <a:srgbClr val="3D3C3E"/>
                </a:solidFill>
              </a:rPr>
              <a:t/>
            </a:r>
            <a:br>
              <a:rPr lang="en-US" altLang="ko-KR" sz="2400" b="1" dirty="0">
                <a:solidFill>
                  <a:srgbClr val="3D3C3E"/>
                </a:solidFill>
              </a:rPr>
            </a:br>
            <a:r>
              <a:rPr lang="en-US" altLang="ko-KR" sz="2400" b="1" dirty="0">
                <a:solidFill>
                  <a:srgbClr val="3D3C3E"/>
                </a:solidFill>
              </a:rPr>
              <a:t>(Python 2.7)</a:t>
            </a:r>
            <a:br>
              <a:rPr lang="en-US" altLang="ko-KR" sz="2400" b="1" dirty="0">
                <a:solidFill>
                  <a:srgbClr val="3D3C3E"/>
                </a:solidFill>
              </a:rPr>
            </a:b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6740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2050" name="Picture 2" descr="C:\Users\cailab\Desktop\2021년 12월 4일 자료\Nosie_Mean\거리평균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18822"/>
            <a:ext cx="4656936" cy="3245378"/>
          </a:xfrm>
          <a:prstGeom prst="rect">
            <a:avLst/>
          </a:prstGeom>
          <a:noFill/>
        </p:spPr>
      </p:pic>
      <p:pic>
        <p:nvPicPr>
          <p:cNvPr id="2052" name="Picture 4" descr="C:\Users\cailab\Desktop\2021년 12월 4일 자료\Noise_Normalize_Softmax\거리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4333" y="2353733"/>
            <a:ext cx="4529667" cy="3200402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1" y="1515533"/>
            <a:ext cx="8297334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Get Data Time = 0.1(sec)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930399"/>
            <a:ext cx="8297334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단위 </a:t>
            </a:r>
            <a:r>
              <a:rPr lang="en-US" altLang="ko-KR" dirty="0">
                <a:solidFill>
                  <a:schemeClr val="tx1"/>
                </a:solidFill>
              </a:rPr>
              <a:t>: m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25135" y="5537197"/>
            <a:ext cx="787399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Mean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39934" y="5562598"/>
            <a:ext cx="1710266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Normalization &amp; </a:t>
            </a:r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2376236"/>
      </p:ext>
    </p:extLst>
  </p:cSld>
  <p:clrMapOvr>
    <a:masterClrMapping/>
  </p:clrMapOvr>
  <p:transition advTm="38266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5"/>
            <a:ext cx="8605354" cy="857741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en-US" altLang="ko-KR" sz="2400" b="1" dirty="0">
                <a:solidFill>
                  <a:srgbClr val="3D3C3E"/>
                </a:solidFill>
              </a:rPr>
              <a:t>Noise  </a:t>
            </a:r>
            <a:r>
              <a:rPr lang="ko-KR" altLang="en-US" sz="2400" b="1" dirty="0">
                <a:solidFill>
                  <a:srgbClr val="3D3C3E"/>
                </a:solidFill>
              </a:rPr>
              <a:t>보정에 </a:t>
            </a:r>
            <a:r>
              <a:rPr lang="en-US" altLang="ko-KR" sz="2400" b="1" dirty="0" err="1">
                <a:solidFill>
                  <a:srgbClr val="3D3C3E"/>
                </a:solidFill>
              </a:rPr>
              <a:t>Normalization&amp;Softmax</a:t>
            </a:r>
            <a:r>
              <a:rPr lang="en-US" altLang="ko-KR" sz="2400" b="1" dirty="0">
                <a:solidFill>
                  <a:srgbClr val="3D3C3E"/>
                </a:solidFill>
              </a:rPr>
              <a:t> </a:t>
            </a:r>
            <a:r>
              <a:rPr lang="ko-KR" altLang="en-US" sz="2400" b="1" dirty="0">
                <a:solidFill>
                  <a:srgbClr val="3D3C3E"/>
                </a:solidFill>
              </a:rPr>
              <a:t>방법 적용</a:t>
            </a:r>
            <a:r>
              <a:rPr lang="en-US" altLang="ko-KR" sz="2400" b="1" dirty="0">
                <a:solidFill>
                  <a:srgbClr val="3D3C3E"/>
                </a:solidFill>
              </a:rPr>
              <a:t/>
            </a:r>
            <a:br>
              <a:rPr lang="en-US" altLang="ko-KR" sz="2400" b="1" dirty="0">
                <a:solidFill>
                  <a:srgbClr val="3D3C3E"/>
                </a:solidFill>
              </a:rPr>
            </a:br>
            <a:r>
              <a:rPr lang="en-US" altLang="ko-KR" sz="2400" b="1" dirty="0">
                <a:solidFill>
                  <a:srgbClr val="3D3C3E"/>
                </a:solidFill>
              </a:rPr>
              <a:t>(Python 2.7)</a:t>
            </a:r>
            <a:br>
              <a:rPr lang="en-US" altLang="ko-KR" sz="2400" b="1" dirty="0">
                <a:solidFill>
                  <a:srgbClr val="3D3C3E"/>
                </a:solidFill>
              </a:rPr>
            </a:b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6740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" y="1515533"/>
            <a:ext cx="8297334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Get Data Time = 0.1(sec)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930399"/>
            <a:ext cx="8297334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단위 </a:t>
            </a:r>
            <a:r>
              <a:rPr lang="en-US" altLang="ko-KR" dirty="0">
                <a:solidFill>
                  <a:schemeClr val="tx1"/>
                </a:solidFill>
              </a:rPr>
              <a:t>: %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25135" y="5537197"/>
            <a:ext cx="787399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Mean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39934" y="5562598"/>
            <a:ext cx="1710266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Normalization &amp; </a:t>
            </a:r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cailab\Desktop\2021년 12월 4일 자료\Nosie_Mean\거리비율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05591"/>
            <a:ext cx="4605867" cy="3307404"/>
          </a:xfrm>
          <a:prstGeom prst="rect">
            <a:avLst/>
          </a:prstGeom>
          <a:noFill/>
        </p:spPr>
      </p:pic>
      <p:pic>
        <p:nvPicPr>
          <p:cNvPr id="3075" name="Picture 3" descr="C:\Users\cailab\Desktop\2021년 12월 4일 자료\Noise_Normalize_Softmax\거리비율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1375" y="2424640"/>
            <a:ext cx="4492625" cy="31614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1545547"/>
      </p:ext>
    </p:extLst>
  </p:cSld>
  <p:clrMapOvr>
    <a:masterClrMapping/>
  </p:clrMapOvr>
  <p:transition advTm="3484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5"/>
            <a:ext cx="8605354" cy="857741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en-US" altLang="ko-KR" sz="2400" b="1" dirty="0">
                <a:solidFill>
                  <a:srgbClr val="3D3C3E"/>
                </a:solidFill>
              </a:rPr>
              <a:t>Noise  </a:t>
            </a:r>
            <a:r>
              <a:rPr lang="ko-KR" altLang="en-US" sz="2400" b="1" dirty="0">
                <a:solidFill>
                  <a:srgbClr val="3D3C3E"/>
                </a:solidFill>
              </a:rPr>
              <a:t>보정에 </a:t>
            </a:r>
            <a:r>
              <a:rPr lang="en-US" altLang="ko-KR" sz="2400" b="1" dirty="0" err="1">
                <a:solidFill>
                  <a:srgbClr val="3D3C3E"/>
                </a:solidFill>
              </a:rPr>
              <a:t>Normalization&amp;Softmax</a:t>
            </a:r>
            <a:r>
              <a:rPr lang="en-US" altLang="ko-KR" sz="2400" b="1" dirty="0">
                <a:solidFill>
                  <a:srgbClr val="3D3C3E"/>
                </a:solidFill>
              </a:rPr>
              <a:t> </a:t>
            </a:r>
            <a:r>
              <a:rPr lang="ko-KR" altLang="en-US" sz="2400" b="1" dirty="0">
                <a:solidFill>
                  <a:srgbClr val="3D3C3E"/>
                </a:solidFill>
              </a:rPr>
              <a:t>방법 적용</a:t>
            </a:r>
            <a:r>
              <a:rPr lang="en-US" altLang="ko-KR" sz="2400" b="1" dirty="0">
                <a:solidFill>
                  <a:srgbClr val="3D3C3E"/>
                </a:solidFill>
              </a:rPr>
              <a:t/>
            </a:r>
            <a:br>
              <a:rPr lang="en-US" altLang="ko-KR" sz="2400" b="1" dirty="0">
                <a:solidFill>
                  <a:srgbClr val="3D3C3E"/>
                </a:solidFill>
              </a:rPr>
            </a:br>
            <a:r>
              <a:rPr lang="en-US" altLang="ko-KR" sz="2400" b="1" dirty="0">
                <a:solidFill>
                  <a:srgbClr val="3D3C3E"/>
                </a:solidFill>
              </a:rPr>
              <a:t>(Python 2.7)</a:t>
            </a:r>
            <a:br>
              <a:rPr lang="en-US" altLang="ko-KR" sz="2400" b="1" dirty="0">
                <a:solidFill>
                  <a:srgbClr val="3D3C3E"/>
                </a:solidFill>
              </a:rPr>
            </a:b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6740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" y="1515533"/>
            <a:ext cx="8297334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Get Data Time = 0.1(sec)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930399"/>
            <a:ext cx="8297334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단위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Rad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25135" y="5537197"/>
            <a:ext cx="787399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Mean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39934" y="5562598"/>
            <a:ext cx="1710266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Normalization &amp; </a:t>
            </a:r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cailab\Desktop\2021년 12월 4일 자료\Nosie_Mean\각도평균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59025"/>
            <a:ext cx="4792134" cy="3219331"/>
          </a:xfrm>
          <a:prstGeom prst="rect">
            <a:avLst/>
          </a:prstGeom>
          <a:noFill/>
        </p:spPr>
      </p:pic>
      <p:pic>
        <p:nvPicPr>
          <p:cNvPr id="4099" name="Picture 3" descr="C:\Users\cailab\Desktop\2021년 12월 4일 자료\Noise_Normalize_Softmax\각도평균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1946" y="2301874"/>
            <a:ext cx="4582054" cy="3312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97061920"/>
      </p:ext>
    </p:extLst>
  </p:cSld>
  <p:clrMapOvr>
    <a:masterClrMapping/>
  </p:clrMapOvr>
  <p:transition advTm="15203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63607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각도 평가기준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pic>
        <p:nvPicPr>
          <p:cNvPr id="10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pic>
        <p:nvPicPr>
          <p:cNvPr id="5122" name="Picture 2" descr="C:\Users\cailab\Desktop\ㄺ믇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115" y="1935692"/>
            <a:ext cx="1435100" cy="1530350"/>
          </a:xfrm>
          <a:prstGeom prst="rect">
            <a:avLst/>
          </a:prstGeom>
          <a:noFill/>
        </p:spPr>
      </p:pic>
      <p:pic>
        <p:nvPicPr>
          <p:cNvPr id="18" name="Picture 2" descr="C:\Users\cailab\Desktop\ㄺ믇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3083983" y="2045759"/>
            <a:ext cx="1435100" cy="1530350"/>
          </a:xfrm>
          <a:prstGeom prst="rect">
            <a:avLst/>
          </a:prstGeom>
          <a:noFill/>
        </p:spPr>
      </p:pic>
      <p:pic>
        <p:nvPicPr>
          <p:cNvPr id="19" name="Picture 2" descr="C:\Users\cailab\Desktop\ㄺ믇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648" y="3654427"/>
            <a:ext cx="1435100" cy="1530350"/>
          </a:xfrm>
          <a:prstGeom prst="rect">
            <a:avLst/>
          </a:prstGeom>
          <a:noFill/>
        </p:spPr>
      </p:pic>
      <p:pic>
        <p:nvPicPr>
          <p:cNvPr id="21" name="Picture 2" descr="C:\Users\cailab\Desktop\ㄺ믇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5259916" y="3747560"/>
            <a:ext cx="1435100" cy="1530350"/>
          </a:xfrm>
          <a:prstGeom prst="rect">
            <a:avLst/>
          </a:prstGeom>
          <a:noFill/>
        </p:spPr>
      </p:pic>
      <p:cxnSp>
        <p:nvCxnSpPr>
          <p:cNvPr id="23" name="직선 연결선 22"/>
          <p:cNvCxnSpPr/>
          <p:nvPr/>
        </p:nvCxnSpPr>
        <p:spPr>
          <a:xfrm flipV="1">
            <a:off x="753533" y="2743200"/>
            <a:ext cx="3403600" cy="84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53533" y="4470401"/>
            <a:ext cx="558800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120469" y="2438397"/>
            <a:ext cx="1092198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오차 </a:t>
            </a:r>
            <a:r>
              <a:rPr lang="en-US" altLang="ko-KR" dirty="0">
                <a:solidFill>
                  <a:schemeClr val="tx1"/>
                </a:solidFill>
              </a:rPr>
              <a:t>: 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086601" y="4182530"/>
            <a:ext cx="1092198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오차 </a:t>
            </a:r>
            <a:r>
              <a:rPr lang="en-US" altLang="ko-KR" dirty="0">
                <a:solidFill>
                  <a:schemeClr val="tx1"/>
                </a:solidFill>
              </a:rPr>
              <a:t>: 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24934" y="5740396"/>
            <a:ext cx="8128000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오차 </a:t>
            </a:r>
            <a:r>
              <a:rPr lang="en-US" altLang="ko-KR" dirty="0">
                <a:solidFill>
                  <a:schemeClr val="tx1"/>
                </a:solidFill>
              </a:rPr>
              <a:t>% = (Error Distance/Ground Truth Distance) * 100</a:t>
            </a:r>
          </a:p>
        </p:txBody>
      </p:sp>
    </p:spTree>
    <p:extLst>
      <p:ext uri="{BB962C8B-B14F-4D97-AF65-F5344CB8AC3E}">
        <p14:creationId xmlns:p14="http://schemas.microsoft.com/office/powerpoint/2010/main" xmlns="" val="2388557742"/>
      </p:ext>
    </p:extLst>
  </p:cSld>
  <p:clrMapOvr>
    <a:masterClrMapping/>
  </p:clrMapOvr>
  <p:transition advTm="24859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63607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각도 평가기준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pic>
        <p:nvPicPr>
          <p:cNvPr id="10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pic>
        <p:nvPicPr>
          <p:cNvPr id="5122" name="Picture 2" descr="C:\Users\cailab\Desktop\ㄺ믇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3715" y="1986491"/>
            <a:ext cx="1435100" cy="1530350"/>
          </a:xfrm>
          <a:prstGeom prst="rect">
            <a:avLst/>
          </a:prstGeom>
          <a:noFill/>
        </p:spPr>
      </p:pic>
      <p:pic>
        <p:nvPicPr>
          <p:cNvPr id="18" name="Picture 2" descr="C:\Users\cailab\Desktop\ㄺ믇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9053233">
            <a:off x="5700184" y="1444626"/>
            <a:ext cx="1435100" cy="1530350"/>
          </a:xfrm>
          <a:prstGeom prst="rect">
            <a:avLst/>
          </a:prstGeom>
          <a:noFill/>
        </p:spPr>
      </p:pic>
      <p:pic>
        <p:nvPicPr>
          <p:cNvPr id="19" name="Picture 2" descr="C:\Users\cailab\Desktop\ㄺ믇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82182" y="3612092"/>
            <a:ext cx="1435100" cy="1530350"/>
          </a:xfrm>
          <a:prstGeom prst="rect">
            <a:avLst/>
          </a:prstGeom>
          <a:noFill/>
        </p:spPr>
      </p:pic>
      <p:pic>
        <p:nvPicPr>
          <p:cNvPr id="21" name="Picture 2" descr="C:\Users\cailab\Desktop\ㄺ믇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94450" y="3637492"/>
            <a:ext cx="1435100" cy="1530350"/>
          </a:xfrm>
          <a:prstGeom prst="rect">
            <a:avLst/>
          </a:prstGeom>
          <a:noFill/>
        </p:spPr>
      </p:pic>
      <p:cxnSp>
        <p:nvCxnSpPr>
          <p:cNvPr id="23" name="직선 연결선 22"/>
          <p:cNvCxnSpPr/>
          <p:nvPr/>
        </p:nvCxnSpPr>
        <p:spPr>
          <a:xfrm flipV="1">
            <a:off x="1744133" y="2015066"/>
            <a:ext cx="4936067" cy="7874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761067" y="4428068"/>
            <a:ext cx="4961467" cy="8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24934" y="5740396"/>
            <a:ext cx="8128000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오차 </a:t>
            </a:r>
            <a:r>
              <a:rPr lang="en-US" altLang="ko-KR" dirty="0">
                <a:solidFill>
                  <a:srgbClr val="FF0000"/>
                </a:solidFill>
              </a:rPr>
              <a:t>% = (</a:t>
            </a:r>
            <a:r>
              <a:rPr lang="en-US" altLang="ko-KR" dirty="0" err="1">
                <a:solidFill>
                  <a:srgbClr val="FF0000"/>
                </a:solidFill>
              </a:rPr>
              <a:t>Roll_Pitch_Yaw_Error</a:t>
            </a:r>
            <a:r>
              <a:rPr lang="en-US" altLang="ko-KR" dirty="0">
                <a:solidFill>
                  <a:srgbClr val="FF0000"/>
                </a:solidFill>
              </a:rPr>
              <a:t> Mean/Ground Truth Rotation) * 100</a:t>
            </a:r>
          </a:p>
        </p:txBody>
      </p:sp>
    </p:spTree>
    <p:extLst>
      <p:ext uri="{BB962C8B-B14F-4D97-AF65-F5344CB8AC3E}">
        <p14:creationId xmlns:p14="http://schemas.microsoft.com/office/powerpoint/2010/main" xmlns="" val="488909484"/>
      </p:ext>
    </p:extLst>
  </p:cSld>
  <p:clrMapOvr>
    <a:masterClrMapping/>
  </p:clrMapOvr>
  <p:transition advTm="51172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27969" y="890626"/>
            <a:ext cx="844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4.  </a:t>
            </a:r>
            <a:r>
              <a:rPr kumimoji="0" lang="ko-KR" altLang="en-US" sz="2800" b="1" i="0" u="none" strike="noStrike" kern="1200" cap="none" spc="-150" normalizeH="0" baseline="0" noProof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향후계획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3602" y="1398958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1. Python 3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버전에서 구동할 수 있도록 조치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2.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Radu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Horaud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and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Fadi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Dornaika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방법 구현 및 비교 실험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9016879"/>
      </p:ext>
    </p:extLst>
  </p:cSld>
  <p:clrMapOvr>
    <a:masterClrMapping/>
  </p:clrMapOvr>
  <p:transition advTm="30359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ransition advTm="21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이번 주 작업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이후 진행 계획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Python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3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전환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지난 주 용접실내 컴퓨터의 변경 실시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Python 3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버전의 설치와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USB 3.0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포트의 연결이 가능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1280 x 720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해상도로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input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받는 것이 가능해짐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1280 x 720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해상도의 이미지를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resize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하여 학습을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Python 3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버전에서의 실행을 위해 환경 설정 및 코드 수정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Python 2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버전도 보존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Pytorch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적용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669602" y="6020187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추가 경로 검출이 발생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580A6E43-B215-4609-8497-2BA3884EBE43}"/>
              </a:ext>
            </a:extLst>
          </p:cNvPr>
          <p:cNvGrpSpPr/>
          <p:nvPr/>
        </p:nvGrpSpPr>
        <p:grpSpPr>
          <a:xfrm>
            <a:off x="364803" y="2990850"/>
            <a:ext cx="8677597" cy="3124061"/>
            <a:chOff x="364803" y="3130550"/>
            <a:chExt cx="8677597" cy="3124061"/>
          </a:xfrm>
        </p:grpSpPr>
        <p:pic>
          <p:nvPicPr>
            <p:cNvPr id="3" name="그림 2" descr="실내, 하얀색, 더러운, 욕실이(가) 표시된 사진&#10;&#10;자동 생성된 설명">
              <a:extLst>
                <a:ext uri="{FF2B5EF4-FFF2-40B4-BE49-F238E27FC236}">
                  <a16:creationId xmlns:a16="http://schemas.microsoft.com/office/drawing/2014/main" xmlns="" id="{77243C94-F0C0-4D4F-BBAB-B10F7FC1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4803" y="3130550"/>
              <a:ext cx="4207197" cy="2628900"/>
            </a:xfrm>
            <a:prstGeom prst="rect">
              <a:avLst/>
            </a:prstGeom>
          </p:spPr>
        </p:pic>
        <p:pic>
          <p:nvPicPr>
            <p:cNvPr id="5" name="그림 4" descr="어두운, 밤하늘이(가) 표시된 사진&#10;&#10;자동 생성된 설명">
              <a:extLst>
                <a:ext uri="{FF2B5EF4-FFF2-40B4-BE49-F238E27FC236}">
                  <a16:creationId xmlns:a16="http://schemas.microsoft.com/office/drawing/2014/main" xmlns="" id="{75185CB9-6038-4D97-BA42-34D02D1AA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72000" y="3130550"/>
              <a:ext cx="4470400" cy="26289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CD23705-0B9E-4DFB-8487-9BBA95232248}"/>
                </a:ext>
              </a:extLst>
            </p:cNvPr>
            <p:cNvSpPr txBox="1"/>
            <p:nvPr/>
          </p:nvSpPr>
          <p:spPr>
            <a:xfrm>
              <a:off x="2096372" y="5916057"/>
              <a:ext cx="47908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Unet</a:t>
              </a:r>
              <a:r>
                <a:rPr lang="en-US" altLang="ko-KR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3+ </a:t>
              </a:r>
              <a:r>
                <a:rPr lang="ko-KR" altLang="en-US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경로 검출 결과</a:t>
              </a:r>
              <a:endPara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C8F215-E7CB-435C-B80A-9FF34181B699}"/>
              </a:ext>
            </a:extLst>
          </p:cNvPr>
          <p:cNvSpPr txBox="1"/>
          <p:nvPr/>
        </p:nvSpPr>
        <p:spPr>
          <a:xfrm>
            <a:off x="416909" y="1699384"/>
            <a:ext cx="87791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Unet3+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로 학습시킨 모델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Pytorch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이를 이용하기 위한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Pytorch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기반 경로 검출 코드 작성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작성한 코드를 바탕으로 경로 검출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860241"/>
      </p:ext>
    </p:extLst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추가 경로 검출 원인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C8F215-E7CB-435C-B80A-9FF34181B699}"/>
              </a:ext>
            </a:extLst>
          </p:cNvPr>
          <p:cNvSpPr txBox="1"/>
          <p:nvPr/>
        </p:nvSpPr>
        <p:spPr>
          <a:xfrm>
            <a:off x="416909" y="4562633"/>
            <a:ext cx="87791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추정 원인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1.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Unet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3+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학습시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검출 이미지들만 사용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2.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Unet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3+ test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시에도 발생하였던 추가 경로 검출 문제로 추정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       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0590F4E-2D51-4896-9670-4791C6DDFF80}"/>
              </a:ext>
            </a:extLst>
          </p:cNvPr>
          <p:cNvGrpSpPr/>
          <p:nvPr/>
        </p:nvGrpSpPr>
        <p:grpSpPr>
          <a:xfrm>
            <a:off x="2096372" y="2524156"/>
            <a:ext cx="4790889" cy="2020494"/>
            <a:chOff x="1654583" y="2562206"/>
            <a:chExt cx="4790889" cy="202049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1919B11-89E0-4F64-A783-8DEC9A5B16F7}"/>
                </a:ext>
              </a:extLst>
            </p:cNvPr>
            <p:cNvSpPr txBox="1"/>
            <p:nvPr/>
          </p:nvSpPr>
          <p:spPr>
            <a:xfrm>
              <a:off x="1654583" y="4244146"/>
              <a:ext cx="47908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Unet</a:t>
              </a:r>
              <a:r>
                <a:rPr lang="en-US" altLang="ko-KR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3+ </a:t>
              </a:r>
              <a:r>
                <a:rPr lang="ko-KR" altLang="en-US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경로 검출 결과</a:t>
              </a:r>
              <a:endPara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29B77B63-1960-4C14-9AEB-AEDC42D46A98}"/>
                </a:ext>
              </a:extLst>
            </p:cNvPr>
            <p:cNvGrpSpPr/>
            <p:nvPr/>
          </p:nvGrpSpPr>
          <p:grpSpPr>
            <a:xfrm>
              <a:off x="1696108" y="2562206"/>
              <a:ext cx="2137025" cy="1593037"/>
              <a:chOff x="2214081" y="2636131"/>
              <a:chExt cx="2137025" cy="1593037"/>
            </a:xfrm>
          </p:grpSpPr>
          <p:pic>
            <p:nvPicPr>
              <p:cNvPr id="14" name="그림 13" descr="실내, 하얀색, 더러운, 욕실이(가) 표시된 사진&#10;&#10;자동 생성된 설명">
                <a:extLst>
                  <a:ext uri="{FF2B5EF4-FFF2-40B4-BE49-F238E27FC236}">
                    <a16:creationId xmlns:a16="http://schemas.microsoft.com/office/drawing/2014/main" xmlns="" id="{60EC38E5-7EF2-41AD-8EEE-ABA7922188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9206" t="39403"/>
              <a:stretch/>
            </p:blipFill>
            <p:spPr>
              <a:xfrm>
                <a:off x="2214081" y="2636131"/>
                <a:ext cx="2137025" cy="1593037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xmlns="" id="{0DBC7613-8DE7-449C-9830-DE8751156AA2}"/>
                  </a:ext>
                </a:extLst>
              </p:cNvPr>
              <p:cNvSpPr/>
              <p:nvPr/>
            </p:nvSpPr>
            <p:spPr>
              <a:xfrm>
                <a:off x="2691830" y="3073540"/>
                <a:ext cx="369869" cy="85789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25DEE1E6-D70B-45BB-B97D-588E02CD864C}"/>
                </a:ext>
              </a:extLst>
            </p:cNvPr>
            <p:cNvGrpSpPr/>
            <p:nvPr/>
          </p:nvGrpSpPr>
          <p:grpSpPr>
            <a:xfrm>
              <a:off x="4143087" y="2564198"/>
              <a:ext cx="2137025" cy="1593038"/>
              <a:chOff x="6684480" y="2636131"/>
              <a:chExt cx="2137025" cy="1593038"/>
            </a:xfrm>
          </p:grpSpPr>
          <p:pic>
            <p:nvPicPr>
              <p:cNvPr id="15" name="그림 14" descr="어두운, 밤하늘이(가) 표시된 사진&#10;&#10;자동 생성된 설명">
                <a:extLst>
                  <a:ext uri="{FF2B5EF4-FFF2-40B4-BE49-F238E27FC236}">
                    <a16:creationId xmlns:a16="http://schemas.microsoft.com/office/drawing/2014/main" xmlns="" id="{8533C7DC-B804-438E-99B3-C78FBA7606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2196" t="39403"/>
              <a:stretch/>
            </p:blipFill>
            <p:spPr>
              <a:xfrm>
                <a:off x="6684480" y="2636131"/>
                <a:ext cx="2137025" cy="1593038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CA4FA11E-E3BE-4B27-8145-8EF077D95B37}"/>
                  </a:ext>
                </a:extLst>
              </p:cNvPr>
              <p:cNvSpPr/>
              <p:nvPr/>
            </p:nvSpPr>
            <p:spPr>
              <a:xfrm>
                <a:off x="7030770" y="3073540"/>
                <a:ext cx="369869" cy="85789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5B4924-657C-4F62-93D8-C2A71A24AFA2}"/>
              </a:ext>
            </a:extLst>
          </p:cNvPr>
          <p:cNvSpPr txBox="1"/>
          <p:nvPr/>
        </p:nvSpPr>
        <p:spPr>
          <a:xfrm>
            <a:off x="416909" y="1710591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상황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사이의 검은 선 이외의 검은 선들도 용접 경로로 오인식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9719996"/>
      </p:ext>
    </p:extLst>
  </p:cSld>
  <p:clrMapOvr>
    <a:masterClrMapping/>
  </p:clrMapOvr>
  <p:transition advTm="31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추가 경로 검출 원인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C8F215-E7CB-435C-B80A-9FF34181B699}"/>
              </a:ext>
            </a:extLst>
          </p:cNvPr>
          <p:cNvSpPr txBox="1"/>
          <p:nvPr/>
        </p:nvSpPr>
        <p:spPr>
          <a:xfrm>
            <a:off x="416908" y="4923242"/>
            <a:ext cx="87791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해결 방안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기존 학습 데이터에 용접 환경에서의 경로 추출 데이터들을 추가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-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경로 검출을 하면 안되는 용접 환경 배경 데이터를 추가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위의 데이터들을 추가하여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unet3+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학습을 시키고 이를 이용하여 경로 검출 시도 예정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5B4924-657C-4F62-93D8-C2A71A24AFA2}"/>
              </a:ext>
            </a:extLst>
          </p:cNvPr>
          <p:cNvSpPr txBox="1"/>
          <p:nvPr/>
        </p:nvSpPr>
        <p:spPr>
          <a:xfrm>
            <a:off x="416909" y="1710591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상황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사이의 검은 선 이외의 검은 선들도 용접 경로로 오인식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674EF41-E30B-4F09-A987-FA418BCB7A73}"/>
              </a:ext>
            </a:extLst>
          </p:cNvPr>
          <p:cNvGrpSpPr/>
          <p:nvPr/>
        </p:nvGrpSpPr>
        <p:grpSpPr>
          <a:xfrm>
            <a:off x="1542229" y="2244810"/>
            <a:ext cx="5899176" cy="1984103"/>
            <a:chOff x="2674609" y="2244810"/>
            <a:chExt cx="6096194" cy="1984103"/>
          </a:xfrm>
        </p:grpSpPr>
        <p:pic>
          <p:nvPicPr>
            <p:cNvPr id="4" name="그림 3" descr="벽, 실내, 욕실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5A5D3DD4-C51E-40C7-AF2C-A4B05A643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722706" y="2244810"/>
              <a:ext cx="3048097" cy="1984103"/>
            </a:xfrm>
            <a:prstGeom prst="rect">
              <a:avLst/>
            </a:prstGeom>
          </p:spPr>
        </p:pic>
        <p:pic>
          <p:nvPicPr>
            <p:cNvPr id="6" name="그림 5" descr="실내, 벽, 욕실, 천장이(가) 표시된 사진&#10;&#10;자동 생성된 설명">
              <a:extLst>
                <a:ext uri="{FF2B5EF4-FFF2-40B4-BE49-F238E27FC236}">
                  <a16:creationId xmlns:a16="http://schemas.microsoft.com/office/drawing/2014/main" xmlns="" id="{87E751B4-3CF9-4C05-9197-358A2886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674609" y="2244810"/>
              <a:ext cx="3048097" cy="198410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D814639-B32A-4266-B202-70E54995469B}"/>
              </a:ext>
            </a:extLst>
          </p:cNvPr>
          <p:cNvSpPr txBox="1"/>
          <p:nvPr/>
        </p:nvSpPr>
        <p:spPr>
          <a:xfrm>
            <a:off x="1428259" y="4325338"/>
            <a:ext cx="3177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캐비닛 환경 용접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데이터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E0C394B-7CC0-4930-9FA6-E408C8E71559}"/>
              </a:ext>
            </a:extLst>
          </p:cNvPr>
          <p:cNvSpPr txBox="1"/>
          <p:nvPr/>
        </p:nvSpPr>
        <p:spPr>
          <a:xfrm>
            <a:off x="4377847" y="4318986"/>
            <a:ext cx="3177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배경 데이터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4307366"/>
      </p:ext>
    </p:extLst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추가한 데이터들로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Unet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3+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학습 진행 및 검출 경로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경로 검출 결과에 따라 다른 방안 모색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2. Plate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모재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데이터들을 이용한 학습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합동 데이터들로 학습을 진행한 후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경로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GUI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버튼 활성화 시 경로 검출 차이 확인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3. Image Scale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변경 학습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320 x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320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resize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하여 학습시키고 있는 상태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640 x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640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으로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reszie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하여 학습시킬 수 있는 방법 탐색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</p:spTree>
  </p:cSld>
  <p:clrMapOvr>
    <a:masterClrMapping/>
  </p:clrMapOvr>
  <p:transition advTm="11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불량 검사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998162"/>
      </p:ext>
    </p:extLst>
  </p:cSld>
  <p:clrMapOvr>
    <a:masterClrMapping/>
  </p:clrMapOvr>
  <p:transition advTm="297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893</Words>
  <Application>Microsoft Office PowerPoint</Application>
  <PresentationFormat>화면 슬라이드 쇼(4:3)</PresentationFormat>
  <Paragraphs>224</Paragraphs>
  <Slides>28</Slides>
  <Notes>27</Notes>
  <HiddenSlides>0</HiddenSlides>
  <MMClips>2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1. 이번 주 작업</vt:lpstr>
      <vt:lpstr>1. 이번 주 작업</vt:lpstr>
      <vt:lpstr>2. 이후 진행 계획</vt:lpstr>
      <vt:lpstr>슬라이드 9</vt:lpstr>
      <vt:lpstr>1. 이번주 작업</vt:lpstr>
      <vt:lpstr>1. 이번주 작업</vt:lpstr>
      <vt:lpstr>1. 이번주 작업</vt:lpstr>
      <vt:lpstr>슬라이드 13</vt:lpstr>
      <vt:lpstr>1. 이번주 작업</vt:lpstr>
      <vt:lpstr>1. 이번주 작업</vt:lpstr>
      <vt:lpstr>1. 이번주 작업</vt:lpstr>
      <vt:lpstr>1. 이번주 작업</vt:lpstr>
      <vt:lpstr>1. 이번주 작업</vt:lpstr>
      <vt:lpstr>2. 다음주 계획</vt:lpstr>
      <vt:lpstr>슬라이드 20</vt:lpstr>
      <vt:lpstr>1.  용접로봇  PC 교체</vt:lpstr>
      <vt:lpstr>2. Noise  보정에 Normalization&amp;Softmax 방법 적용 (Python 2.7) </vt:lpstr>
      <vt:lpstr>2. Noise  보정에 Normalization&amp;Softmax 방법 적용 (Python 2.7) </vt:lpstr>
      <vt:lpstr>2. Noise  보정에 Normalization&amp;Softmax 방법 적용 (Python 2.7) </vt:lpstr>
      <vt:lpstr>3. 각도 평가기준</vt:lpstr>
      <vt:lpstr>3. 각도 평가기준</vt:lpstr>
      <vt:lpstr>슬라이드 27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1056</cp:revision>
  <dcterms:created xsi:type="dcterms:W3CDTF">2011-08-24T01:05:33Z</dcterms:created>
  <dcterms:modified xsi:type="dcterms:W3CDTF">2021-12-04T01:37:28Z</dcterms:modified>
  <cp:version/>
</cp:coreProperties>
</file>