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27"/>
  </p:notesMasterIdLst>
  <p:handoutMasterIdLst>
    <p:handoutMasterId r:id="rId28"/>
  </p:handoutMasterIdLst>
  <p:sldIdLst>
    <p:sldId id="257" r:id="rId2"/>
    <p:sldId id="600" r:id="rId3"/>
    <p:sldId id="601" r:id="rId4"/>
    <p:sldId id="602" r:id="rId5"/>
    <p:sldId id="669" r:id="rId6"/>
    <p:sldId id="670" r:id="rId7"/>
    <p:sldId id="671" r:id="rId8"/>
    <p:sldId id="672" r:id="rId9"/>
    <p:sldId id="675" r:id="rId10"/>
    <p:sldId id="673" r:id="rId11"/>
    <p:sldId id="674" r:id="rId12"/>
    <p:sldId id="604" r:id="rId13"/>
    <p:sldId id="605" r:id="rId14"/>
    <p:sldId id="531" r:id="rId15"/>
    <p:sldId id="676" r:id="rId16"/>
    <p:sldId id="677" r:id="rId17"/>
    <p:sldId id="678" r:id="rId18"/>
    <p:sldId id="679" r:id="rId19"/>
    <p:sldId id="680" r:id="rId20"/>
    <p:sldId id="681" r:id="rId21"/>
    <p:sldId id="682" r:id="rId22"/>
    <p:sldId id="683" r:id="rId23"/>
    <p:sldId id="684" r:id="rId24"/>
    <p:sldId id="685" r:id="rId25"/>
    <p:sldId id="686" r:id="rId26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443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492" y="-7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10912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2021-12-17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F3AF6795-A612-454E-AF7A-9192B1BEBB13}" type="datetime1">
              <a:rPr lang="ko-KR" altLang="en-US" smtClean="0"/>
              <a:pPr>
                <a:defRPr/>
              </a:pPr>
              <a:t>2021-12-17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A0A51D67-0C14-4576-BCC5-A508196B7BB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1317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1548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0607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359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084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481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8674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4859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정태수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Plate + Pipe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합동 데이터 학습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추가 사항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EF2A817-B029-4807-822D-08CC675EB593}"/>
              </a:ext>
            </a:extLst>
          </p:cNvPr>
          <p:cNvSpPr txBox="1"/>
          <p:nvPr/>
        </p:nvSpPr>
        <p:spPr>
          <a:xfrm>
            <a:off x="364803" y="4180916"/>
            <a:ext cx="877919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경로가 아닌 직선들을 용접 경로로 인식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합동 데이터 학습으로 인해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형태와 비슷한 직선 구간들에 대해서도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경로로 인식한 것으로 생각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수정 방안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1. 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 개별 학습 후 적용 시도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위와 같은 오인식이 일어날 수 있는 데이터를 추가적으로 제작하여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  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만 인식하도록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추가 학습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B974C7C8-F08F-4823-B6FD-C0C8C565FE50}"/>
              </a:ext>
            </a:extLst>
          </p:cNvPr>
          <p:cNvGrpSpPr/>
          <p:nvPr/>
        </p:nvGrpSpPr>
        <p:grpSpPr>
          <a:xfrm>
            <a:off x="427367" y="2171027"/>
            <a:ext cx="7875664" cy="2057886"/>
            <a:chOff x="427367" y="2171027"/>
            <a:chExt cx="7875664" cy="2169928"/>
          </a:xfrm>
        </p:grpSpPr>
        <p:pic>
          <p:nvPicPr>
            <p:cNvPr id="3" name="그림 2" descr="실내, 욕실, 벽, 싱크이(가) 표시된 사진&#10;&#10;자동 생성된 설명">
              <a:extLst>
                <a:ext uri="{FF2B5EF4-FFF2-40B4-BE49-F238E27FC236}">
                  <a16:creationId xmlns:a16="http://schemas.microsoft.com/office/drawing/2014/main" xmlns="" id="{BB7BDF43-4620-4CF8-89FF-1880B574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7367" y="2171027"/>
              <a:ext cx="3857649" cy="2169928"/>
            </a:xfrm>
            <a:prstGeom prst="rect">
              <a:avLst/>
            </a:prstGeom>
          </p:spPr>
        </p:pic>
        <p:pic>
          <p:nvPicPr>
            <p:cNvPr id="12" name="그림 11" descr="실내, 벽, 장치, 밀러이(가) 표시된 사진&#10;&#10;자동 생성된 설명">
              <a:extLst>
                <a:ext uri="{FF2B5EF4-FFF2-40B4-BE49-F238E27FC236}">
                  <a16:creationId xmlns:a16="http://schemas.microsoft.com/office/drawing/2014/main" xmlns="" id="{13218968-9266-44D8-BB47-8863FFCE3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45381" y="2171027"/>
              <a:ext cx="3857650" cy="2169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337305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Image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1.0 scale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경로 검출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1.0 Image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scale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학습 완료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모델로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Image scale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1.0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으로 경로 검출 시도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용접실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컴퓨터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GPU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메모리 부족 현상 발생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현재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1070Ti VRAM 8GB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이용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현상 수정 방안 탐색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9AD0A08-EE10-408A-A589-154C5FD9B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00" y="2778814"/>
            <a:ext cx="3077004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1709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912048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1. 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개별 데이터 학습을 통해 경로 검출 결과 재확인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현재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valid dataset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을 학습 데이터 일부에서 랜덤 지정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valid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dataset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을 추가 제작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2. 1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의 경로 검출 결과 확인 후 경로 검출 코드의 알고리즘 수정 방안 탐색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3. Image Scale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변경 학습 시도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640 x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640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으로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reszie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하여 경로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검출시킬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수 있는 방법 탐색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1.0 scale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이미지를 이용한 경로 검출 시도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불량 검사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2021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7998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0037321"/>
      </p:ext>
    </p:extLst>
  </p:cSld>
  <p:clrMapOvr>
    <a:masterClrMapping/>
  </p:clrMapOvr>
  <p:transition advTm="297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0037321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en-US" altLang="ko-KR" sz="2800" b="1" dirty="0" err="1" smtClean="0">
                <a:solidFill>
                  <a:srgbClr val="3D3C3E"/>
                </a:solidFill>
              </a:rPr>
              <a:t>Radu</a:t>
            </a:r>
            <a:r>
              <a:rPr lang="en-US" altLang="ko-KR" sz="28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800" b="1" dirty="0" err="1" smtClean="0">
                <a:solidFill>
                  <a:srgbClr val="3D3C3E"/>
                </a:solidFill>
              </a:rPr>
              <a:t>Horaud</a:t>
            </a:r>
            <a:r>
              <a:rPr lang="en-US" altLang="ko-KR" sz="2800" b="1" dirty="0" smtClean="0">
                <a:solidFill>
                  <a:srgbClr val="3D3C3E"/>
                </a:solidFill>
              </a:rPr>
              <a:t>, </a:t>
            </a:r>
            <a:r>
              <a:rPr lang="en-US" altLang="ko-KR" sz="2800" b="1" dirty="0" err="1" smtClean="0">
                <a:solidFill>
                  <a:srgbClr val="3D3C3E"/>
                </a:solidFill>
              </a:rPr>
              <a:t>Fadi</a:t>
            </a:r>
            <a:r>
              <a:rPr lang="en-US" altLang="ko-KR" sz="28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800" b="1" dirty="0" err="1" smtClean="0">
                <a:solidFill>
                  <a:srgbClr val="3D3C3E"/>
                </a:solidFill>
              </a:rPr>
              <a:t>Dornaika’s</a:t>
            </a:r>
            <a:r>
              <a:rPr lang="en-US" altLang="ko-KR" sz="28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Jittering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보정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pic>
        <p:nvPicPr>
          <p:cNvPr id="46" name="Picture 7" descr="C:\Users\cailab\Desktop\rrr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98524" y="4481952"/>
            <a:ext cx="2845476" cy="1068338"/>
          </a:xfrm>
          <a:prstGeom prst="rect">
            <a:avLst/>
          </a:prstGeom>
          <a:noFill/>
        </p:spPr>
      </p:pic>
      <p:pic>
        <p:nvPicPr>
          <p:cNvPr id="47" name="Picture 8" descr="C:\Users\cailab\Desktop\tt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40862" y="4334617"/>
            <a:ext cx="3048705" cy="1123207"/>
          </a:xfrm>
          <a:prstGeom prst="rect">
            <a:avLst/>
          </a:prstGeom>
          <a:noFill/>
        </p:spPr>
      </p:pic>
      <p:pic>
        <p:nvPicPr>
          <p:cNvPr id="48" name="Picture 11" descr="C:\Users\cailab\Desktop\asegesf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1725" y="1651270"/>
            <a:ext cx="5257125" cy="638926"/>
          </a:xfrm>
          <a:prstGeom prst="rect">
            <a:avLst/>
          </a:prstGeom>
          <a:noFill/>
        </p:spPr>
      </p:pic>
      <p:sp>
        <p:nvSpPr>
          <p:cNvPr id="49" name="직사각형 48"/>
          <p:cNvSpPr/>
          <p:nvPr/>
        </p:nvSpPr>
        <p:spPr>
          <a:xfrm>
            <a:off x="1552574" y="1676400"/>
            <a:ext cx="790575" cy="561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133850" y="1685925"/>
            <a:ext cx="742950" cy="561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6" descr="C:\Users\cailab\Desktop\gs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13143" y="2527299"/>
            <a:ext cx="5368365" cy="882651"/>
          </a:xfrm>
          <a:prstGeom prst="rect">
            <a:avLst/>
          </a:prstGeom>
          <a:noFill/>
        </p:spPr>
      </p:pic>
      <p:pic>
        <p:nvPicPr>
          <p:cNvPr id="52" name="Picture 13" descr="C:\Users\cailab\Desktop\xhdf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8324" y="2492375"/>
            <a:ext cx="2989309" cy="965200"/>
          </a:xfrm>
          <a:prstGeom prst="rect">
            <a:avLst/>
          </a:prstGeom>
          <a:noFill/>
        </p:spPr>
      </p:pic>
      <p:sp>
        <p:nvSpPr>
          <p:cNvPr id="53" name="직사각형 52"/>
          <p:cNvSpPr/>
          <p:nvPr/>
        </p:nvSpPr>
        <p:spPr>
          <a:xfrm>
            <a:off x="657224" y="1676400"/>
            <a:ext cx="790575" cy="56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486025" y="1666875"/>
            <a:ext cx="752476" cy="56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400425" y="1685925"/>
            <a:ext cx="638175" cy="56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029199" y="1685925"/>
            <a:ext cx="790575" cy="56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3272" y="4295775"/>
            <a:ext cx="2068953" cy="220027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Tx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=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Tx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+ </a:t>
            </a:r>
            <a:r>
              <a:rPr lang="en-US" altLang="ko-KR" sz="16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</a:t>
            </a:r>
            <a:r>
              <a:rPr lang="en-US" altLang="ko-KR" sz="10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tr</a:t>
            </a:r>
            <a:endParaRPr lang="en-US" altLang="ko-KR" sz="100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Ty = Ty + </a:t>
            </a:r>
            <a:r>
              <a:rPr lang="en-US" altLang="ko-KR" sz="16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</a:t>
            </a:r>
            <a:r>
              <a:rPr lang="en-US" altLang="ko-KR" sz="10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tr</a:t>
            </a:r>
            <a:endParaRPr lang="en-US" altLang="ko-KR" sz="100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Tz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=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Tz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+ </a:t>
            </a:r>
            <a:r>
              <a:rPr lang="en-US" altLang="ko-KR" sz="16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</a:t>
            </a:r>
            <a:r>
              <a:rPr lang="en-US" altLang="ko-KR" sz="10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tr</a:t>
            </a:r>
            <a:endParaRPr lang="en-US" altLang="ko-KR" sz="100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Rx = Rx + </a:t>
            </a:r>
            <a:r>
              <a:rPr lang="en-US" altLang="ko-KR" sz="16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</a:t>
            </a:r>
            <a:r>
              <a:rPr lang="en-US" altLang="ko-KR" sz="10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rot</a:t>
            </a:r>
            <a:endParaRPr lang="en-US" altLang="ko-KR" sz="100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Ry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=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Ry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+ </a:t>
            </a:r>
            <a:r>
              <a:rPr lang="en-US" altLang="ko-KR" sz="16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</a:t>
            </a:r>
            <a:r>
              <a:rPr lang="en-US" altLang="ko-KR" sz="10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rot</a:t>
            </a:r>
            <a:endParaRPr lang="en-US" altLang="ko-KR" sz="100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Rz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=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Rz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+ </a:t>
            </a:r>
            <a:r>
              <a:rPr lang="en-US" altLang="ko-KR" sz="16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</a:t>
            </a:r>
            <a:r>
              <a:rPr lang="en-US" altLang="ko-KR" sz="10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rot</a:t>
            </a:r>
            <a:endParaRPr lang="en-US" altLang="ko-KR" sz="100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74222" y="3676650"/>
            <a:ext cx="2107053" cy="5334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카메라와 로봇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파라미터에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각각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다음값을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넣어준다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340106168"/>
      </p:ext>
    </p:extLst>
  </p:cSld>
  <p:clrMapOvr>
    <a:masterClrMapping/>
  </p:clrMapOvr>
  <p:transition advTm="31562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63607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en-US" altLang="ko-KR" sz="2800" b="1" dirty="0" err="1" smtClean="0">
                <a:solidFill>
                  <a:srgbClr val="3D3C3E"/>
                </a:solidFill>
              </a:rPr>
              <a:t>Radu</a:t>
            </a:r>
            <a:r>
              <a:rPr lang="en-US" altLang="ko-KR" sz="28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800" b="1" dirty="0" err="1" smtClean="0">
                <a:solidFill>
                  <a:srgbClr val="3D3C3E"/>
                </a:solidFill>
              </a:rPr>
              <a:t>Horaud</a:t>
            </a:r>
            <a:r>
              <a:rPr lang="en-US" altLang="ko-KR" sz="2800" b="1" dirty="0" smtClean="0">
                <a:solidFill>
                  <a:srgbClr val="3D3C3E"/>
                </a:solidFill>
              </a:rPr>
              <a:t>, </a:t>
            </a:r>
            <a:r>
              <a:rPr lang="en-US" altLang="ko-KR" sz="2800" b="1" dirty="0" err="1" smtClean="0">
                <a:solidFill>
                  <a:srgbClr val="3D3C3E"/>
                </a:solidFill>
              </a:rPr>
              <a:t>Fadi</a:t>
            </a:r>
            <a:r>
              <a:rPr lang="en-US" altLang="ko-KR" sz="28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800" b="1" dirty="0" err="1" smtClean="0">
                <a:solidFill>
                  <a:srgbClr val="3D3C3E"/>
                </a:solidFill>
              </a:rPr>
              <a:t>Dornaika’s</a:t>
            </a:r>
            <a:r>
              <a:rPr lang="en-US" altLang="ko-KR" sz="28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Jittering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보정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9625" y="4876801"/>
            <a:ext cx="9525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8160917">
            <a:off x="971550" y="4438651"/>
            <a:ext cx="9525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497511">
            <a:off x="1552574" y="4152900"/>
            <a:ext cx="9525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8837121">
            <a:off x="2347278" y="4134296"/>
            <a:ext cx="952500" cy="1886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2706044">
            <a:off x="2785347" y="3914668"/>
            <a:ext cx="952500" cy="947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 rot="2326621">
            <a:off x="3514725" y="1714501"/>
            <a:ext cx="9525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17045624">
            <a:off x="781050" y="4410076"/>
            <a:ext cx="9525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rot="18160917">
            <a:off x="1133476" y="3676650"/>
            <a:ext cx="9525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rot="2087289">
            <a:off x="1861423" y="2695467"/>
            <a:ext cx="952500" cy="947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7435530">
            <a:off x="1562100" y="3019424"/>
            <a:ext cx="9525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3" idx="1"/>
            <a:endCxn id="33" idx="0"/>
          </p:cNvCxnSpPr>
          <p:nvPr/>
        </p:nvCxnSpPr>
        <p:spPr>
          <a:xfrm rot="5400000" flipH="1" flipV="1">
            <a:off x="1667976" y="3401961"/>
            <a:ext cx="1100545" cy="2153840"/>
          </a:xfrm>
          <a:prstGeom prst="line">
            <a:avLst/>
          </a:prstGeom>
          <a:ln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7" descr="C:\Users\cailab\Desktop\rrr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8524" y="4719924"/>
            <a:ext cx="2845476" cy="1068338"/>
          </a:xfrm>
          <a:prstGeom prst="rect">
            <a:avLst/>
          </a:prstGeom>
          <a:noFill/>
        </p:spPr>
      </p:pic>
      <p:pic>
        <p:nvPicPr>
          <p:cNvPr id="50" name="Picture 8" descr="C:\Users\cailab\Desktop\tt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31362" y="4705939"/>
            <a:ext cx="3048705" cy="1123207"/>
          </a:xfrm>
          <a:prstGeom prst="rect">
            <a:avLst/>
          </a:prstGeom>
          <a:noFill/>
        </p:spPr>
      </p:pic>
      <p:sp>
        <p:nvSpPr>
          <p:cNvPr id="52" name="직사각형 51"/>
          <p:cNvSpPr/>
          <p:nvPr/>
        </p:nvSpPr>
        <p:spPr>
          <a:xfrm>
            <a:off x="1114425" y="2362201"/>
            <a:ext cx="952500" cy="314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=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86150" y="4257676"/>
            <a:ext cx="952500" cy="314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>
            <a:endCxn id="46" idx="1"/>
          </p:cNvCxnSpPr>
          <p:nvPr/>
        </p:nvCxnSpPr>
        <p:spPr>
          <a:xfrm rot="5400000" flipH="1" flipV="1">
            <a:off x="603632" y="3309585"/>
            <a:ext cx="2228693" cy="1172347"/>
          </a:xfrm>
          <a:prstGeom prst="line">
            <a:avLst/>
          </a:prstGeom>
          <a:ln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endCxn id="34" idx="2"/>
          </p:cNvCxnSpPr>
          <p:nvPr/>
        </p:nvCxnSpPr>
        <p:spPr>
          <a:xfrm rot="5400000" flipH="1" flipV="1">
            <a:off x="2637752" y="2669463"/>
            <a:ext cx="1930070" cy="579517"/>
          </a:xfrm>
          <a:prstGeom prst="line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endCxn id="34" idx="2"/>
          </p:cNvCxnSpPr>
          <p:nvPr/>
        </p:nvCxnSpPr>
        <p:spPr>
          <a:xfrm flipV="1">
            <a:off x="2322429" y="1994186"/>
            <a:ext cx="1570117" cy="758496"/>
          </a:xfrm>
          <a:prstGeom prst="line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266950" y="4591051"/>
            <a:ext cx="952500" cy="314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00100" y="3533776"/>
            <a:ext cx="952500" cy="314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343275" y="2828926"/>
            <a:ext cx="952500" cy="314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428875" y="2009776"/>
            <a:ext cx="952500" cy="314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608197" y="1952625"/>
            <a:ext cx="2068953" cy="220027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Tx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=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Tx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+ </a:t>
            </a:r>
            <a:r>
              <a:rPr lang="en-US" altLang="ko-KR" sz="16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</a:t>
            </a:r>
            <a:r>
              <a:rPr lang="en-US" altLang="ko-KR" sz="10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tr</a:t>
            </a:r>
            <a:endParaRPr lang="en-US" altLang="ko-KR" sz="100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Ty = Ty + </a:t>
            </a:r>
            <a:r>
              <a:rPr lang="en-US" altLang="ko-KR" sz="16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</a:t>
            </a:r>
            <a:r>
              <a:rPr lang="en-US" altLang="ko-KR" sz="10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tr</a:t>
            </a:r>
            <a:endParaRPr lang="en-US" altLang="ko-KR" sz="100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Tz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=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Tz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+ </a:t>
            </a:r>
            <a:r>
              <a:rPr lang="en-US" altLang="ko-KR" sz="16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</a:t>
            </a:r>
            <a:r>
              <a:rPr lang="en-US" altLang="ko-KR" sz="10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tr</a:t>
            </a:r>
            <a:endParaRPr lang="en-US" altLang="ko-KR" sz="100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Rx = Rx + </a:t>
            </a:r>
            <a:r>
              <a:rPr lang="en-US" altLang="ko-KR" sz="16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</a:t>
            </a:r>
            <a:r>
              <a:rPr lang="en-US" altLang="ko-KR" sz="10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rot</a:t>
            </a:r>
            <a:endParaRPr lang="en-US" altLang="ko-KR" sz="100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Ry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=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Ry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+ </a:t>
            </a:r>
            <a:r>
              <a:rPr lang="en-US" altLang="ko-KR" sz="16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</a:t>
            </a:r>
            <a:r>
              <a:rPr lang="en-US" altLang="ko-KR" sz="10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rot</a:t>
            </a:r>
            <a:endParaRPr lang="en-US" altLang="ko-KR" sz="100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Rz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=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Rz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+ </a:t>
            </a:r>
            <a:r>
              <a:rPr lang="en-US" altLang="ko-KR" sz="16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</a:t>
            </a:r>
            <a:r>
              <a:rPr lang="en-US" altLang="ko-KR" sz="1000" b="1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rot</a:t>
            </a:r>
            <a:endParaRPr lang="en-US" altLang="ko-KR" sz="100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 rot="2706044">
            <a:off x="2861547" y="3924193"/>
            <a:ext cx="952500" cy="94789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 rot="2087289">
            <a:off x="1842373" y="2628792"/>
            <a:ext cx="952500" cy="94789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32" idx="2"/>
            <a:endCxn id="29" idx="2"/>
          </p:cNvCxnSpPr>
          <p:nvPr/>
        </p:nvCxnSpPr>
        <p:spPr>
          <a:xfrm rot="16200000" flipH="1">
            <a:off x="2152937" y="2853754"/>
            <a:ext cx="1289932" cy="101264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6078832"/>
      </p:ext>
    </p:extLst>
  </p:cSld>
  <p:clrMapOvr>
    <a:masterClrMapping/>
  </p:clrMapOvr>
  <p:transition advTm="18969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5"/>
            <a:ext cx="8605354" cy="857741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en-US" altLang="ko-KR" sz="2800" b="1" dirty="0" err="1" smtClean="0">
                <a:solidFill>
                  <a:srgbClr val="3D3C3E"/>
                </a:solidFill>
              </a:rPr>
              <a:t>Radu</a:t>
            </a:r>
            <a:r>
              <a:rPr lang="en-US" altLang="ko-KR" sz="28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800" b="1" dirty="0" err="1" smtClean="0">
                <a:solidFill>
                  <a:srgbClr val="3D3C3E"/>
                </a:solidFill>
              </a:rPr>
              <a:t>Horaud</a:t>
            </a:r>
            <a:r>
              <a:rPr lang="en-US" altLang="ko-KR" sz="2800" b="1" dirty="0" smtClean="0">
                <a:solidFill>
                  <a:srgbClr val="3D3C3E"/>
                </a:solidFill>
              </a:rPr>
              <a:t>, </a:t>
            </a:r>
            <a:r>
              <a:rPr lang="en-US" altLang="ko-KR" sz="2800" b="1" dirty="0" err="1" smtClean="0">
                <a:solidFill>
                  <a:srgbClr val="3D3C3E"/>
                </a:solidFill>
              </a:rPr>
              <a:t>Fadi</a:t>
            </a:r>
            <a:r>
              <a:rPr lang="en-US" altLang="ko-KR" sz="28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800" b="1" dirty="0" err="1" smtClean="0">
                <a:solidFill>
                  <a:srgbClr val="3D3C3E"/>
                </a:solidFill>
              </a:rPr>
              <a:t>Dornaika’s</a:t>
            </a:r>
            <a:r>
              <a:rPr lang="en-US" altLang="ko-KR" sz="28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Jittering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보정</a:t>
            </a:r>
            <a:endParaRPr lang="en-US" altLang="ko-KR" sz="28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3609975" y="5867400"/>
            <a:ext cx="5534025" cy="4476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1610782"/>
            <a:ext cx="8297334" cy="1446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실제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로봇의 </a:t>
            </a:r>
            <a:r>
              <a:rPr lang="en-US" altLang="ko-KR" dirty="0" err="1" smtClean="0">
                <a:solidFill>
                  <a:schemeClr val="tx1"/>
                </a:solidFill>
              </a:rPr>
              <a:t>Tx</a:t>
            </a:r>
            <a:r>
              <a:rPr lang="en-US" altLang="ko-KR" dirty="0" smtClean="0">
                <a:solidFill>
                  <a:schemeClr val="tx1"/>
                </a:solidFill>
              </a:rPr>
              <a:t>, Ty, </a:t>
            </a:r>
            <a:r>
              <a:rPr lang="en-US" altLang="ko-KR" dirty="0" err="1" smtClean="0">
                <a:solidFill>
                  <a:schemeClr val="tx1"/>
                </a:solidFill>
              </a:rPr>
              <a:t>Tz</a:t>
            </a:r>
            <a:r>
              <a:rPr lang="en-US" altLang="ko-KR" dirty="0" smtClean="0">
                <a:solidFill>
                  <a:schemeClr val="tx1"/>
                </a:solidFill>
              </a:rPr>
              <a:t>, Rx, </a:t>
            </a:r>
            <a:r>
              <a:rPr lang="en-US" altLang="ko-KR" dirty="0" err="1" smtClean="0">
                <a:solidFill>
                  <a:schemeClr val="tx1"/>
                </a:solidFill>
              </a:rPr>
              <a:t>Ry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Rz</a:t>
            </a:r>
            <a:r>
              <a:rPr lang="ko-KR" altLang="en-US" dirty="0" smtClean="0">
                <a:solidFill>
                  <a:schemeClr val="tx1"/>
                </a:solidFill>
              </a:rPr>
              <a:t>값은 아래처럼 기본값에 </a:t>
            </a:r>
            <a:r>
              <a:rPr lang="en-US" altLang="ko-KR" dirty="0" smtClean="0">
                <a:solidFill>
                  <a:schemeClr val="tx1"/>
                </a:solidFill>
              </a:rPr>
              <a:t>Jittering</a:t>
            </a:r>
            <a:r>
              <a:rPr lang="ko-KR" altLang="en-US" dirty="0" smtClean="0">
                <a:solidFill>
                  <a:schemeClr val="tx1"/>
                </a:solidFill>
              </a:rPr>
              <a:t>값이 적용되어 나타난다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b="57104"/>
          <a:stretch>
            <a:fillRect/>
          </a:stretch>
        </p:blipFill>
        <p:spPr bwMode="auto">
          <a:xfrm>
            <a:off x="0" y="3286125"/>
            <a:ext cx="91440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0" y="615383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로봇을 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포지션별로</a:t>
            </a:r>
            <a:r>
              <a:rPr lang="ko-KR" altLang="en-US" dirty="0" smtClean="0"/>
              <a:t> 수동 </a:t>
            </a:r>
            <a:r>
              <a:rPr lang="ko-KR" altLang="en-US" dirty="0" err="1" smtClean="0"/>
              <a:t>측정하는것은</a:t>
            </a:r>
            <a:r>
              <a:rPr lang="ko-KR" altLang="en-US" dirty="0" smtClean="0"/>
              <a:t> 실험이 비효율적이다</a:t>
            </a:r>
            <a:r>
              <a:rPr lang="en-US" altLang="ko-KR" dirty="0" smtClean="0"/>
              <a:t>.</a:t>
            </a:r>
          </a:p>
        </p:txBody>
      </p:sp>
      <p:pic>
        <p:nvPicPr>
          <p:cNvPr id="15" name="Picture 7" descr="C:\Users\cailab\Desktop\rrr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31674" y="4862799"/>
            <a:ext cx="2845476" cy="1068338"/>
          </a:xfrm>
          <a:prstGeom prst="rect">
            <a:avLst/>
          </a:prstGeom>
          <a:noFill/>
        </p:spPr>
      </p:pic>
      <p:pic>
        <p:nvPicPr>
          <p:cNvPr id="16" name="Picture 8" descr="C:\Users\cailab\Desktop\tt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4829764"/>
            <a:ext cx="3048705" cy="1123207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3524250" y="5172075"/>
            <a:ext cx="104775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62250" y="5581650"/>
            <a:ext cx="352425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924676" y="5267325"/>
            <a:ext cx="152399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2376236"/>
      </p:ext>
    </p:extLst>
  </p:cSld>
  <p:clrMapOvr>
    <a:masterClrMapping/>
  </p:clrMapOvr>
  <p:transition advTm="38266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5"/>
            <a:ext cx="8605354" cy="857741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en-US" altLang="ko-KR" sz="2800" b="1" dirty="0" err="1" smtClean="0">
                <a:solidFill>
                  <a:srgbClr val="3D3C3E"/>
                </a:solidFill>
              </a:rPr>
              <a:t>Radu</a:t>
            </a:r>
            <a:r>
              <a:rPr lang="en-US" altLang="ko-KR" sz="28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800" b="1" dirty="0" err="1" smtClean="0">
                <a:solidFill>
                  <a:srgbClr val="3D3C3E"/>
                </a:solidFill>
              </a:rPr>
              <a:t>Horaud</a:t>
            </a:r>
            <a:r>
              <a:rPr lang="en-US" altLang="ko-KR" sz="2800" b="1" dirty="0" smtClean="0">
                <a:solidFill>
                  <a:srgbClr val="3D3C3E"/>
                </a:solidFill>
              </a:rPr>
              <a:t>, </a:t>
            </a:r>
            <a:r>
              <a:rPr lang="en-US" altLang="ko-KR" sz="2800" b="1" dirty="0" err="1" smtClean="0">
                <a:solidFill>
                  <a:srgbClr val="3D3C3E"/>
                </a:solidFill>
              </a:rPr>
              <a:t>Fadi</a:t>
            </a:r>
            <a:r>
              <a:rPr lang="en-US" altLang="ko-KR" sz="28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800" b="1" dirty="0" err="1" smtClean="0">
                <a:solidFill>
                  <a:srgbClr val="3D3C3E"/>
                </a:solidFill>
              </a:rPr>
              <a:t>Dornaika’s</a:t>
            </a:r>
            <a:r>
              <a:rPr lang="en-US" altLang="ko-KR" sz="28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Jittering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보정</a:t>
            </a:r>
            <a:endParaRPr lang="en-US" altLang="ko-KR" sz="28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3609975" y="5867400"/>
            <a:ext cx="5534025" cy="4476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1610782"/>
            <a:ext cx="8297334" cy="760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Get </a:t>
            </a:r>
            <a:r>
              <a:rPr lang="en-US" altLang="ko-KR" dirty="0">
                <a:solidFill>
                  <a:schemeClr val="tx1"/>
                </a:solidFill>
              </a:rPr>
              <a:t>Data Time = 0.1(sec</a:t>
            </a:r>
            <a:r>
              <a:rPr lang="en-US" altLang="ko-KR" dirty="0" smtClean="0">
                <a:solidFill>
                  <a:schemeClr val="tx1"/>
                </a:solidFill>
              </a:rPr>
              <a:t>) mean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b="57104"/>
          <a:stretch>
            <a:fillRect/>
          </a:stretch>
        </p:blipFill>
        <p:spPr bwMode="auto">
          <a:xfrm>
            <a:off x="0" y="2562225"/>
            <a:ext cx="91440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7" descr="C:\Users\cailab\Desktop\rrr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69774" y="4643724"/>
            <a:ext cx="2845476" cy="1068338"/>
          </a:xfrm>
          <a:prstGeom prst="rect">
            <a:avLst/>
          </a:prstGeom>
          <a:noFill/>
        </p:spPr>
      </p:pic>
      <p:pic>
        <p:nvPicPr>
          <p:cNvPr id="26" name="Picture 8" descr="C:\Users\cailab\Desktop\tt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3500" y="4610689"/>
            <a:ext cx="3048705" cy="1123207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3562350" y="4953000"/>
            <a:ext cx="104775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800350" y="5362575"/>
            <a:ext cx="352425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62776" y="5048250"/>
            <a:ext cx="152399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2376236"/>
      </p:ext>
    </p:extLst>
  </p:cSld>
  <p:clrMapOvr>
    <a:masterClrMapping/>
  </p:clrMapOvr>
  <p:transition advTm="3826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자동화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2021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5"/>
            <a:ext cx="8605354" cy="857741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en-US" altLang="ko-KR" sz="2800" b="1" dirty="0" err="1" smtClean="0">
                <a:solidFill>
                  <a:srgbClr val="3D3C3E"/>
                </a:solidFill>
              </a:rPr>
              <a:t>Radu</a:t>
            </a:r>
            <a:r>
              <a:rPr lang="en-US" altLang="ko-KR" sz="28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800" b="1" dirty="0" err="1" smtClean="0">
                <a:solidFill>
                  <a:srgbClr val="3D3C3E"/>
                </a:solidFill>
              </a:rPr>
              <a:t>Horaud</a:t>
            </a:r>
            <a:r>
              <a:rPr lang="en-US" altLang="ko-KR" sz="2800" b="1" dirty="0" smtClean="0">
                <a:solidFill>
                  <a:srgbClr val="3D3C3E"/>
                </a:solidFill>
              </a:rPr>
              <a:t>, </a:t>
            </a:r>
            <a:r>
              <a:rPr lang="en-US" altLang="ko-KR" sz="2800" b="1" dirty="0" err="1" smtClean="0">
                <a:solidFill>
                  <a:srgbClr val="3D3C3E"/>
                </a:solidFill>
              </a:rPr>
              <a:t>Fadi</a:t>
            </a:r>
            <a:r>
              <a:rPr lang="en-US" altLang="ko-KR" sz="28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800" b="1" dirty="0" err="1" smtClean="0">
                <a:solidFill>
                  <a:srgbClr val="3D3C3E"/>
                </a:solidFill>
              </a:rPr>
              <a:t>Dornaika’s</a:t>
            </a:r>
            <a:r>
              <a:rPr lang="en-US" altLang="ko-KR" sz="28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Jittering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보정</a:t>
            </a:r>
            <a:endParaRPr lang="en-US" altLang="ko-KR" sz="28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3609975" y="5867400"/>
            <a:ext cx="5534025" cy="4476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1610782"/>
            <a:ext cx="8297334" cy="760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Get </a:t>
            </a:r>
            <a:r>
              <a:rPr lang="en-US" altLang="ko-KR" dirty="0">
                <a:solidFill>
                  <a:schemeClr val="tx1"/>
                </a:solidFill>
              </a:rPr>
              <a:t>Data Time = 0.1(sec</a:t>
            </a:r>
            <a:r>
              <a:rPr lang="en-US" altLang="ko-KR" dirty="0" smtClean="0">
                <a:solidFill>
                  <a:schemeClr val="tx1"/>
                </a:solidFill>
              </a:rPr>
              <a:t>) Normalization &amp; </a:t>
            </a:r>
            <a:r>
              <a:rPr lang="en-US" altLang="ko-KR" dirty="0" err="1" smtClean="0">
                <a:solidFill>
                  <a:schemeClr val="tx1"/>
                </a:solidFill>
              </a:rPr>
              <a:t>Softmax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b="57104"/>
          <a:stretch>
            <a:fillRect/>
          </a:stretch>
        </p:blipFill>
        <p:spPr bwMode="auto">
          <a:xfrm>
            <a:off x="0" y="2562225"/>
            <a:ext cx="91440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7" descr="C:\Users\cailab\Desktop\rrr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5949" y="5548599"/>
            <a:ext cx="2845476" cy="1068338"/>
          </a:xfrm>
          <a:prstGeom prst="rect">
            <a:avLst/>
          </a:prstGeom>
          <a:noFill/>
        </p:spPr>
      </p:pic>
      <p:pic>
        <p:nvPicPr>
          <p:cNvPr id="26" name="Picture 8" descr="C:\Users\cailab\Desktop\tt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9675" y="5515564"/>
            <a:ext cx="3048705" cy="1123207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3438525" y="5857875"/>
            <a:ext cx="104775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76525" y="6267450"/>
            <a:ext cx="352425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838951" y="5953125"/>
            <a:ext cx="152399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4373032"/>
            <a:ext cx="8297334" cy="932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1. 0.1</a:t>
            </a:r>
            <a:r>
              <a:rPr lang="ko-KR" altLang="en-US" dirty="0" err="1" smtClean="0">
                <a:solidFill>
                  <a:schemeClr val="tx1"/>
                </a:solidFill>
              </a:rPr>
              <a:t>초동안</a:t>
            </a:r>
            <a:r>
              <a:rPr lang="ko-KR" altLang="en-US" dirty="0" smtClean="0">
                <a:solidFill>
                  <a:schemeClr val="tx1"/>
                </a:solidFill>
              </a:rPr>
              <a:t> 쌓은 데이터를 </a:t>
            </a:r>
            <a:r>
              <a:rPr lang="ko-KR" altLang="en-US" dirty="0" err="1" smtClean="0">
                <a:solidFill>
                  <a:schemeClr val="tx1"/>
                </a:solidFill>
              </a:rPr>
              <a:t>크기별로</a:t>
            </a:r>
            <a:r>
              <a:rPr lang="ko-KR" altLang="en-US" dirty="0" smtClean="0">
                <a:solidFill>
                  <a:schemeClr val="tx1"/>
                </a:solidFill>
              </a:rPr>
              <a:t> 정렬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정렬된 데이터는 </a:t>
            </a:r>
            <a:r>
              <a:rPr lang="en-US" altLang="ko-KR" dirty="0" smtClean="0">
                <a:solidFill>
                  <a:schemeClr val="tx1"/>
                </a:solidFill>
              </a:rPr>
              <a:t>Gaussian distribution</a:t>
            </a:r>
            <a:r>
              <a:rPr lang="ko-KR" altLang="en-US" dirty="0" smtClean="0">
                <a:solidFill>
                  <a:schemeClr val="tx1"/>
                </a:solidFill>
              </a:rPr>
              <a:t>를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따른 다고 가정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이를 </a:t>
            </a:r>
            <a:r>
              <a:rPr lang="en-US" altLang="ko-KR" dirty="0" err="1" smtClean="0">
                <a:solidFill>
                  <a:schemeClr val="tx1"/>
                </a:solidFill>
              </a:rPr>
              <a:t>Softmax</a:t>
            </a:r>
            <a:r>
              <a:rPr lang="ko-KR" altLang="en-US" dirty="0" smtClean="0">
                <a:solidFill>
                  <a:schemeClr val="tx1"/>
                </a:solidFill>
              </a:rPr>
              <a:t>에 적용시킨 값을 구함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2376236"/>
      </p:ext>
    </p:extLst>
  </p:cSld>
  <p:clrMapOvr>
    <a:masterClrMapping/>
  </p:clrMapOvr>
  <p:transition advTm="38266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5"/>
            <a:ext cx="8605354" cy="857741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en-US" altLang="ko-KR" sz="2400" b="1" dirty="0" err="1" smtClean="0">
                <a:solidFill>
                  <a:srgbClr val="3D3C3E"/>
                </a:solidFill>
              </a:rPr>
              <a:t>Radu</a:t>
            </a:r>
            <a:r>
              <a:rPr lang="en-US" altLang="ko-KR" sz="24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400" b="1" dirty="0" err="1" smtClean="0">
                <a:solidFill>
                  <a:srgbClr val="3D3C3E"/>
                </a:solidFill>
              </a:rPr>
              <a:t>Horaud</a:t>
            </a:r>
            <a:r>
              <a:rPr lang="en-US" altLang="ko-KR" sz="2400" b="1" dirty="0" smtClean="0">
                <a:solidFill>
                  <a:srgbClr val="3D3C3E"/>
                </a:solidFill>
              </a:rPr>
              <a:t>, </a:t>
            </a:r>
            <a:r>
              <a:rPr lang="en-US" altLang="ko-KR" sz="2400" b="1" dirty="0" err="1" smtClean="0">
                <a:solidFill>
                  <a:srgbClr val="3D3C3E"/>
                </a:solidFill>
              </a:rPr>
              <a:t>Fadi</a:t>
            </a:r>
            <a:r>
              <a:rPr lang="en-US" altLang="ko-KR" sz="24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400" b="1" dirty="0" err="1" smtClean="0">
                <a:solidFill>
                  <a:srgbClr val="3D3C3E"/>
                </a:solidFill>
              </a:rPr>
              <a:t>Dornaika</a:t>
            </a:r>
            <a:r>
              <a:rPr lang="en-US" altLang="ko-KR" sz="24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400" b="1" spc="-150" dirty="0" err="1" smtClean="0">
                <a:solidFill>
                  <a:schemeClr val="accent4">
                    <a:lumMod val="50000"/>
                  </a:schemeClr>
                </a:solidFill>
              </a:rPr>
              <a:t>Jittering‘s</a:t>
            </a:r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보정 실험결과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3609975" y="5867400"/>
            <a:ext cx="5534025" cy="4476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358899"/>
            <a:ext cx="8297334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Error </a:t>
            </a:r>
            <a:r>
              <a:rPr lang="ko-KR" altLang="en-US" dirty="0" smtClean="0">
                <a:solidFill>
                  <a:schemeClr val="tx1"/>
                </a:solidFill>
              </a:rPr>
              <a:t>단위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</a:rPr>
              <a:t>m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25135" y="5537197"/>
            <a:ext cx="787399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Mean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39408" y="3914773"/>
            <a:ext cx="903817" cy="352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Delta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25583" y="3943348"/>
            <a:ext cx="903817" cy="352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Mean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1075" y="6505573"/>
            <a:ext cx="2933699" cy="352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Normalization &amp; </a:t>
            </a:r>
            <a:r>
              <a:rPr lang="en-US" altLang="ko-KR" dirty="0" err="1" smtClean="0">
                <a:solidFill>
                  <a:schemeClr val="tx1"/>
                </a:solidFill>
              </a:rPr>
              <a:t>Softmax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cailab\Desktop\2021년 12월 18일 자료\2\NS_D.PNG"/>
          <p:cNvPicPr>
            <a:picLocks noChangeAspect="1" noChangeArrowheads="1"/>
          </p:cNvPicPr>
          <p:nvPr/>
        </p:nvPicPr>
        <p:blipFill>
          <a:blip r:embed="rId3"/>
          <a:srcRect t="709" b="60467"/>
          <a:stretch>
            <a:fillRect/>
          </a:stretch>
        </p:blipFill>
        <p:spPr bwMode="auto">
          <a:xfrm>
            <a:off x="481317" y="4344994"/>
            <a:ext cx="3419474" cy="2269816"/>
          </a:xfrm>
          <a:prstGeom prst="rect">
            <a:avLst/>
          </a:prstGeom>
          <a:noFill/>
        </p:spPr>
      </p:pic>
      <p:pic>
        <p:nvPicPr>
          <p:cNvPr id="1027" name="Picture 3" descr="C:\Users\cailab\Desktop\2021년 12월 18일 자료\2\jitter_mean_D.PNG"/>
          <p:cNvPicPr>
            <a:picLocks noChangeAspect="1" noChangeArrowheads="1"/>
          </p:cNvPicPr>
          <p:nvPr/>
        </p:nvPicPr>
        <p:blipFill>
          <a:blip r:embed="rId4"/>
          <a:srcRect b="62514"/>
          <a:stretch>
            <a:fillRect/>
          </a:stretch>
        </p:blipFill>
        <p:spPr bwMode="auto">
          <a:xfrm>
            <a:off x="4400550" y="1756272"/>
            <a:ext cx="3274573" cy="2177553"/>
          </a:xfrm>
          <a:prstGeom prst="rect">
            <a:avLst/>
          </a:prstGeom>
          <a:noFill/>
        </p:spPr>
      </p:pic>
      <p:pic>
        <p:nvPicPr>
          <p:cNvPr id="1028" name="Picture 4" descr="C:\Users\cailab\Desktop\2021년 12월 18일 자료\2\None_D.PNG"/>
          <p:cNvPicPr>
            <a:picLocks noChangeAspect="1" noChangeArrowheads="1"/>
          </p:cNvPicPr>
          <p:nvPr/>
        </p:nvPicPr>
        <p:blipFill>
          <a:blip r:embed="rId5"/>
          <a:srcRect l="13953" t="13660" r="12072" b="53336"/>
          <a:stretch>
            <a:fillRect/>
          </a:stretch>
        </p:blipFill>
        <p:spPr bwMode="auto">
          <a:xfrm>
            <a:off x="593387" y="1741250"/>
            <a:ext cx="3268494" cy="2226179"/>
          </a:xfrm>
          <a:prstGeom prst="rect">
            <a:avLst/>
          </a:prstGeom>
          <a:noFill/>
        </p:spPr>
      </p:pic>
      <p:pic>
        <p:nvPicPr>
          <p:cNvPr id="1029" name="Picture 5" descr="C:\Users\cailab\Desktop\오차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43198" y="4524374"/>
            <a:ext cx="3250208" cy="20961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1545547"/>
      </p:ext>
    </p:extLst>
  </p:cSld>
  <p:clrMapOvr>
    <a:masterClrMapping/>
  </p:clrMapOvr>
  <p:transition advTm="3484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5"/>
            <a:ext cx="8605354" cy="857741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en-US" altLang="ko-KR" sz="2400" b="1" dirty="0" err="1" smtClean="0">
                <a:solidFill>
                  <a:srgbClr val="3D3C3E"/>
                </a:solidFill>
              </a:rPr>
              <a:t>Radu</a:t>
            </a:r>
            <a:r>
              <a:rPr lang="en-US" altLang="ko-KR" sz="24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400" b="1" dirty="0" err="1" smtClean="0">
                <a:solidFill>
                  <a:srgbClr val="3D3C3E"/>
                </a:solidFill>
              </a:rPr>
              <a:t>Horaud</a:t>
            </a:r>
            <a:r>
              <a:rPr lang="en-US" altLang="ko-KR" sz="2400" b="1" dirty="0" smtClean="0">
                <a:solidFill>
                  <a:srgbClr val="3D3C3E"/>
                </a:solidFill>
              </a:rPr>
              <a:t>, </a:t>
            </a:r>
            <a:r>
              <a:rPr lang="en-US" altLang="ko-KR" sz="2400" b="1" dirty="0" err="1" smtClean="0">
                <a:solidFill>
                  <a:srgbClr val="3D3C3E"/>
                </a:solidFill>
              </a:rPr>
              <a:t>Fadi</a:t>
            </a:r>
            <a:r>
              <a:rPr lang="en-US" altLang="ko-KR" sz="24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400" b="1" dirty="0" err="1" smtClean="0">
                <a:solidFill>
                  <a:srgbClr val="3D3C3E"/>
                </a:solidFill>
              </a:rPr>
              <a:t>Dornaika</a:t>
            </a:r>
            <a:r>
              <a:rPr lang="en-US" altLang="ko-KR" sz="24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400" b="1" spc="-150" dirty="0" err="1" smtClean="0">
                <a:solidFill>
                  <a:schemeClr val="accent4">
                    <a:lumMod val="50000"/>
                  </a:schemeClr>
                </a:solidFill>
              </a:rPr>
              <a:t>Jittering’s</a:t>
            </a:r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보정 실험결과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3609975" y="5848350"/>
            <a:ext cx="5534025" cy="4476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358899"/>
            <a:ext cx="8297334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Error </a:t>
            </a:r>
            <a:r>
              <a:rPr lang="ko-KR" altLang="en-US" dirty="0" smtClean="0">
                <a:solidFill>
                  <a:schemeClr val="tx1"/>
                </a:solidFill>
              </a:rPr>
              <a:t>단위 </a:t>
            </a:r>
            <a:r>
              <a:rPr lang="en-US" altLang="ko-KR" dirty="0" smtClean="0">
                <a:solidFill>
                  <a:schemeClr val="tx1"/>
                </a:solidFill>
              </a:rPr>
              <a:t>: 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39408" y="3914773"/>
            <a:ext cx="903817" cy="352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Delta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25583" y="3943348"/>
            <a:ext cx="903817" cy="352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Mean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2975" y="6505573"/>
            <a:ext cx="2933699" cy="352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Normalization &amp; </a:t>
            </a:r>
            <a:r>
              <a:rPr lang="en-US" altLang="ko-KR" dirty="0" err="1" smtClean="0">
                <a:solidFill>
                  <a:schemeClr val="tx1"/>
                </a:solidFill>
              </a:rPr>
              <a:t>Softmax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cailab\Desktop\2021년 12월 18일 자료\2\NS_D.PNG"/>
          <p:cNvPicPr>
            <a:picLocks noChangeAspect="1" noChangeArrowheads="1"/>
          </p:cNvPicPr>
          <p:nvPr/>
        </p:nvPicPr>
        <p:blipFill>
          <a:blip r:embed="rId3"/>
          <a:srcRect t="61825"/>
          <a:stretch>
            <a:fillRect/>
          </a:stretch>
        </p:blipFill>
        <p:spPr bwMode="auto">
          <a:xfrm>
            <a:off x="590550" y="4292303"/>
            <a:ext cx="3390900" cy="2213272"/>
          </a:xfrm>
          <a:prstGeom prst="rect">
            <a:avLst/>
          </a:prstGeom>
          <a:noFill/>
        </p:spPr>
      </p:pic>
      <p:pic>
        <p:nvPicPr>
          <p:cNvPr id="2051" name="Picture 3" descr="C:\Users\cailab\Desktop\2021년 12월 18일 자료\2\jitter_mean_D.PNG"/>
          <p:cNvPicPr>
            <a:picLocks noChangeAspect="1" noChangeArrowheads="1"/>
          </p:cNvPicPr>
          <p:nvPr/>
        </p:nvPicPr>
        <p:blipFill>
          <a:blip r:embed="rId4"/>
          <a:srcRect t="60698" r="5564" b="2295"/>
          <a:stretch>
            <a:fillRect/>
          </a:stretch>
        </p:blipFill>
        <p:spPr bwMode="auto">
          <a:xfrm>
            <a:off x="4491038" y="1855557"/>
            <a:ext cx="3071812" cy="2135418"/>
          </a:xfrm>
          <a:prstGeom prst="rect">
            <a:avLst/>
          </a:prstGeom>
          <a:noFill/>
        </p:spPr>
      </p:pic>
      <p:pic>
        <p:nvPicPr>
          <p:cNvPr id="2052" name="Picture 4" descr="C:\Users\cailab\Desktop\2021년 12월 18일 자료\2\None_D.PNG"/>
          <p:cNvPicPr>
            <a:picLocks noChangeAspect="1" noChangeArrowheads="1"/>
          </p:cNvPicPr>
          <p:nvPr/>
        </p:nvPicPr>
        <p:blipFill>
          <a:blip r:embed="rId5"/>
          <a:srcRect l="14068" t="66127" r="14069"/>
          <a:stretch>
            <a:fillRect/>
          </a:stretch>
        </p:blipFill>
        <p:spPr bwMode="auto">
          <a:xfrm>
            <a:off x="781049" y="1816250"/>
            <a:ext cx="3057526" cy="2200125"/>
          </a:xfrm>
          <a:prstGeom prst="rect">
            <a:avLst/>
          </a:prstGeom>
          <a:noFill/>
        </p:spPr>
      </p:pic>
      <p:pic>
        <p:nvPicPr>
          <p:cNvPr id="2054" name="Picture 6" descr="C:\Users\cailab\Desktop\sf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47072" y="4502426"/>
            <a:ext cx="3093442" cy="20752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1545547"/>
      </p:ext>
    </p:extLst>
  </p:cSld>
  <p:clrMapOvr>
    <a:masterClrMapping/>
  </p:clrMapOvr>
  <p:transition advTm="3484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5"/>
            <a:ext cx="8605354" cy="857741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en-US" altLang="ko-KR" sz="2400" b="1" dirty="0" err="1" smtClean="0">
                <a:solidFill>
                  <a:srgbClr val="3D3C3E"/>
                </a:solidFill>
              </a:rPr>
              <a:t>Radu</a:t>
            </a:r>
            <a:r>
              <a:rPr lang="en-US" altLang="ko-KR" sz="24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400" b="1" dirty="0" err="1" smtClean="0">
                <a:solidFill>
                  <a:srgbClr val="3D3C3E"/>
                </a:solidFill>
              </a:rPr>
              <a:t>Horaud</a:t>
            </a:r>
            <a:r>
              <a:rPr lang="en-US" altLang="ko-KR" sz="2400" b="1" dirty="0" smtClean="0">
                <a:solidFill>
                  <a:srgbClr val="3D3C3E"/>
                </a:solidFill>
              </a:rPr>
              <a:t>, </a:t>
            </a:r>
            <a:r>
              <a:rPr lang="en-US" altLang="ko-KR" sz="2400" b="1" dirty="0" err="1" smtClean="0">
                <a:solidFill>
                  <a:srgbClr val="3D3C3E"/>
                </a:solidFill>
              </a:rPr>
              <a:t>Fadi</a:t>
            </a:r>
            <a:r>
              <a:rPr lang="en-US" altLang="ko-KR" sz="24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400" b="1" dirty="0" err="1" smtClean="0">
                <a:solidFill>
                  <a:srgbClr val="3D3C3E"/>
                </a:solidFill>
              </a:rPr>
              <a:t>Dornaika</a:t>
            </a:r>
            <a:r>
              <a:rPr lang="en-US" altLang="ko-KR" sz="24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400" b="1" spc="-150" dirty="0" err="1" smtClean="0">
                <a:solidFill>
                  <a:schemeClr val="accent4">
                    <a:lumMod val="50000"/>
                  </a:schemeClr>
                </a:solidFill>
              </a:rPr>
              <a:t>Jittering’s</a:t>
            </a:r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보정 실험결과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3609975" y="5848350"/>
            <a:ext cx="5534025" cy="4476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358899"/>
            <a:ext cx="8297334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Error </a:t>
            </a:r>
            <a:r>
              <a:rPr lang="ko-KR" altLang="en-US" smtClean="0">
                <a:solidFill>
                  <a:schemeClr val="tx1"/>
                </a:solidFill>
              </a:rPr>
              <a:t>단위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Rad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39408" y="3914773"/>
            <a:ext cx="903817" cy="352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Delta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25583" y="3943348"/>
            <a:ext cx="903817" cy="352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Mean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3280" y="6505573"/>
            <a:ext cx="2933699" cy="352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Normalization &amp; </a:t>
            </a:r>
            <a:r>
              <a:rPr lang="en-US" altLang="ko-KR" dirty="0" err="1" smtClean="0">
                <a:solidFill>
                  <a:schemeClr val="tx1"/>
                </a:solidFill>
              </a:rPr>
              <a:t>Softmax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cailab\Desktop\2021년 12월 18일 자료\2\None_R.PNG"/>
          <p:cNvPicPr>
            <a:picLocks noChangeAspect="1" noChangeArrowheads="1"/>
          </p:cNvPicPr>
          <p:nvPr/>
        </p:nvPicPr>
        <p:blipFill>
          <a:blip r:embed="rId3"/>
          <a:srcRect l="2520" r="3805"/>
          <a:stretch>
            <a:fillRect/>
          </a:stretch>
        </p:blipFill>
        <p:spPr bwMode="auto">
          <a:xfrm>
            <a:off x="781050" y="1790700"/>
            <a:ext cx="3009900" cy="2214563"/>
          </a:xfrm>
          <a:prstGeom prst="rect">
            <a:avLst/>
          </a:prstGeom>
          <a:noFill/>
        </p:spPr>
      </p:pic>
      <p:pic>
        <p:nvPicPr>
          <p:cNvPr id="3075" name="Picture 3" descr="C:\Users\cailab\Desktop\2021년 12월 18일 자료\2\NS_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9" y="1819274"/>
            <a:ext cx="3148011" cy="2176463"/>
          </a:xfrm>
          <a:prstGeom prst="rect">
            <a:avLst/>
          </a:prstGeom>
          <a:noFill/>
        </p:spPr>
      </p:pic>
      <p:pic>
        <p:nvPicPr>
          <p:cNvPr id="3076" name="Picture 4" descr="C:\Users\cailab\Desktop\2021년 12월 18일 자료\2\jitter_mean_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8174" y="4216368"/>
            <a:ext cx="3209925" cy="2303495"/>
          </a:xfrm>
          <a:prstGeom prst="rect">
            <a:avLst/>
          </a:prstGeom>
          <a:noFill/>
        </p:spPr>
      </p:pic>
      <p:pic>
        <p:nvPicPr>
          <p:cNvPr id="3077" name="Picture 5" descr="C:\Users\cailab\Desktop\각도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74735" y="4385913"/>
            <a:ext cx="3109843" cy="2065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1545547"/>
      </p:ext>
    </p:extLst>
  </p:cSld>
  <p:clrMapOvr>
    <a:masterClrMapping/>
  </p:clrMapOvr>
  <p:transition advTm="3484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227969" y="890626"/>
            <a:ext cx="84493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4.  </a:t>
            </a:r>
            <a:r>
              <a:rPr kumimoji="0" lang="ko-KR" altLang="en-US" sz="2800" b="1" i="0" u="none" strike="noStrike" kern="1200" cap="none" spc="-150" normalizeH="0" baseline="0" noProof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향후계획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33602" y="1398958"/>
            <a:ext cx="8010525" cy="5286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1.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Auto Hand Eye Calibration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논문작성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</a:t>
            </a: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목차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들어갈 내용 정리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9016879"/>
      </p:ext>
    </p:extLst>
  </p:cSld>
  <p:clrMapOvr>
    <a:masterClrMapping/>
  </p:clrMapOvr>
  <p:transition advTm="30359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  <p:transition advTm="21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/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이번 주 작업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이후 진행 계획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>
              <a:defRPr/>
            </a:pPr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97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용접 경로 추가 검출 분석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지난 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사이의 검은 선 이외의 검은 선들을 용접 경로로 오인식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원인 분석 후 기존 학습 데이터에 새로운 데이터들을 추가하여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Unet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3+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로 학습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새로 학습한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Unet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3+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모델로 경로 검출 시도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DCDC584-28FA-4051-BBBF-FDD81831ED14}"/>
              </a:ext>
            </a:extLst>
          </p:cNvPr>
          <p:cNvGrpSpPr/>
          <p:nvPr/>
        </p:nvGrpSpPr>
        <p:grpSpPr>
          <a:xfrm>
            <a:off x="585874" y="3167342"/>
            <a:ext cx="7247779" cy="2310098"/>
            <a:chOff x="585874" y="3167342"/>
            <a:chExt cx="7247779" cy="2310098"/>
          </a:xfrm>
        </p:grpSpPr>
        <p:pic>
          <p:nvPicPr>
            <p:cNvPr id="3" name="그림 2" descr="실내, 벽, 욕실, 하얀색이(가) 표시된 사진&#10;&#10;자동 생성된 설명">
              <a:extLst>
                <a:ext uri="{FF2B5EF4-FFF2-40B4-BE49-F238E27FC236}">
                  <a16:creationId xmlns:a16="http://schemas.microsoft.com/office/drawing/2014/main" xmlns="" id="{22AD8852-2A5B-42D0-8EE3-7F299C46D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85874" y="3183986"/>
              <a:ext cx="3480904" cy="2293454"/>
            </a:xfrm>
            <a:prstGeom prst="rect">
              <a:avLst/>
            </a:prstGeom>
          </p:spPr>
        </p:pic>
        <p:pic>
          <p:nvPicPr>
            <p:cNvPr id="5" name="그림 4" descr="실루엣, 어두운, 밤하늘이(가) 표시된 사진&#10;&#10;자동 생성된 설명">
              <a:extLst>
                <a:ext uri="{FF2B5EF4-FFF2-40B4-BE49-F238E27FC236}">
                  <a16:creationId xmlns:a16="http://schemas.microsoft.com/office/drawing/2014/main" xmlns="" id="{0A33D24C-437A-4029-A3B1-26781CA2A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352750" y="3167342"/>
              <a:ext cx="3480903" cy="231009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AB7CAC8-E77B-4070-85B4-2C113E333974}"/>
              </a:ext>
            </a:extLst>
          </p:cNvPr>
          <p:cNvSpPr txBox="1"/>
          <p:nvPr/>
        </p:nvSpPr>
        <p:spPr>
          <a:xfrm>
            <a:off x="1762311" y="5573004"/>
            <a:ext cx="47908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Unet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3+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경로 검출 결과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724FC58-2F42-4F53-98C3-D4179A600797}"/>
              </a:ext>
            </a:extLst>
          </p:cNvPr>
          <p:cNvSpPr txBox="1"/>
          <p:nvPr/>
        </p:nvSpPr>
        <p:spPr>
          <a:xfrm>
            <a:off x="416908" y="5911558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지속적으로 추가 경로 검출이 발생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용접 경로 추가 검출 분석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접근 방향 전환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현재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Unet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3+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모델의 정확도가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85%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정도로 나오는 상황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시 정확도가 높게 나오는 이유를 파악하고자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워크스테이션에서 학습 모델을 이용하여 결과 예측을 진행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pic>
        <p:nvPicPr>
          <p:cNvPr id="11" name="그림 10" descr="실내, 욕실, 더러운, 바둑판식이(가) 표시된 사진&#10;&#10;자동 생성된 설명">
            <a:extLst>
              <a:ext uri="{FF2B5EF4-FFF2-40B4-BE49-F238E27FC236}">
                <a16:creationId xmlns:a16="http://schemas.microsoft.com/office/drawing/2014/main" xmlns="" id="{1A474FF0-8167-4F3A-8D08-CBD82F48F6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33052" y="609815"/>
            <a:ext cx="2781846" cy="156478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7C25D8D8-1DA4-4415-984F-53AD610A8E0C}"/>
              </a:ext>
            </a:extLst>
          </p:cNvPr>
          <p:cNvGrpSpPr/>
          <p:nvPr/>
        </p:nvGrpSpPr>
        <p:grpSpPr>
          <a:xfrm>
            <a:off x="231440" y="3316547"/>
            <a:ext cx="8495651" cy="2850254"/>
            <a:chOff x="194022" y="3515023"/>
            <a:chExt cx="8495651" cy="28502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AB7CAC8-E77B-4070-85B4-2C113E333974}"/>
                </a:ext>
              </a:extLst>
            </p:cNvPr>
            <p:cNvSpPr txBox="1"/>
            <p:nvPr/>
          </p:nvSpPr>
          <p:spPr>
            <a:xfrm>
              <a:off x="1311597" y="6026723"/>
              <a:ext cx="6137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왼쪽</a:t>
              </a:r>
              <a:r>
                <a:rPr lang="en-US" altLang="ko-KR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: </a:t>
              </a:r>
              <a:r>
                <a:rPr lang="ko-KR" altLang="en-US" sz="1600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용접실</a:t>
              </a:r>
              <a:r>
                <a:rPr lang="ko-KR" altLang="en-US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컴퓨터 경로 검출 </a:t>
              </a:r>
              <a:r>
                <a:rPr lang="en-US" altLang="ko-KR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/ </a:t>
              </a:r>
              <a:r>
                <a:rPr lang="ko-KR" altLang="en-US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오른쪽</a:t>
              </a:r>
              <a:r>
                <a:rPr lang="en-US" altLang="ko-KR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: </a:t>
              </a:r>
              <a:r>
                <a:rPr lang="ko-KR" altLang="en-US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워크스테이션 경로 검출</a:t>
              </a:r>
              <a:endPara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1D3B62F2-8DC2-4CC9-A070-43DD69D3B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91816" y="3515023"/>
              <a:ext cx="4197857" cy="2354745"/>
            </a:xfrm>
            <a:prstGeom prst="rect">
              <a:avLst/>
            </a:prstGeom>
          </p:spPr>
        </p:pic>
        <p:pic>
          <p:nvPicPr>
            <p:cNvPr id="15" name="그림 14" descr="어두운, 실루엣, 밤하늘이(가) 표시된 사진&#10;&#10;자동 생성된 설명">
              <a:extLst>
                <a:ext uri="{FF2B5EF4-FFF2-40B4-BE49-F238E27FC236}">
                  <a16:creationId xmlns:a16="http://schemas.microsoft.com/office/drawing/2014/main" xmlns="" id="{3073DFCE-04F3-41DA-B7B6-BD6A27E49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94022" y="3515024"/>
              <a:ext cx="4186212" cy="2354745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552D262-4483-4532-9867-5E156BE847A6}"/>
              </a:ext>
            </a:extLst>
          </p:cNvPr>
          <p:cNvSpPr txBox="1"/>
          <p:nvPr/>
        </p:nvSpPr>
        <p:spPr>
          <a:xfrm>
            <a:off x="416908" y="6157874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같은 이미지에 대해서 워크스테이션의 경로 검출이 더 정확한 것을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5F31ABB-B567-4280-AE9F-5DBA71F028A5}"/>
              </a:ext>
            </a:extLst>
          </p:cNvPr>
          <p:cNvSpPr txBox="1"/>
          <p:nvPr/>
        </p:nvSpPr>
        <p:spPr>
          <a:xfrm>
            <a:off x="6019887" y="2216032"/>
            <a:ext cx="2932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원본 이미지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xmlns="" val="2681353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용접 경로 추가 검출 분석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차이점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웍스와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용접실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컴퓨터 경로 검출 간의 차이점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1.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이미지 입력을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BGR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RGB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로 받는 차이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이미지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입력시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사용하는 라이브러리 차이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(open cv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와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pil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로봇실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컴퓨터의 경로 검출 코드를 변경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1913525B-C24F-41A6-B967-2DAA13643865}"/>
              </a:ext>
            </a:extLst>
          </p:cNvPr>
          <p:cNvGrpSpPr/>
          <p:nvPr/>
        </p:nvGrpSpPr>
        <p:grpSpPr>
          <a:xfrm>
            <a:off x="256544" y="3657517"/>
            <a:ext cx="4313020" cy="2500357"/>
            <a:chOff x="441890" y="3657517"/>
            <a:chExt cx="4313020" cy="2500357"/>
          </a:xfrm>
        </p:grpSpPr>
        <p:pic>
          <p:nvPicPr>
            <p:cNvPr id="3" name="그림 2" descr="실내, 벽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15D66F73-14E5-4A7D-9419-6CD1DF1A0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1890" y="3657809"/>
              <a:ext cx="2136416" cy="120173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D5579370-5DE9-46A2-874E-4010DA8D9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618492" y="3657517"/>
              <a:ext cx="2136416" cy="1201734"/>
            </a:xfrm>
            <a:prstGeom prst="rect">
              <a:avLst/>
            </a:prstGeom>
          </p:spPr>
        </p:pic>
        <p:pic>
          <p:nvPicPr>
            <p:cNvPr id="9" name="그림 8" descr="실내, 벽, 천장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F1ACAAB8-EFF5-4CB1-9B82-EB9A6772C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1890" y="4939088"/>
              <a:ext cx="2136416" cy="1218786"/>
            </a:xfrm>
            <a:prstGeom prst="rect">
              <a:avLst/>
            </a:prstGeom>
          </p:spPr>
        </p:pic>
        <p:pic>
          <p:nvPicPr>
            <p:cNvPr id="12" name="그림 11" descr="밤하늘이(가) 표시된 사진&#10;&#10;자동 생성된 설명">
              <a:extLst>
                <a:ext uri="{FF2B5EF4-FFF2-40B4-BE49-F238E27FC236}">
                  <a16:creationId xmlns:a16="http://schemas.microsoft.com/office/drawing/2014/main" xmlns="" id="{B0330BEA-FFF0-403C-9752-A4DEB77D0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618492" y="4939088"/>
              <a:ext cx="2136418" cy="1201735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D078D9DF-A873-43F7-83A4-4B1C7FB24C09}"/>
              </a:ext>
            </a:extLst>
          </p:cNvPr>
          <p:cNvGrpSpPr/>
          <p:nvPr/>
        </p:nvGrpSpPr>
        <p:grpSpPr>
          <a:xfrm>
            <a:off x="4677799" y="3657516"/>
            <a:ext cx="4311183" cy="2481725"/>
            <a:chOff x="4677799" y="3657516"/>
            <a:chExt cx="4311183" cy="2481725"/>
          </a:xfrm>
        </p:grpSpPr>
        <p:pic>
          <p:nvPicPr>
            <p:cNvPr id="17" name="그림 16" descr="실내, 벽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D535A703-CFE7-4DC1-8478-24646F9B9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77799" y="3657517"/>
              <a:ext cx="2133601" cy="1200151"/>
            </a:xfrm>
            <a:prstGeom prst="rect">
              <a:avLst/>
            </a:prstGeom>
          </p:spPr>
        </p:pic>
        <p:pic>
          <p:nvPicPr>
            <p:cNvPr id="23" name="그림 22" descr="밤하늘이(가) 표시된 사진&#10;&#10;자동 생성된 설명">
              <a:extLst>
                <a:ext uri="{FF2B5EF4-FFF2-40B4-BE49-F238E27FC236}">
                  <a16:creationId xmlns:a16="http://schemas.microsoft.com/office/drawing/2014/main" xmlns="" id="{0CE44AEC-ABA3-47E0-9D0A-32825A4CA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55380" y="3657516"/>
              <a:ext cx="2133602" cy="1200151"/>
            </a:xfrm>
            <a:prstGeom prst="rect">
              <a:avLst/>
            </a:prstGeom>
          </p:spPr>
        </p:pic>
        <p:pic>
          <p:nvPicPr>
            <p:cNvPr id="26" name="그림 25" descr="실내, 벽, 더러운, 밀러이(가) 표시된 사진&#10;&#10;자동 생성된 설명">
              <a:extLst>
                <a:ext uri="{FF2B5EF4-FFF2-40B4-BE49-F238E27FC236}">
                  <a16:creationId xmlns:a16="http://schemas.microsoft.com/office/drawing/2014/main" xmlns="" id="{7434C1C3-1207-47E5-B419-E72F6D704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77799" y="4939089"/>
              <a:ext cx="2133604" cy="1200152"/>
            </a:xfrm>
            <a:prstGeom prst="rect">
              <a:avLst/>
            </a:prstGeom>
          </p:spPr>
        </p:pic>
        <p:pic>
          <p:nvPicPr>
            <p:cNvPr id="28" name="그림 27" descr="밤하늘이(가) 표시된 사진&#10;&#10;자동 생성된 설명">
              <a:extLst>
                <a:ext uri="{FF2B5EF4-FFF2-40B4-BE49-F238E27FC236}">
                  <a16:creationId xmlns:a16="http://schemas.microsoft.com/office/drawing/2014/main" xmlns="" id="{08A85D8C-82DC-4EDD-A252-72585C6E3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55308" y="4932813"/>
              <a:ext cx="2133602" cy="1200151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9357FB8-2A4F-4811-A4CC-AF3C8DEB538B}"/>
              </a:ext>
            </a:extLst>
          </p:cNvPr>
          <p:cNvSpPr txBox="1"/>
          <p:nvPr/>
        </p:nvSpPr>
        <p:spPr>
          <a:xfrm>
            <a:off x="457200" y="6220660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검출의 정확도 향상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997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용접 경로 추가 검출 분석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추가 사항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47A76A0-A4B8-4967-984A-36791D02A570}"/>
              </a:ext>
            </a:extLst>
          </p:cNvPr>
          <p:cNvGrpSpPr/>
          <p:nvPr/>
        </p:nvGrpSpPr>
        <p:grpSpPr>
          <a:xfrm>
            <a:off x="416909" y="2180481"/>
            <a:ext cx="7823896" cy="2169929"/>
            <a:chOff x="416909" y="3830822"/>
            <a:chExt cx="7823896" cy="2169929"/>
          </a:xfrm>
        </p:grpSpPr>
        <p:pic>
          <p:nvPicPr>
            <p:cNvPr id="4" name="그림 3" descr="실내, 벽, 천장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FCE7B66D-914A-4655-971E-1F8E92EE4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909" y="3830822"/>
              <a:ext cx="3857650" cy="2169928"/>
            </a:xfrm>
            <a:prstGeom prst="rect">
              <a:avLst/>
            </a:prstGeom>
          </p:spPr>
        </p:pic>
        <p:pic>
          <p:nvPicPr>
            <p:cNvPr id="7" name="그림 6" descr="실루엣, 밤하늘이(가) 표시된 사진&#10;&#10;자동 생성된 설명">
              <a:extLst>
                <a:ext uri="{FF2B5EF4-FFF2-40B4-BE49-F238E27FC236}">
                  <a16:creationId xmlns:a16="http://schemas.microsoft.com/office/drawing/2014/main" xmlns="" id="{86612D82-99AF-47B9-AB7D-23F7F42E5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355316" y="3830823"/>
              <a:ext cx="3885489" cy="2169928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EF2A817-B029-4807-822D-08CC675EB593}"/>
              </a:ext>
            </a:extLst>
          </p:cNvPr>
          <p:cNvSpPr txBox="1"/>
          <p:nvPr/>
        </p:nvSpPr>
        <p:spPr>
          <a:xfrm>
            <a:off x="416909" y="4422111"/>
            <a:ext cx="877919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경로가 아닌 끝 면을 용접 필요구간으로 인식하는 경우를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모델 정확도 향상으로 인해 발생하는 문제로 생각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수정 방안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 코드 수정을 통해 하나의 경로만을 검출하도록 변경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경로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검출시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가운데 지점에 가까운 선을 우선 인식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추가 방안 검토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299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FB50295B-41D1-438C-8178-6C336D76C783}"/>
              </a:ext>
            </a:extLst>
          </p:cNvPr>
          <p:cNvGrpSpPr/>
          <p:nvPr/>
        </p:nvGrpSpPr>
        <p:grpSpPr>
          <a:xfrm>
            <a:off x="201584" y="2953775"/>
            <a:ext cx="4313922" cy="1204873"/>
            <a:chOff x="201584" y="2953775"/>
            <a:chExt cx="4313922" cy="1204873"/>
          </a:xfrm>
        </p:grpSpPr>
        <p:pic>
          <p:nvPicPr>
            <p:cNvPr id="12" name="그림 11" descr="실내, 욕실, 벽, 싱크이(가) 표시된 사진&#10;&#10;자동 생성된 설명">
              <a:extLst>
                <a:ext uri="{FF2B5EF4-FFF2-40B4-BE49-F238E27FC236}">
                  <a16:creationId xmlns:a16="http://schemas.microsoft.com/office/drawing/2014/main" xmlns="" id="{6EC527F6-331C-43C5-84A4-ED2F45548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01584" y="2953775"/>
              <a:ext cx="2141997" cy="1204873"/>
            </a:xfrm>
            <a:prstGeom prst="rect">
              <a:avLst/>
            </a:prstGeom>
          </p:spPr>
        </p:pic>
        <p:pic>
          <p:nvPicPr>
            <p:cNvPr id="28" name="그림 27" descr="밤하늘이(가) 표시된 사진&#10;&#10;자동 생성된 설명">
              <a:extLst>
                <a:ext uri="{FF2B5EF4-FFF2-40B4-BE49-F238E27FC236}">
                  <a16:creationId xmlns:a16="http://schemas.microsoft.com/office/drawing/2014/main" xmlns="" id="{EBE21AA1-5F60-47EB-80E0-32AB7B0DF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381905" y="2953775"/>
              <a:ext cx="2133601" cy="1200151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139A7849-8C42-44BB-A717-90D195129F22}"/>
              </a:ext>
            </a:extLst>
          </p:cNvPr>
          <p:cNvGrpSpPr/>
          <p:nvPr/>
        </p:nvGrpSpPr>
        <p:grpSpPr>
          <a:xfrm>
            <a:off x="4618640" y="2947501"/>
            <a:ext cx="4323776" cy="1208301"/>
            <a:chOff x="4618640" y="2947501"/>
            <a:chExt cx="4323776" cy="1208301"/>
          </a:xfrm>
        </p:grpSpPr>
        <p:pic>
          <p:nvPicPr>
            <p:cNvPr id="30" name="그림 29" descr="실내, 욕실, 벽, 싱크이(가) 표시된 사진&#10;&#10;자동 생성된 설명">
              <a:extLst>
                <a:ext uri="{FF2B5EF4-FFF2-40B4-BE49-F238E27FC236}">
                  <a16:creationId xmlns:a16="http://schemas.microsoft.com/office/drawing/2014/main" xmlns="" id="{25F9161A-C02C-474D-8524-E85593003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18640" y="2947501"/>
              <a:ext cx="2141998" cy="1204874"/>
            </a:xfrm>
            <a:prstGeom prst="rect">
              <a:avLst/>
            </a:prstGeom>
          </p:spPr>
        </p:pic>
        <p:pic>
          <p:nvPicPr>
            <p:cNvPr id="33" name="그림 32" descr="실루엣, 밤하늘이(가) 표시된 사진&#10;&#10;자동 생성된 설명">
              <a:extLst>
                <a:ext uri="{FF2B5EF4-FFF2-40B4-BE49-F238E27FC236}">
                  <a16:creationId xmlns:a16="http://schemas.microsoft.com/office/drawing/2014/main" xmlns="" id="{DA206086-F369-4DF2-82FB-4BC717E58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06000" y="2954068"/>
              <a:ext cx="2136416" cy="1201734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A245F172-F899-4ECE-853F-0A3AC732D128}"/>
              </a:ext>
            </a:extLst>
          </p:cNvPr>
          <p:cNvGrpSpPr/>
          <p:nvPr/>
        </p:nvGrpSpPr>
        <p:grpSpPr>
          <a:xfrm>
            <a:off x="201132" y="4591868"/>
            <a:ext cx="4314374" cy="1204873"/>
            <a:chOff x="200679" y="4244664"/>
            <a:chExt cx="4314374" cy="1204873"/>
          </a:xfrm>
        </p:grpSpPr>
        <p:pic>
          <p:nvPicPr>
            <p:cNvPr id="37" name="그림 36" descr="실내, 벽, 싱크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6BC7A1BB-5227-414F-8A08-45A67407F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00679" y="4244664"/>
              <a:ext cx="2133602" cy="1200151"/>
            </a:xfrm>
            <a:prstGeom prst="rect">
              <a:avLst/>
            </a:prstGeom>
          </p:spPr>
        </p:pic>
        <p:pic>
          <p:nvPicPr>
            <p:cNvPr id="39" name="그림 38" descr="밤하늘이(가) 표시된 사진&#10;&#10;자동 생성된 설명">
              <a:extLst>
                <a:ext uri="{FF2B5EF4-FFF2-40B4-BE49-F238E27FC236}">
                  <a16:creationId xmlns:a16="http://schemas.microsoft.com/office/drawing/2014/main" xmlns="" id="{717286C3-FEB5-4008-8005-92656E745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382356" y="4244664"/>
              <a:ext cx="2132697" cy="1204873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A1F5BF48-6AD3-44C5-A521-E8788F457DC9}"/>
              </a:ext>
            </a:extLst>
          </p:cNvPr>
          <p:cNvGrpSpPr/>
          <p:nvPr/>
        </p:nvGrpSpPr>
        <p:grpSpPr>
          <a:xfrm>
            <a:off x="4606313" y="4587145"/>
            <a:ext cx="4323775" cy="1204874"/>
            <a:chOff x="4618641" y="4241592"/>
            <a:chExt cx="4323775" cy="1204874"/>
          </a:xfrm>
        </p:grpSpPr>
        <p:pic>
          <p:nvPicPr>
            <p:cNvPr id="41" name="그림 40" descr="실내, 벽, 싱크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7D1BEFB5-9101-4BA5-B026-0C3341207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18641" y="4241592"/>
              <a:ext cx="2141998" cy="1204874"/>
            </a:xfrm>
            <a:prstGeom prst="rect">
              <a:avLst/>
            </a:prstGeom>
          </p:spPr>
        </p:pic>
        <p:pic>
          <p:nvPicPr>
            <p:cNvPr id="43" name="그림 42" descr="밤하늘이(가) 표시된 사진&#10;&#10;자동 생성된 설명">
              <a:extLst>
                <a:ext uri="{FF2B5EF4-FFF2-40B4-BE49-F238E27FC236}">
                  <a16:creationId xmlns:a16="http://schemas.microsoft.com/office/drawing/2014/main" xmlns="" id="{CDF129F2-1656-458B-81DE-C4DACFB39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13010" y="4241592"/>
              <a:ext cx="2129406" cy="1197791"/>
            </a:xfrm>
            <a:prstGeom prst="rect">
              <a:avLst/>
            </a:prstGeom>
          </p:spPr>
        </p:pic>
      </p:grp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Plate + Pipe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합동 데이터 학습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이미지 데이터를 합친 합동 데이터로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unet3+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를 학습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정확도는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85%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로 높게 출력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실제 경로 검출에 적용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0CB13AA-370F-4802-926D-DCD6886519BC}"/>
              </a:ext>
            </a:extLst>
          </p:cNvPr>
          <p:cNvSpPr txBox="1"/>
          <p:nvPr/>
        </p:nvSpPr>
        <p:spPr>
          <a:xfrm>
            <a:off x="5508188" y="5840180"/>
            <a:ext cx="25048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Plate - Plate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E631863-0DA1-4808-A246-C34097F6810E}"/>
              </a:ext>
            </a:extLst>
          </p:cNvPr>
          <p:cNvSpPr txBox="1"/>
          <p:nvPr/>
        </p:nvSpPr>
        <p:spPr>
          <a:xfrm>
            <a:off x="1107651" y="4197365"/>
            <a:ext cx="25573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Pipe - Pipe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1D6399A-4CA1-4A3D-97A1-F4B100A651F4}"/>
              </a:ext>
            </a:extLst>
          </p:cNvPr>
          <p:cNvSpPr txBox="1"/>
          <p:nvPr/>
        </p:nvSpPr>
        <p:spPr>
          <a:xfrm>
            <a:off x="5640481" y="4218684"/>
            <a:ext cx="23204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Pipe - Plate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8A191FB-6125-44B4-8B04-1C216F5A8EB6}"/>
              </a:ext>
            </a:extLst>
          </p:cNvPr>
          <p:cNvSpPr txBox="1"/>
          <p:nvPr/>
        </p:nvSpPr>
        <p:spPr>
          <a:xfrm>
            <a:off x="1210114" y="5840180"/>
            <a:ext cx="2343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Plate - Pipe</a:t>
            </a:r>
          </a:p>
        </p:txBody>
      </p:sp>
    </p:spTree>
    <p:extLst>
      <p:ext uri="{BB962C8B-B14F-4D97-AF65-F5344CB8AC3E}">
        <p14:creationId xmlns:p14="http://schemas.microsoft.com/office/powerpoint/2010/main" xmlns="" val="2259153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Plate + Pipe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합동 데이터 학습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모두에 대해 정확도가 높은 것을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But 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 시 실제 용접 필요 부위에 비해 검출된 경로가 짧은 것을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데이터를 추가 제작하여 학습이 필요하다고 생각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0D333AB-5AB2-4301-B847-EDC19432A440}"/>
              </a:ext>
            </a:extLst>
          </p:cNvPr>
          <p:cNvGrpSpPr/>
          <p:nvPr/>
        </p:nvGrpSpPr>
        <p:grpSpPr>
          <a:xfrm>
            <a:off x="177580" y="3421027"/>
            <a:ext cx="8728956" cy="1962167"/>
            <a:chOff x="201132" y="4587145"/>
            <a:chExt cx="8728956" cy="159158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BB29AE6F-87E5-4191-8643-97147165414C}"/>
                </a:ext>
              </a:extLst>
            </p:cNvPr>
            <p:cNvGrpSpPr/>
            <p:nvPr/>
          </p:nvGrpSpPr>
          <p:grpSpPr>
            <a:xfrm>
              <a:off x="4606313" y="4587145"/>
              <a:ext cx="4323775" cy="1591589"/>
              <a:chOff x="4606313" y="4587145"/>
              <a:chExt cx="4323775" cy="1591589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A1F5BF48-6AD3-44C5-A521-E8788F457DC9}"/>
                  </a:ext>
                </a:extLst>
              </p:cNvPr>
              <p:cNvGrpSpPr/>
              <p:nvPr/>
            </p:nvGrpSpPr>
            <p:grpSpPr>
              <a:xfrm>
                <a:off x="4606313" y="4587145"/>
                <a:ext cx="4323775" cy="1204874"/>
                <a:chOff x="4618641" y="4241592"/>
                <a:chExt cx="4323775" cy="1204874"/>
              </a:xfrm>
            </p:grpSpPr>
            <p:pic>
              <p:nvPicPr>
                <p:cNvPr id="41" name="그림 40" descr="실내, 벽, 싱크, 더러운이(가) 표시된 사진&#10;&#10;자동 생성된 설명">
                  <a:extLst>
                    <a:ext uri="{FF2B5EF4-FFF2-40B4-BE49-F238E27FC236}">
                      <a16:creationId xmlns:a16="http://schemas.microsoft.com/office/drawing/2014/main" xmlns="" id="{7D1BEFB5-9101-4BA5-B026-0C3341207B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8641" y="4241592"/>
                  <a:ext cx="2141998" cy="1204874"/>
                </a:xfrm>
                <a:prstGeom prst="rect">
                  <a:avLst/>
                </a:prstGeom>
              </p:spPr>
            </p:pic>
            <p:pic>
              <p:nvPicPr>
                <p:cNvPr id="43" name="그림 42" descr="밤하늘이(가) 표시된 사진&#10;&#10;자동 생성된 설명">
                  <a:extLst>
                    <a:ext uri="{FF2B5EF4-FFF2-40B4-BE49-F238E27FC236}">
                      <a16:creationId xmlns:a16="http://schemas.microsoft.com/office/drawing/2014/main" xmlns="" id="{CDF129F2-1656-458B-81DE-C4DACFB397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3010" y="4241592"/>
                  <a:ext cx="2129406" cy="1197791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B0CB13AA-370F-4802-926D-DCD6886519BC}"/>
                  </a:ext>
                </a:extLst>
              </p:cNvPr>
              <p:cNvSpPr txBox="1"/>
              <p:nvPr/>
            </p:nvSpPr>
            <p:spPr>
              <a:xfrm>
                <a:off x="5508188" y="5840180"/>
                <a:ext cx="25048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Plate - Plate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D7D1A18C-5DAB-44A5-832A-1E9EB1A069D2}"/>
                </a:ext>
              </a:extLst>
            </p:cNvPr>
            <p:cNvGrpSpPr/>
            <p:nvPr/>
          </p:nvGrpSpPr>
          <p:grpSpPr>
            <a:xfrm>
              <a:off x="201132" y="4591868"/>
              <a:ext cx="4314374" cy="1586866"/>
              <a:chOff x="201132" y="4591868"/>
              <a:chExt cx="4314374" cy="1586866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xmlns="" id="{A245F172-F899-4ECE-853F-0A3AC732D128}"/>
                  </a:ext>
                </a:extLst>
              </p:cNvPr>
              <p:cNvGrpSpPr/>
              <p:nvPr/>
            </p:nvGrpSpPr>
            <p:grpSpPr>
              <a:xfrm>
                <a:off x="201132" y="4591868"/>
                <a:ext cx="4314374" cy="1204873"/>
                <a:chOff x="200679" y="4244664"/>
                <a:chExt cx="4314374" cy="1204873"/>
              </a:xfrm>
            </p:grpSpPr>
            <p:pic>
              <p:nvPicPr>
                <p:cNvPr id="37" name="그림 36" descr="실내, 벽, 싱크, 더러운이(가) 표시된 사진&#10;&#10;자동 생성된 설명">
                  <a:extLst>
                    <a:ext uri="{FF2B5EF4-FFF2-40B4-BE49-F238E27FC236}">
                      <a16:creationId xmlns:a16="http://schemas.microsoft.com/office/drawing/2014/main" xmlns="" id="{6BC7A1BB-5227-414F-8A08-45A67407F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0679" y="4244664"/>
                  <a:ext cx="2133602" cy="1200151"/>
                </a:xfrm>
                <a:prstGeom prst="rect">
                  <a:avLst/>
                </a:prstGeom>
              </p:spPr>
            </p:pic>
            <p:pic>
              <p:nvPicPr>
                <p:cNvPr id="39" name="그림 38" descr="밤하늘이(가) 표시된 사진&#10;&#10;자동 생성된 설명">
                  <a:extLst>
                    <a:ext uri="{FF2B5EF4-FFF2-40B4-BE49-F238E27FC236}">
                      <a16:creationId xmlns:a16="http://schemas.microsoft.com/office/drawing/2014/main" xmlns="" id="{717286C3-FEB5-4008-8005-92656E745A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2356" y="4244664"/>
                  <a:ext cx="2132697" cy="1204873"/>
                </a:xfrm>
                <a:prstGeom prst="rect">
                  <a:avLst/>
                </a:prstGeom>
              </p:spPr>
            </p:pic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98A191FB-6125-44B4-8B04-1C216F5A8EB6}"/>
                  </a:ext>
                </a:extLst>
              </p:cNvPr>
              <p:cNvSpPr txBox="1"/>
              <p:nvPr/>
            </p:nvSpPr>
            <p:spPr>
              <a:xfrm>
                <a:off x="1210114" y="5840180"/>
                <a:ext cx="23435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Plate - Pipe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383767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954</Words>
  <Application>Microsoft Office PowerPoint</Application>
  <PresentationFormat>화면 슬라이드 쇼(4:3)</PresentationFormat>
  <Paragraphs>182</Paragraphs>
  <Slides>25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용접로봇 자동화</vt:lpstr>
      <vt:lpstr>슬라이드 2</vt:lpstr>
      <vt:lpstr>목차</vt:lpstr>
      <vt:lpstr>1. 이번 주 작업</vt:lpstr>
      <vt:lpstr>1. 이번 주 작업</vt:lpstr>
      <vt:lpstr>1. 이번 주 작업</vt:lpstr>
      <vt:lpstr>1. 이번 주 작업</vt:lpstr>
      <vt:lpstr>1. 이번 주 작업</vt:lpstr>
      <vt:lpstr>1. 이번 주 작업</vt:lpstr>
      <vt:lpstr>1. 이번 주 작업</vt:lpstr>
      <vt:lpstr>1. 이번 주 작업</vt:lpstr>
      <vt:lpstr>2. 이후 진행 계획</vt:lpstr>
      <vt:lpstr>슬라이드 13</vt:lpstr>
      <vt:lpstr>슬라이드 14</vt:lpstr>
      <vt:lpstr>슬라이드 15</vt:lpstr>
      <vt:lpstr>1. Radu Horaud, Fadi Dornaika’s Jittering 보정</vt:lpstr>
      <vt:lpstr>1. Radu Horaud, Fadi Dornaika’s Jittering 보정</vt:lpstr>
      <vt:lpstr>1. Radu Horaud, Fadi Dornaika’s Jittering 보정</vt:lpstr>
      <vt:lpstr>1. Radu Horaud, Fadi Dornaika’s Jittering 보정</vt:lpstr>
      <vt:lpstr>1. Radu Horaud, Fadi Dornaika’s Jittering 보정</vt:lpstr>
      <vt:lpstr>2. Radu Horaud, Fadi Dornaika Jittering‘s 보정 실험결과</vt:lpstr>
      <vt:lpstr>2. Radu Horaud, Fadi Dornaika Jittering’s  보정 실험결과</vt:lpstr>
      <vt:lpstr>2. Radu Horaud, Fadi Dornaika Jittering’s  보정 실험결과</vt:lpstr>
      <vt:lpstr>슬라이드 24</vt:lpstr>
      <vt:lpstr>감사합니다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1144</cp:revision>
  <dcterms:created xsi:type="dcterms:W3CDTF">2011-08-24T01:05:33Z</dcterms:created>
  <dcterms:modified xsi:type="dcterms:W3CDTF">2021-12-17T08:12:17Z</dcterms:modified>
  <cp:version/>
</cp:coreProperties>
</file>