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8"/>
  </p:notesMasterIdLst>
  <p:handoutMasterIdLst>
    <p:handoutMasterId r:id="rId29"/>
  </p:handoutMasterIdLst>
  <p:sldIdLst>
    <p:sldId id="257" r:id="rId2"/>
    <p:sldId id="600" r:id="rId3"/>
    <p:sldId id="601" r:id="rId4"/>
    <p:sldId id="676" r:id="rId5"/>
    <p:sldId id="677" r:id="rId6"/>
    <p:sldId id="678" r:id="rId7"/>
    <p:sldId id="679" r:id="rId8"/>
    <p:sldId id="680" r:id="rId9"/>
    <p:sldId id="602" r:id="rId10"/>
    <p:sldId id="604" r:id="rId11"/>
    <p:sldId id="699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531" r:id="rId20"/>
    <p:sldId id="711" r:id="rId21"/>
    <p:sldId id="713" r:id="rId22"/>
    <p:sldId id="712" r:id="rId23"/>
    <p:sldId id="695" r:id="rId24"/>
    <p:sldId id="696" r:id="rId25"/>
    <p:sldId id="697" r:id="rId26"/>
    <p:sldId id="537" r:id="rId2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2022-01-07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01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468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31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918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598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5346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3643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3698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987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906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945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86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2022-01-07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추가한 데이터로 학습 진행 후 경로 검출 정확도 비교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2 Class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방식 학습 결과 확인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Predict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코드를 통한 경로 검출 및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테스트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배드를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이용한 경로 검출 확인 후 피드백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210" y="2732482"/>
            <a:ext cx="5077583" cy="1094110"/>
            <a:chOff x="2362014" y="1484405"/>
            <a:chExt cx="7225457" cy="1945084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44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2475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불량 검사</a:t>
              </a:r>
              <a:endPara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2" cy="37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788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788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25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4058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현상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967" y="2729796"/>
            <a:ext cx="2316958" cy="1978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이진화하였을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때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플레어와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welding pool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구분하지 못함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플레어를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제거해야함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460" y="2737418"/>
            <a:ext cx="2297289" cy="1978221"/>
          </a:xfrm>
          <a:prstGeom prst="rect">
            <a:avLst/>
          </a:prstGeom>
        </p:spPr>
      </p:pic>
      <p:sp>
        <p:nvSpPr>
          <p:cNvPr id="13" name="위쪽 화살표 12"/>
          <p:cNvSpPr/>
          <p:nvPr/>
        </p:nvSpPr>
        <p:spPr>
          <a:xfrm rot="5400000">
            <a:off x="4650513" y="3371701"/>
            <a:ext cx="488359" cy="6944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xmlns="" val="38436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제거 방안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How to Train Neural Networks for Flare Removal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 학습을 통한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flare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제거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물리학 기반 데이터 생성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935" y="3494551"/>
            <a:ext cx="3678260" cy="13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480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제거 방안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scattering flare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formulation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을 통한 이미지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3693780"/>
            <a:ext cx="56855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reflective flare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simulation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을 통한 이미지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683" y="2378209"/>
            <a:ext cx="1244001" cy="11613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072" y="2407538"/>
            <a:ext cx="1171369" cy="1132029"/>
          </a:xfrm>
          <a:prstGeom prst="rect">
            <a:avLst/>
          </a:prstGeom>
        </p:spPr>
      </p:pic>
      <p:sp>
        <p:nvSpPr>
          <p:cNvPr id="13" name="위쪽 화살표 12"/>
          <p:cNvSpPr/>
          <p:nvPr/>
        </p:nvSpPr>
        <p:spPr>
          <a:xfrm rot="5400000">
            <a:off x="3616986" y="2672756"/>
            <a:ext cx="372783" cy="5173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683" y="3979195"/>
            <a:ext cx="2671763" cy="119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150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제거 방안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학습 과정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053" y="2375774"/>
            <a:ext cx="4867275" cy="1058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3562055"/>
            <a:ext cx="568553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Flare-free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결합하여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Flare-corrupted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만듬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CNN Network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통해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Flare-free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복원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Prediction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Light source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합침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250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진행상황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scattering flare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생성을 위해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Aperture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이미지와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이미지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생성중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7217" y="2576276"/>
            <a:ext cx="3864329" cy="25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770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1.4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하드웨어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ND8-2000(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최소 투과율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: 0.05%)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AntireFlection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코팅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34199"/>
          <a:stretch/>
        </p:blipFill>
        <p:spPr>
          <a:xfrm>
            <a:off x="4404771" y="2646453"/>
            <a:ext cx="3439801" cy="25604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04771" y="3444587"/>
            <a:ext cx="3020573" cy="180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83" y="2789848"/>
            <a:ext cx="3581359" cy="227367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23014" y="3951626"/>
            <a:ext cx="330431" cy="13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xmlns="" val="20745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다음주 계획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90127"/>
            <a:ext cx="3573512" cy="108643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제작 후 학습 진행</a:t>
            </a: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2.2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촬영 이미지에 적용 예정</a:t>
            </a: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2.3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필터 적용 후 성능 비교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20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2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 rot="20072730">
            <a:off x="6306800" y="3806366"/>
            <a:ext cx="1337345" cy="4174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91490" y="4530437"/>
            <a:ext cx="1551709" cy="9836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Auto Hand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607127" y="4668981"/>
            <a:ext cx="706581" cy="692728"/>
          </a:xfrm>
          <a:prstGeom prst="ellipse">
            <a:avLst/>
          </a:prstGeom>
          <a:solidFill>
            <a:srgbClr val="569C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06290" y="4599709"/>
            <a:ext cx="789709" cy="7897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26873" y="3380509"/>
            <a:ext cx="817418" cy="81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226364" y="5660055"/>
            <a:ext cx="1378292" cy="574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Camera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188764" y="5715471"/>
            <a:ext cx="1378292" cy="574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Robot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981200" y="5029200"/>
            <a:ext cx="2175164" cy="138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1"/>
          <p:cNvSpPr txBox="1">
            <a:spLocks/>
          </p:cNvSpPr>
          <p:nvPr/>
        </p:nvSpPr>
        <p:spPr>
          <a:xfrm>
            <a:off x="4551454" y="3443326"/>
            <a:ext cx="1378292" cy="574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(5m, 3m)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34" name="타원형 설명선 33"/>
          <p:cNvSpPr/>
          <p:nvPr/>
        </p:nvSpPr>
        <p:spPr>
          <a:xfrm flipH="1">
            <a:off x="0" y="2770909"/>
            <a:ext cx="2189018" cy="1413164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저 물체는  </a:t>
            </a:r>
            <a:r>
              <a:rPr lang="en-US" altLang="ko-KR" b="1" dirty="0">
                <a:solidFill>
                  <a:schemeClr val="tx1"/>
                </a:solidFill>
              </a:rPr>
              <a:t>(5m, 3m)</a:t>
            </a:r>
            <a:r>
              <a:rPr lang="ko-KR" altLang="en-US" b="1" dirty="0">
                <a:solidFill>
                  <a:schemeClr val="tx1"/>
                </a:solidFill>
              </a:rPr>
              <a:t>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위치해 있어</a:t>
            </a:r>
          </a:p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156364" y="3796145"/>
            <a:ext cx="0" cy="12607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94218" y="5015346"/>
            <a:ext cx="2175164" cy="138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883236" y="3810000"/>
            <a:ext cx="0" cy="12607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9176481">
            <a:off x="5475527" y="4415965"/>
            <a:ext cx="1337345" cy="4174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3852700">
            <a:off x="7281490" y="3583208"/>
            <a:ext cx="651352" cy="206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20216229">
            <a:off x="7406182" y="3292263"/>
            <a:ext cx="651352" cy="206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20216229">
            <a:off x="7586291" y="3694045"/>
            <a:ext cx="651352" cy="206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형 설명선 59"/>
          <p:cNvSpPr/>
          <p:nvPr/>
        </p:nvSpPr>
        <p:spPr>
          <a:xfrm>
            <a:off x="7148944" y="2105891"/>
            <a:ext cx="1828800" cy="969818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아무것도 없는데</a:t>
            </a:r>
            <a:r>
              <a:rPr lang="en-US" altLang="ko-KR" b="1" dirty="0">
                <a:solidFill>
                  <a:schemeClr val="tx1"/>
                </a:solidFill>
              </a:rPr>
              <a:t>????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카메라로 인식한 정보를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기준으로 알려줘야 한다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521147"/>
      </p:ext>
    </p:extLst>
  </p:cSld>
  <p:clrMapOvr>
    <a:masterClrMapping/>
  </p:clrMapOvr>
  <p:transition advTm="3767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Auto Hand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Marker 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판을 이용해</a:t>
            </a:r>
            <a:r>
              <a:rPr lang="en-US" altLang="ko-KR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Robot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사이의 </a:t>
            </a:r>
            <a:r>
              <a:rPr lang="en-US" altLang="ko-KR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Homogeneous Transform Matrix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r>
              <a:rPr lang="ko-KR" altLang="en-US" sz="2000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구하는것이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to Eye Calibration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 </a:t>
            </a:r>
            <a:r>
              <a:rPr lang="en-US" altLang="ko-KR" sz="2000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Effector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사이의 </a:t>
            </a:r>
            <a:r>
              <a:rPr lang="en-US" altLang="ko-KR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Homogeneous Transform Matrix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r>
              <a:rPr lang="ko-KR" altLang="en-US" sz="2000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구하는것이</a:t>
            </a:r>
            <a:r>
              <a:rPr lang="ko-KR" altLang="en-US" sz="2000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in Eye Calibration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0" name="Picture 2" descr="C:\Users\cailab\Desktop\r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5968" y="3469128"/>
            <a:ext cx="4398032" cy="3388872"/>
          </a:xfrm>
          <a:prstGeom prst="rect">
            <a:avLst/>
          </a:prstGeom>
          <a:noFill/>
        </p:spPr>
      </p:pic>
      <p:pic>
        <p:nvPicPr>
          <p:cNvPr id="2051" name="Picture 3" descr="C:\Users\cailab\Desktop\cesaf.PNG"/>
          <p:cNvPicPr>
            <a:picLocks noChangeAspect="1" noChangeArrowheads="1"/>
          </p:cNvPicPr>
          <p:nvPr/>
        </p:nvPicPr>
        <p:blipFill>
          <a:blip r:embed="rId4"/>
          <a:srcRect t="-373"/>
          <a:stretch>
            <a:fillRect/>
          </a:stretch>
        </p:blipFill>
        <p:spPr bwMode="auto">
          <a:xfrm>
            <a:off x="0" y="3467100"/>
            <a:ext cx="4381162" cy="339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1521147"/>
      </p:ext>
    </p:extLst>
  </p:cSld>
  <p:clrMapOvr>
    <a:masterClrMapping/>
  </p:clrMapOvr>
  <p:transition advTm="3767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Auto Hand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381125"/>
            <a:ext cx="8470547" cy="4423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수동으로 보정해도 되지만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카메라와 로봇 사이의 위치관계가 매번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바뀔때마다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다시 새로 측정해서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Homogeneous Matrix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구축하는 번거로움이 존재하며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 및 로봇에 대한 관련 지식이 있어야 한다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maer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5824" y="2494424"/>
            <a:ext cx="4911726" cy="4183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1521147"/>
      </p:ext>
    </p:extLst>
  </p:cSld>
  <p:clrMapOvr>
    <a:masterClrMapping/>
  </p:clrMapOvr>
  <p:transition advTm="3767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Camera Calibration - </a:t>
            </a:r>
            <a:r>
              <a:rPr lang="en-US" altLang="ko-KR" dirty="0" err="1">
                <a:solidFill>
                  <a:schemeClr val="tx1"/>
                </a:solidFill>
              </a:rPr>
              <a:t>Instrinsic</a:t>
            </a:r>
            <a:r>
              <a:rPr lang="en-US" altLang="ko-KR" dirty="0">
                <a:solidFill>
                  <a:schemeClr val="tx1"/>
                </a:solidFill>
              </a:rPr>
              <a:t> Parameter</a:t>
            </a:r>
            <a:r>
              <a:rPr lang="ko-KR" altLang="en-US" dirty="0">
                <a:solidFill>
                  <a:schemeClr val="tx1"/>
                </a:solidFill>
              </a:rPr>
              <a:t>내용작성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용접로봇자동화를 위한 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눈 자동보정 시스템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Auto Hand Eye Calibration for Automated Welding Robot)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Picture 2" descr="C:\Users\cailab\Desktop\1fv.PNG"/>
          <p:cNvPicPr>
            <a:picLocks noChangeAspect="1" noChangeArrowheads="1"/>
          </p:cNvPicPr>
          <p:nvPr/>
        </p:nvPicPr>
        <p:blipFill>
          <a:blip r:embed="rId4"/>
          <a:srcRect b="42091"/>
          <a:stretch>
            <a:fillRect/>
          </a:stretch>
        </p:blipFill>
        <p:spPr bwMode="auto">
          <a:xfrm>
            <a:off x="0" y="3203575"/>
            <a:ext cx="4832350" cy="2092325"/>
          </a:xfrm>
          <a:prstGeom prst="rect">
            <a:avLst/>
          </a:prstGeom>
          <a:noFill/>
        </p:spPr>
      </p:pic>
      <p:pic>
        <p:nvPicPr>
          <p:cNvPr id="1027" name="Picture 3" descr="C:\Users\cailab\Desktop\2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68800" y="3194050"/>
            <a:ext cx="4775200" cy="3663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40106168"/>
      </p:ext>
    </p:extLst>
  </p:cSld>
  <p:clrMapOvr>
    <a:masterClrMapping/>
  </p:clrMapOvr>
  <p:transition advTm="3571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2050" name="Picture 2" descr="C:\Users\cailab\Desktop\4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0275" y="1905000"/>
            <a:ext cx="4800600" cy="396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6777177"/>
      </p:ext>
    </p:extLst>
  </p:cSld>
  <p:clrMapOvr>
    <a:masterClrMapping/>
  </p:clrMapOvr>
  <p:transition advTm="35719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2.  </a:t>
            </a:r>
            <a:r>
              <a:rPr kumimoji="0" lang="ko-KR" altLang="en-US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향후계획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Auto Hand Eye 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논문작성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</a:t>
            </a: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Camera Extrinsic Parameter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 작성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016879"/>
      </p:ext>
    </p:extLst>
  </p:cSld>
  <p:clrMapOvr>
    <a:masterClrMapping/>
  </p:clrMapOvr>
  <p:transition advTm="17984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이후 진행 계획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97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기존의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+ BCE Loss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이외에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Loss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사용시 발생하는 정확도 차이를 분석해보고자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Dice+BCE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/ BCE / Dice /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/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IoU+BCE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가지에 대해서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회 추가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이번 학습에서는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내에서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valid 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랜덤으로 뽑아내서 진행하는 방식이 아닌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valid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용으로 제작한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이용하여 학습을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 test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결과 모델의 더 정확한 검출을 기대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72E1A3A4-9458-4F35-A69F-AE06976F3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2812543"/>
              </p:ext>
            </p:extLst>
          </p:nvPr>
        </p:nvGraphicFramePr>
        <p:xfrm>
          <a:off x="457199" y="4551132"/>
          <a:ext cx="8269889" cy="155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74">
                  <a:extLst>
                    <a:ext uri="{9D8B030D-6E8A-4147-A177-3AD203B41FA5}">
                      <a16:colId xmlns:a16="http://schemas.microsoft.com/office/drawing/2014/main" xmlns="" val="3027265061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3115702323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211860160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417193412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1254700573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2854856486"/>
                    </a:ext>
                  </a:extLst>
                </a:gridCol>
              </a:tblGrid>
              <a:tr h="5171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Dice+BCE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BCE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Dice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IoU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IoU+BCE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798943"/>
                  </a:ext>
                </a:extLst>
              </a:tr>
              <a:tr h="517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정확도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89.99%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89.93%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89.81%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89.67%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90.08%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791464"/>
                  </a:ext>
                </a:extLst>
              </a:tr>
              <a:tr h="517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정확도 차이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-0.06%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-0.18%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-0.32%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+0.09%</a:t>
                      </a:r>
                      <a:endParaRPr lang="ko-KR" altLang="en-US" dirty="0">
                        <a:solidFill>
                          <a:schemeClr val="accent4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548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397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검출 성능 비교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" name="그림 2" descr="실내, 벽, 싱크, 장치이(가) 표시된 사진&#10;&#10;자동 생성된 설명">
            <a:extLst>
              <a:ext uri="{FF2B5EF4-FFF2-40B4-BE49-F238E27FC236}">
                <a16:creationId xmlns:a16="http://schemas.microsoft.com/office/drawing/2014/main" xmlns="" id="{D86C9FF1-C2E2-4403-B270-EDF4040D0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544" y="2334484"/>
            <a:ext cx="4242885" cy="3425066"/>
          </a:xfrm>
          <a:prstGeom prst="rect">
            <a:avLst/>
          </a:prstGeom>
        </p:spPr>
      </p:pic>
      <p:pic>
        <p:nvPicPr>
          <p:cNvPr id="5" name="그림 4" descr="실내, 벽, 더러운, 밀러이(가) 표시된 사진&#10;&#10;자동 생성된 설명">
            <a:extLst>
              <a:ext uri="{FF2B5EF4-FFF2-40B4-BE49-F238E27FC236}">
                <a16:creationId xmlns:a16="http://schemas.microsoft.com/office/drawing/2014/main" xmlns="" id="{0B47D17F-1970-4FF4-8A70-28235379B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0490" y="2334485"/>
            <a:ext cx="4242885" cy="3425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DFC975-DA36-487A-9580-9CC8C2CBEB27}"/>
              </a:ext>
            </a:extLst>
          </p:cNvPr>
          <p:cNvSpPr txBox="1"/>
          <p:nvPr/>
        </p:nvSpPr>
        <p:spPr>
          <a:xfrm>
            <a:off x="1499166" y="5888673"/>
            <a:ext cx="613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BCE 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Dice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3AEC4E-59B6-4968-B15C-F572C7881775}"/>
              </a:ext>
            </a:extLst>
          </p:cNvPr>
          <p:cNvSpPr txBox="1"/>
          <p:nvPr/>
        </p:nvSpPr>
        <p:spPr>
          <a:xfrm>
            <a:off x="416908" y="6227227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모델 전부의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검출에 있어서 큰 차이가 없음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27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검출 성능 비교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DFC975-DA36-487A-9580-9CC8C2CBEB27}"/>
              </a:ext>
            </a:extLst>
          </p:cNvPr>
          <p:cNvSpPr txBox="1"/>
          <p:nvPr/>
        </p:nvSpPr>
        <p:spPr>
          <a:xfrm>
            <a:off x="1499166" y="5438065"/>
            <a:ext cx="613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BCE 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Dice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3AEC4E-59B6-4968-B15C-F572C7881775}"/>
              </a:ext>
            </a:extLst>
          </p:cNvPr>
          <p:cNvSpPr txBox="1"/>
          <p:nvPr/>
        </p:nvSpPr>
        <p:spPr>
          <a:xfrm>
            <a:off x="364803" y="5776619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위의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모델은 경로 검출에 있어서 서로 큰 차이는 없으나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검출한 경로의 길이가 여전히 부족한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D5120A1-84B0-4244-AF5C-2F821297EF0A}"/>
              </a:ext>
            </a:extLst>
          </p:cNvPr>
          <p:cNvGrpSpPr/>
          <p:nvPr/>
        </p:nvGrpSpPr>
        <p:grpSpPr>
          <a:xfrm>
            <a:off x="256544" y="2332795"/>
            <a:ext cx="8440461" cy="2995003"/>
            <a:chOff x="256544" y="2332795"/>
            <a:chExt cx="8440461" cy="3426087"/>
          </a:xfrm>
        </p:grpSpPr>
        <p:pic>
          <p:nvPicPr>
            <p:cNvPr id="4" name="그림 3" descr="실내, 벽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3C391E2C-E8A8-4634-8960-A9ABCF42C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6544" y="2333817"/>
              <a:ext cx="4220230" cy="3425065"/>
            </a:xfrm>
            <a:prstGeom prst="rect">
              <a:avLst/>
            </a:prstGeom>
          </p:spPr>
        </p:pic>
        <p:pic>
          <p:nvPicPr>
            <p:cNvPr id="7" name="그림 6" descr="실내, 벽, 장치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E8B1FEEC-A23B-4E6F-9CA1-0E4E93B48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76775" y="2332795"/>
              <a:ext cx="4220230" cy="3425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02842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검출 성능 비교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DFC975-DA36-487A-9580-9CC8C2CBEB27}"/>
              </a:ext>
            </a:extLst>
          </p:cNvPr>
          <p:cNvSpPr txBox="1"/>
          <p:nvPr/>
        </p:nvSpPr>
        <p:spPr>
          <a:xfrm>
            <a:off x="1499166" y="5438065"/>
            <a:ext cx="613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IoU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IoU+BCE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3AEC4E-59B6-4968-B15C-F572C7881775}"/>
              </a:ext>
            </a:extLst>
          </p:cNvPr>
          <p:cNvSpPr txBox="1"/>
          <p:nvPr/>
        </p:nvSpPr>
        <p:spPr>
          <a:xfrm>
            <a:off x="364803" y="5776619"/>
            <a:ext cx="9323727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en-US" altLang="ko-KR" sz="14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모델은 경로 검출이 제대로 되지 않았으나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+ BCE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모델의 경로는 검출된 것을 확인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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정확도 차이는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0%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대로 크게 차이 나지 않으나 실 경로 검출에 있어서 차이가 발생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00F7593F-0CF4-405A-A238-985031CDCFEB}"/>
              </a:ext>
            </a:extLst>
          </p:cNvPr>
          <p:cNvGrpSpPr/>
          <p:nvPr/>
        </p:nvGrpSpPr>
        <p:grpSpPr>
          <a:xfrm>
            <a:off x="256543" y="2318407"/>
            <a:ext cx="8470547" cy="3009605"/>
            <a:chOff x="256544" y="2318407"/>
            <a:chExt cx="7849034" cy="2741411"/>
          </a:xfrm>
        </p:grpSpPr>
        <p:pic>
          <p:nvPicPr>
            <p:cNvPr id="6" name="그림 5" descr="실내, 벽, 싱크, 장치이(가) 표시된 사진&#10;&#10;자동 생성된 설명">
              <a:extLst>
                <a:ext uri="{FF2B5EF4-FFF2-40B4-BE49-F238E27FC236}">
                  <a16:creationId xmlns:a16="http://schemas.microsoft.com/office/drawing/2014/main" xmlns="" id="{7BE51045-9350-483B-A09C-90FC338B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6544" y="2319104"/>
              <a:ext cx="3924517" cy="2740714"/>
            </a:xfrm>
            <a:prstGeom prst="rect">
              <a:avLst/>
            </a:prstGeom>
          </p:spPr>
        </p:pic>
        <p:pic>
          <p:nvPicPr>
            <p:cNvPr id="13" name="그림 12" descr="실내, 벽, 싱크, 장치이(가) 표시된 사진&#10;&#10;자동 생성된 설명">
              <a:extLst>
                <a:ext uri="{FF2B5EF4-FFF2-40B4-BE49-F238E27FC236}">
                  <a16:creationId xmlns:a16="http://schemas.microsoft.com/office/drawing/2014/main" xmlns="" id="{5956E7BB-0BB9-45E2-B269-2F2F9A58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81061" y="2318407"/>
              <a:ext cx="3924517" cy="2740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8585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결론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3AEC4E-59B6-4968-B15C-F572C7881775}"/>
              </a:ext>
            </a:extLst>
          </p:cNvPr>
          <p:cNvSpPr txBox="1"/>
          <p:nvPr/>
        </p:nvSpPr>
        <p:spPr>
          <a:xfrm>
            <a:off x="364803" y="2180481"/>
            <a:ext cx="877919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Loss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별 학습 정확도 차이는 크게 발생하지 않는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 검출에 있어서도 같은 상황에서 모델만 변경하여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검출을 시도하였을 시 큰 차이가 없음을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 검출에서는 정확도는 높게 나오나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 경로 검출에 있어서 문제가 생기는 경우가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더 많은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통해 학습을 할 필요가 있다고 생각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약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 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제작할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7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모델 검출 후 경로 검출 방식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지속적으로 발생하는 추가 경로 검출 문제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박태준 교수님 피드백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Segmentation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통해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검출을 먼저 한 후에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                             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영역 안에서 경로 검출을 진행하는 방식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전재훈 석사과정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2 Class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방식 제안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배경 화면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Pipe,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각각 나누어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후 학습을 진행시켜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시 각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먼저 구별해 낸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구별해 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중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영역 내에서만 경로 검출을 진행하는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학습을 위한 임시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진행중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현재까지는 학습 정확도가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80%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대로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유지중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결과가 나오는 대로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predict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 검출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958</Words>
  <Application>Microsoft Macintosh PowerPoint</Application>
  <PresentationFormat>화면 슬라이드 쇼(4:3)</PresentationFormat>
  <Paragraphs>204</Paragraphs>
  <Slides>26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이후 진행 계획</vt:lpstr>
      <vt:lpstr>슬라이드 11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2. 다음주 계획</vt:lpstr>
      <vt:lpstr>슬라이드 19</vt:lpstr>
      <vt:lpstr>1. Auto Hand Eye Calibration?</vt:lpstr>
      <vt:lpstr>1. Auto Hand Eye Calibration?</vt:lpstr>
      <vt:lpstr>1. Auto Hand Eye Calibration?</vt:lpstr>
      <vt:lpstr>1. 논문 진행사항</vt:lpstr>
      <vt:lpstr>1. 논문 진행사항</vt:lpstr>
      <vt:lpstr>슬라이드 25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1202</cp:revision>
  <dcterms:created xsi:type="dcterms:W3CDTF">2011-08-24T01:05:33Z</dcterms:created>
  <dcterms:modified xsi:type="dcterms:W3CDTF">2022-01-07T13:56:17Z</dcterms:modified>
  <cp:version/>
</cp:coreProperties>
</file>