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Default Extension="vml" ContentType="application/vnd.openxmlformats-officedocument.vmlDrawing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3" r:id="rId1"/>
  </p:sldMasterIdLst>
  <p:notesMasterIdLst>
    <p:notesMasterId r:id="rId26"/>
  </p:notesMasterIdLst>
  <p:handoutMasterIdLst>
    <p:handoutMasterId r:id="rId27"/>
  </p:handoutMasterIdLst>
  <p:sldIdLst>
    <p:sldId id="257" r:id="rId2"/>
    <p:sldId id="600" r:id="rId3"/>
    <p:sldId id="601" r:id="rId4"/>
    <p:sldId id="676" r:id="rId5"/>
    <p:sldId id="677" r:id="rId6"/>
    <p:sldId id="678" r:id="rId7"/>
    <p:sldId id="679" r:id="rId8"/>
    <p:sldId id="680" r:id="rId9"/>
    <p:sldId id="602" r:id="rId10"/>
    <p:sldId id="604" r:id="rId11"/>
    <p:sldId id="699" r:id="rId12"/>
    <p:sldId id="704" r:id="rId13"/>
    <p:sldId id="705" r:id="rId14"/>
    <p:sldId id="706" r:id="rId15"/>
    <p:sldId id="707" r:id="rId16"/>
    <p:sldId id="708" r:id="rId17"/>
    <p:sldId id="709" r:id="rId18"/>
    <p:sldId id="710" r:id="rId19"/>
    <p:sldId id="531" r:id="rId20"/>
    <p:sldId id="695" r:id="rId21"/>
    <p:sldId id="711" r:id="rId22"/>
    <p:sldId id="712" r:id="rId23"/>
    <p:sldId id="697" r:id="rId24"/>
    <p:sldId id="537" r:id="rId25"/>
  </p:sldIdLst>
  <p:sldSz cx="9144000" cy="6858000" type="screen4x3"/>
  <p:notesSz cx="6805613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59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30">
          <p15:clr>
            <a:srgbClr val="A4A3A4"/>
          </p15:clr>
        </p15:guide>
        <p15:guide id="2" pos="214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TxStyle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TxStyle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9443" autoAdjust="0"/>
    <p:restoredTop sz="86364" autoAdjust="0"/>
  </p:normalViewPr>
  <p:slideViewPr>
    <p:cSldViewPr snapToGrid="0">
      <p:cViewPr varScale="1">
        <p:scale>
          <a:sx n="67" d="100"/>
          <a:sy n="67" d="100"/>
        </p:scale>
        <p:origin x="-1492" y="-76"/>
      </p:cViewPr>
      <p:guideLst>
        <p:guide orient="horz" pos="2159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50" d="100"/>
        <a:sy n="150" d="100"/>
      </p:scale>
      <p:origin x="0" y="10912"/>
    </p:cViewPr>
  </p:sorterViewPr>
  <p:notesViewPr>
    <p:cSldViewPr snapToGrid="0" showGuides="1">
      <p:cViewPr varScale="1">
        <p:scale>
          <a:sx n="52" d="100"/>
          <a:sy n="52" d="100"/>
        </p:scale>
        <p:origin x="-2628" y="-90"/>
      </p:cViewPr>
      <p:guideLst>
        <p:guide orient="horz" pos="3130"/>
        <p:guide pos="2143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/>
          <a:lstStyle>
            <a:lvl1pPr algn="r">
              <a:defRPr sz="1200"/>
            </a:lvl1pPr>
          </a:lstStyle>
          <a:p>
            <a:pPr lvl="0">
              <a:defRPr/>
            </a:pPr>
            <a:fld id="{207F23D9-DF40-4811-9C78-A2E2A32398DD}" type="datetime1">
              <a:rPr lang="ko-KR" altLang="en-US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pPr lvl="0">
                <a:defRPr/>
              </a:pPr>
              <a:t>2022-01-13</a:t>
            </a:fld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anchor="b"/>
          <a:lstStyle>
            <a:lvl1pPr algn="r">
              <a:defRPr sz="1200"/>
            </a:lvl1pPr>
          </a:lstStyle>
          <a:p>
            <a:pPr lvl="0">
              <a:defRPr/>
            </a:pPr>
            <a:fld id="{4DD6E7B0-61C4-474B-96F1-99E4547EAD79}" type="slidenum">
              <a:rPr lang="ko-KR" altLang="en-US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pPr lvl="0">
                <a:defRPr/>
              </a:pPr>
              <a:t>‹#›</a:t>
            </a:fld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/>
          <a:lstStyle>
            <a:lvl1pPr algn="l">
              <a:defRPr sz="1200"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/>
          <a:lstStyle>
            <a:lvl1pPr algn="r">
              <a:defRPr sz="1200"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pPr>
              <a:defRPr/>
            </a:pPr>
            <a:fld id="{F3AF6795-A612-454E-AF7A-9192B1BEBB13}" type="datetime1">
              <a:rPr lang="ko-KR" altLang="en-US" smtClean="0"/>
              <a:pPr>
                <a:defRPr/>
              </a:pPr>
              <a:t>2022-01-13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anchor="ctr"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550" tIns="45775" rIns="91550" bIns="45775">
            <a:normAutofit/>
          </a:bodyPr>
          <a:lstStyle/>
          <a:p>
            <a:pPr lvl="0">
              <a:defRPr/>
            </a:pPr>
            <a:r>
              <a:rPr lang="ko-KR" altLang="en-US" dirty="0"/>
              <a:t>마스터 텍스트 스타일을 편집합니다</a:t>
            </a:r>
          </a:p>
          <a:p>
            <a:pPr lvl="1">
              <a:defRPr/>
            </a:pPr>
            <a:r>
              <a:rPr lang="ko-KR" altLang="en-US" dirty="0"/>
              <a:t>둘째 수준</a:t>
            </a:r>
          </a:p>
          <a:p>
            <a:pPr lvl="2">
              <a:defRPr/>
            </a:pPr>
            <a:r>
              <a:rPr lang="ko-KR" altLang="en-US" dirty="0"/>
              <a:t>셋째 수준</a:t>
            </a:r>
          </a:p>
          <a:p>
            <a:pPr lvl="3">
              <a:defRPr/>
            </a:pPr>
            <a:r>
              <a:rPr lang="ko-KR" altLang="en-US" dirty="0"/>
              <a:t>넷째 수준</a:t>
            </a:r>
          </a:p>
          <a:p>
            <a:pPr lvl="4">
              <a:defRPr/>
            </a:pPr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anchor="b"/>
          <a:lstStyle>
            <a:lvl1pPr algn="l">
              <a:defRPr sz="1200"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anchor="b"/>
          <a:lstStyle>
            <a:lvl1pPr algn="r">
              <a:defRPr sz="1200"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pPr>
              <a:defRPr/>
            </a:pPr>
            <a:fld id="{A0A51D67-0C14-4576-BCC5-A508196B7BB5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210 옴니고딕 030" panose="02020603020101020101" pitchFamily="18" charset="-127"/>
        <a:ea typeface="210 옴니고딕 030" panose="02020603020101020101" pitchFamily="18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210 옴니고딕 030" panose="02020603020101020101" pitchFamily="18" charset="-127"/>
        <a:ea typeface="210 옴니고딕 030" panose="02020603020101020101" pitchFamily="18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210 옴니고딕 030" panose="02020603020101020101" pitchFamily="18" charset="-127"/>
        <a:ea typeface="210 옴니고딕 030" panose="02020603020101020101" pitchFamily="18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210 옴니고딕 030" panose="02020603020101020101" pitchFamily="18" charset="-127"/>
        <a:ea typeface="210 옴니고딕 030" panose="02020603020101020101" pitchFamily="18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210 옴니고딕 030" panose="02020603020101020101" pitchFamily="18" charset="-127"/>
        <a:ea typeface="210 옴니고딕 030" panose="02020603020101020101" pitchFamily="18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6400197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8246855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6323177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8491874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8959893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0353466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1364398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6736980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6525892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598700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3290680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1694572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488665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hlinkClick r:id="rId2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osmetic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08716-9E6A-4A24-8493-A72AA37BBD5C}" type="datetime1">
              <a:rPr lang="ko-KR" altLang="en-US" smtClean="0"/>
              <a:pPr/>
              <a:t>2022-01-13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/>
              <a:t>제목을 입력하세요</a:t>
            </a:r>
            <a:endParaRPr lang="en-US" altLang="ko-KR" dirty="0"/>
          </a:p>
          <a:p>
            <a:pPr lvl="0"/>
            <a:endParaRPr lang="ko-KR" altLang="en-US" dirty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D893E-93B8-4B8A-8BD5-4FF00A5A9556}" type="datetime1">
              <a:rPr lang="ko-KR" altLang="en-US" smtClean="0"/>
              <a:pPr/>
              <a:t>2022-01-13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dirty="0"/>
              <a:t>내용을 입력하십시오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3C14E-3BC2-4ABB-AFDC-03F6C50D0B8B}" type="datetime1">
              <a:rPr lang="ko-KR" altLang="en-US" smtClean="0"/>
              <a:pPr/>
              <a:t>2022-01-13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fld id="{BCFE353A-24AE-49E2-9FB4-53150C2D7D5F}" type="datetime1">
              <a:rPr lang="ko-KR" altLang="en-US" smtClean="0"/>
              <a:pPr/>
              <a:t>2022-01-13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  <a:lvl2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2pPr>
            <a:lvl3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3pPr>
            <a:lvl4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4pPr>
            <a:lvl5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fld id="{45647EB5-D19B-4F20-BDF9-0E9ED1B081AA}" type="datetime1">
              <a:rPr lang="ko-KR" altLang="en-US" smtClean="0"/>
              <a:pPr/>
              <a:t>2022-01-13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fld id="{0C02E562-3E81-4222-A4D4-0743A1730EDA}" type="datetime1">
              <a:rPr lang="ko-KR" altLang="en-US" smtClean="0"/>
              <a:pPr/>
              <a:t>2022-01-13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4" r:id="rId3"/>
    <p:sldLayoutId id="2147483673" r:id="rId4"/>
    <p:sldLayoutId id="2147483676" r:id="rId5"/>
    <p:sldLayoutId id="2147483661" r:id="rId6"/>
    <p:sldLayoutId id="2147483662" r:id="rId7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210 옴니고딕 030" panose="02020603020101020101" pitchFamily="18" charset="-127"/>
          <a:ea typeface="210 옴니고딕 030" panose="0202060302010102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210 옴니고딕 030" panose="02020603020101020101" pitchFamily="18" charset="-127"/>
          <a:ea typeface="210 옴니고딕 030" panose="02020603020101020101" pitchFamily="18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210 옴니고딕 030" panose="02020603020101020101" pitchFamily="18" charset="-127"/>
          <a:ea typeface="210 옴니고딕 030" panose="02020603020101020101" pitchFamily="18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210 옴니고딕 030" panose="02020603020101020101" pitchFamily="18" charset="-127"/>
          <a:ea typeface="210 옴니고딕 030" panose="02020603020101020101" pitchFamily="18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210 옴니고딕 030" panose="02020603020101020101" pitchFamily="18" charset="-127"/>
          <a:ea typeface="210 옴니고딕 030" panose="02020603020101020101" pitchFamily="18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210 옴니고딕 030" panose="02020603020101020101" pitchFamily="18" charset="-127"/>
          <a:ea typeface="210 옴니고딕 030" panose="02020603020101020101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1.bin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53649"/>
            <a:ext cx="7772400" cy="1969017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5400" b="1" spc="-250" dirty="0">
                <a:solidFill>
                  <a:schemeClr val="accent4">
                    <a:lumMod val="50000"/>
                  </a:schemeClr>
                </a:solidFill>
              </a:rPr>
              <a:t>용접로봇 자동화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0715" y="3948830"/>
            <a:ext cx="1696673" cy="1752600"/>
          </a:xfrm>
          <a:ln>
            <a:noFill/>
          </a:ln>
        </p:spPr>
        <p:txBody>
          <a:bodyPr>
            <a:norm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algn="r">
              <a:lnSpc>
                <a:spcPct val="150000"/>
              </a:lnSpc>
            </a:pP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용접로봇팀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김태준</a:t>
            </a: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b="1" spc="-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하현진</a:t>
            </a: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b="1" spc="-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서승훈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남상규</a:t>
            </a:r>
            <a:r>
              <a:rPr lang="en-US" altLang="ko-KR" sz="1200" b="1" spc="-5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b="1" spc="-50">
                <a:solidFill>
                  <a:schemeClr val="tx1">
                    <a:lumMod val="75000"/>
                    <a:lumOff val="25000"/>
                  </a:schemeClr>
                </a:solidFill>
              </a:rPr>
              <a:t>정태수</a:t>
            </a: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전재훈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>
              <a:lnSpc>
                <a:spcPct val="150000"/>
              </a:lnSpc>
            </a:pP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62BD32CB-DFBB-4974-8112-0120D9E81DC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01DE573C-8BAB-4114-8888-F2A5A624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</a:t>
            </a:fld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37626B73-C0E6-4FF6-8368-9AE7DB7A2274}"/>
              </a:ext>
            </a:extLst>
          </p:cNvPr>
          <p:cNvCxnSpPr/>
          <p:nvPr/>
        </p:nvCxnSpPr>
        <p:spPr>
          <a:xfrm>
            <a:off x="364803" y="5218238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Tm="407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2.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이후 진행 계획</a:t>
            </a:r>
          </a:p>
        </p:txBody>
      </p:sp>
      <p:sp>
        <p:nvSpPr>
          <p:cNvPr id="8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 lvl="0">
              <a:defRPr/>
            </a:pPr>
            <a:fld id="{97D217C8-C1B9-4E84-BCEB-D9195FCD889E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  <p:sp>
        <p:nvSpPr>
          <p:cNvPr id="33" name="TextBox 6"/>
          <p:cNvSpPr txBox="1"/>
          <p:nvPr/>
        </p:nvSpPr>
        <p:spPr>
          <a:xfrm>
            <a:off x="364803" y="1433318"/>
            <a:ext cx="9120487" cy="2646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1. Plate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데이터 추가 제작 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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추가한 데이터로 학습 진행 후 경로 검출 정확도 비교 예정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2. 2 Class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방식 학습 결과 확인 후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Predict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코드를 통한 경로 검출 및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  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용접 테스트 </a:t>
            </a:r>
            <a:r>
              <a:rPr lang="ko-KR" altLang="en-US" sz="1600" dirty="0" err="1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배드를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이용한 경로 검출 확인 후 피드백 진행 예정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033210" y="2732482"/>
            <a:ext cx="5077583" cy="1094110"/>
            <a:chOff x="2362014" y="1484405"/>
            <a:chExt cx="7225457" cy="1945084"/>
          </a:xfrm>
        </p:grpSpPr>
        <p:sp>
          <p:nvSpPr>
            <p:cNvPr id="9" name="TextBox 8"/>
            <p:cNvSpPr txBox="1"/>
            <p:nvPr/>
          </p:nvSpPr>
          <p:spPr>
            <a:xfrm>
              <a:off x="2362014" y="2385100"/>
              <a:ext cx="7225457" cy="104438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  <a:defRPr/>
              </a:pPr>
              <a:r>
                <a:rPr lang="ko-KR" altLang="en-US" sz="2475" b="1" dirty="0">
                  <a:ln w="9525">
                    <a:solidFill>
                      <a:schemeClr val="tx1">
                        <a:alpha val="3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  <a:cs typeface="+mj-cs"/>
                </a:rPr>
                <a:t>용접 불량 검사</a:t>
              </a:r>
              <a:endParaRPr lang="ko-KR" altLang="en-US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337106" y="1484405"/>
              <a:ext cx="3275272" cy="3797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788" dirty="0">
                  <a:ln w="9525">
                    <a:solidFill>
                      <a:schemeClr val="tx1">
                        <a:alpha val="1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  <a:cs typeface="+mj-cs"/>
                </a:rPr>
                <a:t>2021 CAI Lab Meeting</a:t>
              </a:r>
              <a:endParaRPr lang="en-US" altLang="ko-KR" sz="788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endParaRPr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4337109" y="1769323"/>
              <a:ext cx="3275272" cy="48144"/>
              <a:chOff x="4337108" y="1769323"/>
              <a:chExt cx="3275272" cy="48144"/>
            </a:xfrm>
          </p:grpSpPr>
          <p:cxnSp>
            <p:nvCxnSpPr>
              <p:cNvPr id="5" name="직선 연결선 4"/>
              <p:cNvCxnSpPr/>
              <p:nvPr/>
            </p:nvCxnSpPr>
            <p:spPr>
              <a:xfrm>
                <a:off x="4337108" y="1817467"/>
                <a:ext cx="3275272" cy="0"/>
              </a:xfrm>
              <a:prstGeom prst="line">
                <a:avLst/>
              </a:prstGeom>
              <a:solidFill>
                <a:schemeClr val="accent1">
                  <a:lumMod val="50000"/>
                  <a:alpha val="7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직사각형 6"/>
              <p:cNvSpPr/>
              <p:nvPr/>
            </p:nvSpPr>
            <p:spPr>
              <a:xfrm>
                <a:off x="4342384" y="1769323"/>
                <a:ext cx="633711" cy="4571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125">
                  <a:latin typeface="+mj-lt"/>
                </a:endParaRPr>
              </a:p>
            </p:txBody>
          </p:sp>
        </p:grpSp>
      </p:grp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 cstate="print"/>
          <a:stretch>
            <a:fillRect/>
          </a:stretch>
        </p:blipFill>
        <p:spPr>
          <a:xfrm>
            <a:off x="5450388" y="4807301"/>
            <a:ext cx="2352265" cy="1141622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7D217C8-C1B9-4E84-BCEB-D9195FCD889E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7405847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advTm="25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>
            <a:cxnSpLocks/>
          </p:cNvCxnSpPr>
          <p:nvPr/>
        </p:nvCxnSpPr>
        <p:spPr>
          <a:xfrm>
            <a:off x="1633428" y="1304860"/>
            <a:ext cx="5837275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1680849" y="1390511"/>
            <a:ext cx="2951066" cy="326771"/>
          </a:xfrm>
        </p:spPr>
        <p:txBody>
          <a:bodyPr>
            <a:noAutofit/>
          </a:bodyPr>
          <a:lstStyle/>
          <a:p>
            <a:pPr algn="l"/>
            <a:r>
              <a:rPr lang="en-US" altLang="ko-KR" sz="1575" b="1" spc="-85" dirty="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ko-KR" altLang="en-US" sz="1575" b="1" spc="-85" dirty="0">
                <a:solidFill>
                  <a:schemeClr val="accent4">
                    <a:lumMod val="50000"/>
                  </a:schemeClr>
                </a:solidFill>
              </a:rPr>
              <a:t>이번주 작업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xmlns="" id="{FCFEE50E-57BA-4DB6-B7EE-66ECDF4A102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595120" y="5093101"/>
            <a:ext cx="1080786" cy="856217"/>
          </a:xfrm>
          <a:prstGeom prst="rect">
            <a:avLst/>
          </a:prstGeo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xmlns="" id="{FFC3785C-829D-410F-9E15-1D4D13DDE777}"/>
              </a:ext>
            </a:extLst>
          </p:cNvPr>
          <p:cNvSpPr txBox="1">
            <a:spLocks/>
          </p:cNvSpPr>
          <p:nvPr/>
        </p:nvSpPr>
        <p:spPr>
          <a:xfrm>
            <a:off x="1680849" y="1722232"/>
            <a:ext cx="3573512" cy="326771"/>
          </a:xfrm>
          <a:prstGeom prst="rect">
            <a:avLst/>
          </a:prstGeom>
        </p:spPr>
        <p:txBody>
          <a:bodyPr vert="horz" lIns="51435" tIns="25718" rIns="51435" bIns="25718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125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en-US" altLang="ko-KR" sz="1125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1.1 </a:t>
            </a:r>
            <a:r>
              <a:rPr lang="ko-KR" altLang="en-US" sz="1125" b="1" dirty="0" err="1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플레어</a:t>
            </a:r>
            <a:r>
              <a:rPr lang="ko-KR" altLang="en-US" sz="1125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현상</a:t>
            </a:r>
            <a:endParaRPr lang="en-US" altLang="ko-KR" sz="1200" b="1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endParaRPr lang="ko-KR" altLang="en-US" sz="675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1967" y="2729796"/>
            <a:ext cx="2316958" cy="197822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9842D489-1E22-4BAC-A4E7-CB30C20D43FB}"/>
              </a:ext>
            </a:extLst>
          </p:cNvPr>
          <p:cNvSpPr txBox="1"/>
          <p:nvPr/>
        </p:nvSpPr>
        <p:spPr>
          <a:xfrm>
            <a:off x="1906617" y="2049003"/>
            <a:ext cx="568553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dirty="0" err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이진화하였을</a:t>
            </a: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때 </a:t>
            </a:r>
            <a:r>
              <a:rPr lang="ko-KR" altLang="en-US" sz="1050" dirty="0" err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플레어와</a:t>
            </a: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en-US" altLang="ko-KR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welding pool</a:t>
            </a: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을 구분하지 못함</a:t>
            </a:r>
            <a:endParaRPr lang="en-US" altLang="ko-KR" sz="105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 </a:t>
            </a:r>
            <a:r>
              <a:rPr lang="ko-KR" altLang="en-US" sz="1050" dirty="0" err="1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플레어를</a:t>
            </a: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 </a:t>
            </a:r>
            <a:r>
              <a:rPr lang="ko-KR" altLang="en-US" sz="1050" dirty="0" err="1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제거해야함</a:t>
            </a:r>
            <a:r>
              <a:rPr lang="en-US" altLang="ko-KR" sz="105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!</a:t>
            </a:r>
            <a:endParaRPr lang="en-US" altLang="ko-KR" sz="105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0460" y="2737418"/>
            <a:ext cx="2297289" cy="1978221"/>
          </a:xfrm>
          <a:prstGeom prst="rect">
            <a:avLst/>
          </a:prstGeom>
        </p:spPr>
      </p:pic>
      <p:sp>
        <p:nvSpPr>
          <p:cNvPr id="13" name="위쪽 화살표 12"/>
          <p:cNvSpPr/>
          <p:nvPr/>
        </p:nvSpPr>
        <p:spPr>
          <a:xfrm rot="5400000">
            <a:off x="4650513" y="3371701"/>
            <a:ext cx="488359" cy="69441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xmlns="" val="384369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>
            <a:cxnSpLocks/>
          </p:cNvCxnSpPr>
          <p:nvPr/>
        </p:nvCxnSpPr>
        <p:spPr>
          <a:xfrm>
            <a:off x="1633428" y="1304860"/>
            <a:ext cx="5837275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1680849" y="1390511"/>
            <a:ext cx="2951066" cy="326771"/>
          </a:xfrm>
        </p:spPr>
        <p:txBody>
          <a:bodyPr>
            <a:noAutofit/>
          </a:bodyPr>
          <a:lstStyle/>
          <a:p>
            <a:pPr algn="l"/>
            <a:r>
              <a:rPr lang="en-US" altLang="ko-KR" sz="1575" b="1" spc="-85" dirty="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ko-KR" altLang="en-US" sz="1575" b="1" spc="-85" dirty="0">
                <a:solidFill>
                  <a:schemeClr val="accent4">
                    <a:lumMod val="50000"/>
                  </a:schemeClr>
                </a:solidFill>
              </a:rPr>
              <a:t>이번주 작업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xmlns="" id="{FCFEE50E-57BA-4DB6-B7EE-66ECDF4A102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595120" y="5093101"/>
            <a:ext cx="1080786" cy="856217"/>
          </a:xfrm>
          <a:prstGeom prst="rect">
            <a:avLst/>
          </a:prstGeo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xmlns="" id="{FFC3785C-829D-410F-9E15-1D4D13DDE777}"/>
              </a:ext>
            </a:extLst>
          </p:cNvPr>
          <p:cNvSpPr txBox="1">
            <a:spLocks/>
          </p:cNvSpPr>
          <p:nvPr/>
        </p:nvSpPr>
        <p:spPr>
          <a:xfrm>
            <a:off x="1680849" y="1722232"/>
            <a:ext cx="3573512" cy="326771"/>
          </a:xfrm>
          <a:prstGeom prst="rect">
            <a:avLst/>
          </a:prstGeom>
        </p:spPr>
        <p:txBody>
          <a:bodyPr vert="horz" lIns="51435" tIns="25718" rIns="51435" bIns="25718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125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en-US" altLang="ko-KR" sz="1125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1.2 </a:t>
            </a:r>
            <a:r>
              <a:rPr lang="ko-KR" altLang="en-US" sz="1125" b="1" dirty="0" err="1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플레어</a:t>
            </a:r>
            <a:r>
              <a:rPr lang="ko-KR" altLang="en-US" sz="1125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제거 방안</a:t>
            </a:r>
            <a:endParaRPr lang="en-US" altLang="ko-KR" sz="1200" b="1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endParaRPr lang="ko-KR" altLang="en-US" sz="675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9842D489-1E22-4BAC-A4E7-CB30C20D43FB}"/>
              </a:ext>
            </a:extLst>
          </p:cNvPr>
          <p:cNvSpPr txBox="1"/>
          <p:nvPr/>
        </p:nvSpPr>
        <p:spPr>
          <a:xfrm>
            <a:off x="1906617" y="2049003"/>
            <a:ext cx="5685530" cy="2516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How to Train Neural Networks for Flare Removal</a:t>
            </a: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모델 학습을 통한 </a:t>
            </a:r>
            <a:r>
              <a:rPr lang="en-US" altLang="ko-KR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flare </a:t>
            </a: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제거</a:t>
            </a:r>
            <a:endParaRPr lang="en-US" altLang="ko-KR" sz="105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물리학 기반 데이터 생성</a:t>
            </a:r>
            <a:endParaRPr lang="en-US" altLang="ko-KR" sz="105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05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05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05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05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05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05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05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2935" y="3494551"/>
            <a:ext cx="3678260" cy="137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548076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>
            <a:cxnSpLocks/>
          </p:cNvCxnSpPr>
          <p:nvPr/>
        </p:nvCxnSpPr>
        <p:spPr>
          <a:xfrm>
            <a:off x="1633428" y="1304860"/>
            <a:ext cx="5837275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1680849" y="1390511"/>
            <a:ext cx="2951066" cy="326771"/>
          </a:xfrm>
        </p:spPr>
        <p:txBody>
          <a:bodyPr>
            <a:noAutofit/>
          </a:bodyPr>
          <a:lstStyle/>
          <a:p>
            <a:pPr algn="l"/>
            <a:r>
              <a:rPr lang="en-US" altLang="ko-KR" sz="1575" b="1" spc="-85" dirty="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ko-KR" altLang="en-US" sz="1575" b="1" spc="-85" dirty="0">
                <a:solidFill>
                  <a:schemeClr val="accent4">
                    <a:lumMod val="50000"/>
                  </a:schemeClr>
                </a:solidFill>
              </a:rPr>
              <a:t>이번주 작업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xmlns="" id="{FCFEE50E-57BA-4DB6-B7EE-66ECDF4A102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595120" y="5093101"/>
            <a:ext cx="1080786" cy="856217"/>
          </a:xfrm>
          <a:prstGeom prst="rect">
            <a:avLst/>
          </a:prstGeo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xmlns="" id="{FFC3785C-829D-410F-9E15-1D4D13DDE777}"/>
              </a:ext>
            </a:extLst>
          </p:cNvPr>
          <p:cNvSpPr txBox="1">
            <a:spLocks/>
          </p:cNvSpPr>
          <p:nvPr/>
        </p:nvSpPr>
        <p:spPr>
          <a:xfrm>
            <a:off x="1680849" y="1722232"/>
            <a:ext cx="3573512" cy="326771"/>
          </a:xfrm>
          <a:prstGeom prst="rect">
            <a:avLst/>
          </a:prstGeom>
        </p:spPr>
        <p:txBody>
          <a:bodyPr vert="horz" lIns="51435" tIns="25718" rIns="51435" bIns="25718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125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en-US" altLang="ko-KR" sz="1125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1.2 </a:t>
            </a:r>
            <a:r>
              <a:rPr lang="ko-KR" altLang="en-US" sz="1125" b="1" dirty="0" err="1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플레어</a:t>
            </a:r>
            <a:r>
              <a:rPr lang="ko-KR" altLang="en-US" sz="1125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제거 방안</a:t>
            </a:r>
            <a:endParaRPr lang="en-US" altLang="ko-KR" sz="1200" b="1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endParaRPr lang="ko-KR" altLang="en-US" sz="675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9842D489-1E22-4BAC-A4E7-CB30C20D43FB}"/>
              </a:ext>
            </a:extLst>
          </p:cNvPr>
          <p:cNvSpPr txBox="1"/>
          <p:nvPr/>
        </p:nvSpPr>
        <p:spPr>
          <a:xfrm>
            <a:off x="1906617" y="2049003"/>
            <a:ext cx="5685530" cy="334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scattering flare </a:t>
            </a:r>
            <a:r>
              <a:rPr lang="en-US" altLang="ko-KR" sz="105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 formulation</a:t>
            </a: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을 통한 이미지 제작</a:t>
            </a:r>
            <a:endParaRPr lang="en-US" altLang="ko-KR" sz="1050" dirty="0">
              <a:latin typeface="210 옴니고딕 030" panose="02020603020101020101" pitchFamily="18" charset="-127"/>
              <a:ea typeface="210 옴니고딕 030" panose="02020603020101020101" pitchFamily="18" charset="-127"/>
              <a:sym typeface="Wingdings" panose="05000000000000000000" pitchFamily="2" charset="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9842D489-1E22-4BAC-A4E7-CB30C20D43FB}"/>
              </a:ext>
            </a:extLst>
          </p:cNvPr>
          <p:cNvSpPr txBox="1"/>
          <p:nvPr/>
        </p:nvSpPr>
        <p:spPr>
          <a:xfrm>
            <a:off x="1906617" y="3693780"/>
            <a:ext cx="568553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reflective flare </a:t>
            </a:r>
            <a:r>
              <a:rPr lang="en-US" altLang="ko-KR" sz="105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 simulation</a:t>
            </a: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을 통한 이미지 제작</a:t>
            </a:r>
            <a:endParaRPr lang="en-US" altLang="ko-KR" sz="105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05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2683" y="2378209"/>
            <a:ext cx="1244001" cy="1161358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0072" y="2407538"/>
            <a:ext cx="1171369" cy="1132029"/>
          </a:xfrm>
          <a:prstGeom prst="rect">
            <a:avLst/>
          </a:prstGeom>
        </p:spPr>
      </p:pic>
      <p:sp>
        <p:nvSpPr>
          <p:cNvPr id="13" name="위쪽 화살표 12"/>
          <p:cNvSpPr/>
          <p:nvPr/>
        </p:nvSpPr>
        <p:spPr>
          <a:xfrm rot="5400000">
            <a:off x="3616986" y="2672756"/>
            <a:ext cx="372783" cy="51738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62683" y="3979195"/>
            <a:ext cx="2671763" cy="119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415060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>
            <a:cxnSpLocks/>
          </p:cNvCxnSpPr>
          <p:nvPr/>
        </p:nvCxnSpPr>
        <p:spPr>
          <a:xfrm>
            <a:off x="1633428" y="1304860"/>
            <a:ext cx="5837275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1680849" y="1390511"/>
            <a:ext cx="2951066" cy="326771"/>
          </a:xfrm>
        </p:spPr>
        <p:txBody>
          <a:bodyPr>
            <a:noAutofit/>
          </a:bodyPr>
          <a:lstStyle/>
          <a:p>
            <a:pPr algn="l"/>
            <a:r>
              <a:rPr lang="en-US" altLang="ko-KR" sz="1575" b="1" spc="-85" dirty="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ko-KR" altLang="en-US" sz="1575" b="1" spc="-85" dirty="0">
                <a:solidFill>
                  <a:schemeClr val="accent4">
                    <a:lumMod val="50000"/>
                  </a:schemeClr>
                </a:solidFill>
              </a:rPr>
              <a:t>이번주 작업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xmlns="" id="{FCFEE50E-57BA-4DB6-B7EE-66ECDF4A102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595120" y="5093101"/>
            <a:ext cx="1080786" cy="856217"/>
          </a:xfrm>
          <a:prstGeom prst="rect">
            <a:avLst/>
          </a:prstGeo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xmlns="" id="{FFC3785C-829D-410F-9E15-1D4D13DDE777}"/>
              </a:ext>
            </a:extLst>
          </p:cNvPr>
          <p:cNvSpPr txBox="1">
            <a:spLocks/>
          </p:cNvSpPr>
          <p:nvPr/>
        </p:nvSpPr>
        <p:spPr>
          <a:xfrm>
            <a:off x="1680849" y="1722232"/>
            <a:ext cx="3573512" cy="326771"/>
          </a:xfrm>
          <a:prstGeom prst="rect">
            <a:avLst/>
          </a:prstGeom>
        </p:spPr>
        <p:txBody>
          <a:bodyPr vert="horz" lIns="51435" tIns="25718" rIns="51435" bIns="25718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125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en-US" altLang="ko-KR" sz="1125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1.2 </a:t>
            </a:r>
            <a:r>
              <a:rPr lang="ko-KR" altLang="en-US" sz="1125" b="1" dirty="0" err="1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플레어</a:t>
            </a:r>
            <a:r>
              <a:rPr lang="ko-KR" altLang="en-US" sz="1125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제거 방안</a:t>
            </a:r>
            <a:endParaRPr lang="en-US" altLang="ko-KR" sz="1200" b="1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endParaRPr lang="ko-KR" altLang="en-US" sz="675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9842D489-1E22-4BAC-A4E7-CB30C20D43FB}"/>
              </a:ext>
            </a:extLst>
          </p:cNvPr>
          <p:cNvSpPr txBox="1"/>
          <p:nvPr/>
        </p:nvSpPr>
        <p:spPr>
          <a:xfrm>
            <a:off x="1906617" y="2049003"/>
            <a:ext cx="5685530" cy="334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학습 과정</a:t>
            </a:r>
            <a:endParaRPr lang="en-US" altLang="ko-KR" sz="1050" dirty="0">
              <a:latin typeface="210 옴니고딕 030" panose="02020603020101020101" pitchFamily="18" charset="-127"/>
              <a:ea typeface="210 옴니고딕 030" panose="02020603020101020101" pitchFamily="18" charset="-127"/>
              <a:sym typeface="Wingdings" panose="05000000000000000000" pitchFamily="2" charset="2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3053" y="2375774"/>
            <a:ext cx="4867275" cy="105856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9842D489-1E22-4BAC-A4E7-CB30C20D43FB}"/>
              </a:ext>
            </a:extLst>
          </p:cNvPr>
          <p:cNvSpPr txBox="1"/>
          <p:nvPr/>
        </p:nvSpPr>
        <p:spPr>
          <a:xfrm>
            <a:off x="1906617" y="3562055"/>
            <a:ext cx="5685530" cy="81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lnSpc>
                <a:spcPct val="150000"/>
              </a:lnSpc>
              <a:buAutoNum type="arabicPeriod"/>
            </a:pPr>
            <a:r>
              <a:rPr lang="en-US" altLang="ko-KR" sz="105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Flare-free image</a:t>
            </a: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와 </a:t>
            </a:r>
            <a:r>
              <a:rPr lang="en-US" altLang="ko-KR" sz="105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Flare image</a:t>
            </a: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를 결합하여 </a:t>
            </a:r>
            <a:r>
              <a:rPr lang="en-US" altLang="ko-KR" sz="105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Flare-corrupted image</a:t>
            </a: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를 </a:t>
            </a:r>
            <a:r>
              <a:rPr lang="ko-KR" altLang="en-US" sz="1050" dirty="0" err="1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만듬</a:t>
            </a:r>
            <a:endParaRPr lang="en-US" altLang="ko-KR" sz="1050" dirty="0">
              <a:latin typeface="210 옴니고딕 030" panose="02020603020101020101" pitchFamily="18" charset="-127"/>
              <a:ea typeface="210 옴니고딕 030" panose="02020603020101020101" pitchFamily="18" charset="-127"/>
              <a:sym typeface="Wingdings" panose="05000000000000000000" pitchFamily="2" charset="2"/>
            </a:endParaRPr>
          </a:p>
          <a:p>
            <a:pPr marL="257175" indent="-257175">
              <a:lnSpc>
                <a:spcPct val="150000"/>
              </a:lnSpc>
              <a:buAutoNum type="arabicPeriod"/>
            </a:pPr>
            <a:r>
              <a:rPr lang="en-US" altLang="ko-KR" sz="105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CNN Network</a:t>
            </a: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를 통해 </a:t>
            </a:r>
            <a:r>
              <a:rPr lang="en-US" altLang="ko-KR" sz="105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Flare-free image</a:t>
            </a: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를 복원</a:t>
            </a:r>
            <a:endParaRPr lang="en-US" altLang="ko-KR" sz="1050" dirty="0">
              <a:latin typeface="210 옴니고딕 030" panose="02020603020101020101" pitchFamily="18" charset="-127"/>
              <a:ea typeface="210 옴니고딕 030" panose="02020603020101020101" pitchFamily="18" charset="-127"/>
              <a:sym typeface="Wingdings" panose="05000000000000000000" pitchFamily="2" charset="2"/>
            </a:endParaRPr>
          </a:p>
          <a:p>
            <a:pPr marL="257175" indent="-257175">
              <a:lnSpc>
                <a:spcPct val="150000"/>
              </a:lnSpc>
              <a:buAutoNum type="arabicPeriod"/>
            </a:pPr>
            <a:r>
              <a:rPr lang="en-US" altLang="ko-KR" sz="105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Prediction image</a:t>
            </a: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와 </a:t>
            </a:r>
            <a:r>
              <a:rPr lang="en-US" altLang="ko-KR" sz="105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Light source image</a:t>
            </a: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를 합침</a:t>
            </a:r>
            <a:endParaRPr lang="en-US" altLang="ko-KR" sz="1050" dirty="0">
              <a:latin typeface="210 옴니고딕 030" panose="02020603020101020101" pitchFamily="18" charset="-127"/>
              <a:ea typeface="210 옴니고딕 030" panose="02020603020101020101" pitchFamily="18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125030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>
            <a:cxnSpLocks/>
          </p:cNvCxnSpPr>
          <p:nvPr/>
        </p:nvCxnSpPr>
        <p:spPr>
          <a:xfrm>
            <a:off x="1633428" y="1304860"/>
            <a:ext cx="5837275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1680849" y="1390511"/>
            <a:ext cx="2951066" cy="326771"/>
          </a:xfrm>
        </p:spPr>
        <p:txBody>
          <a:bodyPr>
            <a:noAutofit/>
          </a:bodyPr>
          <a:lstStyle/>
          <a:p>
            <a:pPr algn="l"/>
            <a:r>
              <a:rPr lang="en-US" altLang="ko-KR" sz="1575" b="1" spc="-85" dirty="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ko-KR" altLang="en-US" sz="1575" b="1" spc="-85" dirty="0">
                <a:solidFill>
                  <a:schemeClr val="accent4">
                    <a:lumMod val="50000"/>
                  </a:schemeClr>
                </a:solidFill>
              </a:rPr>
              <a:t>이번주 작업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xmlns="" id="{FCFEE50E-57BA-4DB6-B7EE-66ECDF4A102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595120" y="5093101"/>
            <a:ext cx="1080786" cy="856217"/>
          </a:xfrm>
          <a:prstGeom prst="rect">
            <a:avLst/>
          </a:prstGeo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xmlns="" id="{FFC3785C-829D-410F-9E15-1D4D13DDE777}"/>
              </a:ext>
            </a:extLst>
          </p:cNvPr>
          <p:cNvSpPr txBox="1">
            <a:spLocks/>
          </p:cNvSpPr>
          <p:nvPr/>
        </p:nvSpPr>
        <p:spPr>
          <a:xfrm>
            <a:off x="1680849" y="1722232"/>
            <a:ext cx="3573512" cy="326771"/>
          </a:xfrm>
          <a:prstGeom prst="rect">
            <a:avLst/>
          </a:prstGeom>
        </p:spPr>
        <p:txBody>
          <a:bodyPr vert="horz" lIns="51435" tIns="25718" rIns="51435" bIns="25718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125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en-US" altLang="ko-KR" sz="1125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1.2 </a:t>
            </a:r>
            <a:r>
              <a:rPr lang="ko-KR" altLang="en-US" sz="1125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진행상황</a:t>
            </a:r>
            <a:endParaRPr lang="en-US" altLang="ko-KR" sz="1200" b="1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endParaRPr lang="ko-KR" altLang="en-US" sz="675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9842D489-1E22-4BAC-A4E7-CB30C20D43FB}"/>
              </a:ext>
            </a:extLst>
          </p:cNvPr>
          <p:cNvSpPr txBox="1"/>
          <p:nvPr/>
        </p:nvSpPr>
        <p:spPr>
          <a:xfrm>
            <a:off x="1906617" y="2049003"/>
            <a:ext cx="5685530" cy="334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scattering flare </a:t>
            </a: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생성을 위해 </a:t>
            </a:r>
            <a:r>
              <a:rPr lang="en-US" altLang="ko-KR" sz="105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Aperture </a:t>
            </a: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이미지와 </a:t>
            </a:r>
            <a:r>
              <a:rPr lang="en-US" altLang="ko-KR" sz="105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Flare </a:t>
            </a: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이미지 </a:t>
            </a:r>
            <a:r>
              <a:rPr lang="ko-KR" altLang="en-US" sz="1050" dirty="0" err="1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생성중</a:t>
            </a:r>
            <a:endParaRPr lang="en-US" altLang="ko-KR" sz="1050" dirty="0">
              <a:latin typeface="210 옴니고딕 030" panose="02020603020101020101" pitchFamily="18" charset="-127"/>
              <a:ea typeface="210 옴니고딕 030" panose="02020603020101020101" pitchFamily="18" charset="-127"/>
              <a:sym typeface="Wingdings" panose="05000000000000000000" pitchFamily="2" charset="2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817217" y="2576276"/>
            <a:ext cx="3864329" cy="251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177037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>
            <a:cxnSpLocks/>
          </p:cNvCxnSpPr>
          <p:nvPr/>
        </p:nvCxnSpPr>
        <p:spPr>
          <a:xfrm>
            <a:off x="1633428" y="1304860"/>
            <a:ext cx="5837275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1680849" y="1390511"/>
            <a:ext cx="2951066" cy="326771"/>
          </a:xfrm>
        </p:spPr>
        <p:txBody>
          <a:bodyPr>
            <a:noAutofit/>
          </a:bodyPr>
          <a:lstStyle/>
          <a:p>
            <a:pPr algn="l"/>
            <a:r>
              <a:rPr lang="en-US" altLang="ko-KR" sz="1575" b="1" spc="-85" dirty="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ko-KR" altLang="en-US" sz="1575" b="1" spc="-85" dirty="0">
                <a:solidFill>
                  <a:schemeClr val="accent4">
                    <a:lumMod val="50000"/>
                  </a:schemeClr>
                </a:solidFill>
              </a:rPr>
              <a:t>이번주 작업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xmlns="" id="{FCFEE50E-57BA-4DB6-B7EE-66ECDF4A102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595120" y="5093101"/>
            <a:ext cx="1080786" cy="856217"/>
          </a:xfrm>
          <a:prstGeom prst="rect">
            <a:avLst/>
          </a:prstGeo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xmlns="" id="{FFC3785C-829D-410F-9E15-1D4D13DDE777}"/>
              </a:ext>
            </a:extLst>
          </p:cNvPr>
          <p:cNvSpPr txBox="1">
            <a:spLocks/>
          </p:cNvSpPr>
          <p:nvPr/>
        </p:nvSpPr>
        <p:spPr>
          <a:xfrm>
            <a:off x="1680849" y="1722232"/>
            <a:ext cx="3573512" cy="326771"/>
          </a:xfrm>
          <a:prstGeom prst="rect">
            <a:avLst/>
          </a:prstGeom>
        </p:spPr>
        <p:txBody>
          <a:bodyPr vert="horz" lIns="51435" tIns="25718" rIns="51435" bIns="25718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125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en-US" altLang="ko-KR" sz="1125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1.4 </a:t>
            </a:r>
            <a:r>
              <a:rPr lang="ko-KR" altLang="en-US" sz="1125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하드웨어</a:t>
            </a:r>
            <a:endParaRPr lang="en-US" altLang="ko-KR" sz="1200" b="1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endParaRPr lang="ko-KR" altLang="en-US" sz="675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9842D489-1E22-4BAC-A4E7-CB30C20D43FB}"/>
              </a:ext>
            </a:extLst>
          </p:cNvPr>
          <p:cNvSpPr txBox="1"/>
          <p:nvPr/>
        </p:nvSpPr>
        <p:spPr>
          <a:xfrm>
            <a:off x="1906617" y="2049003"/>
            <a:ext cx="568553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ND8-2000(</a:t>
            </a: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최소 투과율</a:t>
            </a:r>
            <a:r>
              <a:rPr lang="en-US" altLang="ko-KR" sz="105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 : 0.05%)</a:t>
            </a: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dirty="0" err="1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AntireFlection</a:t>
            </a:r>
            <a:r>
              <a:rPr lang="en-US" altLang="ko-KR" sz="105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 </a:t>
            </a: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코팅</a:t>
            </a:r>
            <a:endParaRPr lang="en-US" altLang="ko-KR" sz="1050" dirty="0">
              <a:latin typeface="210 옴니고딕 030" panose="02020603020101020101" pitchFamily="18" charset="-127"/>
              <a:ea typeface="210 옴니고딕 030" panose="02020603020101020101" pitchFamily="18" charset="-127"/>
              <a:sym typeface="Wingdings" panose="05000000000000000000" pitchFamily="2" charset="2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/>
          <a:srcRect r="34199"/>
          <a:stretch/>
        </p:blipFill>
        <p:spPr>
          <a:xfrm>
            <a:off x="4404771" y="2646453"/>
            <a:ext cx="3439801" cy="2560467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4404771" y="3444587"/>
            <a:ext cx="3020573" cy="18080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283" y="2789848"/>
            <a:ext cx="3581359" cy="2273678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3323014" y="3951626"/>
            <a:ext cx="330431" cy="1351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xmlns="" val="20745666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>
            <a:cxnSpLocks/>
          </p:cNvCxnSpPr>
          <p:nvPr/>
        </p:nvCxnSpPr>
        <p:spPr>
          <a:xfrm>
            <a:off x="1633428" y="1304860"/>
            <a:ext cx="5837275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1680849" y="1390511"/>
            <a:ext cx="2951066" cy="326771"/>
          </a:xfrm>
        </p:spPr>
        <p:txBody>
          <a:bodyPr>
            <a:noAutofit/>
          </a:bodyPr>
          <a:lstStyle/>
          <a:p>
            <a:pPr algn="l"/>
            <a:r>
              <a:rPr lang="en-US" altLang="ko-KR" sz="1575" b="1" spc="-85" dirty="0">
                <a:solidFill>
                  <a:schemeClr val="accent4">
                    <a:lumMod val="50000"/>
                  </a:schemeClr>
                </a:solidFill>
              </a:rPr>
              <a:t>2. </a:t>
            </a:r>
            <a:r>
              <a:rPr lang="ko-KR" altLang="en-US" sz="1575" b="1" spc="-85" dirty="0">
                <a:solidFill>
                  <a:schemeClr val="accent4">
                    <a:lumMod val="50000"/>
                  </a:schemeClr>
                </a:solidFill>
              </a:rPr>
              <a:t>다음주 계획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xmlns="" id="{FCFEE50E-57BA-4DB6-B7EE-66ECDF4A102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595120" y="5093101"/>
            <a:ext cx="1080786" cy="856217"/>
          </a:xfrm>
          <a:prstGeom prst="rect">
            <a:avLst/>
          </a:prstGeo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xmlns="" id="{FFC3785C-829D-410F-9E15-1D4D13DDE777}"/>
              </a:ext>
            </a:extLst>
          </p:cNvPr>
          <p:cNvSpPr txBox="1">
            <a:spLocks/>
          </p:cNvSpPr>
          <p:nvPr/>
        </p:nvSpPr>
        <p:spPr>
          <a:xfrm>
            <a:off x="1680849" y="1790127"/>
            <a:ext cx="3573512" cy="1086432"/>
          </a:xfrm>
          <a:prstGeom prst="rect">
            <a:avLst/>
          </a:prstGeom>
        </p:spPr>
        <p:txBody>
          <a:bodyPr vert="horz" lIns="51435" tIns="25718" rIns="51435" bIns="25718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125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en-US" altLang="ko-KR" sz="1125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2.1 </a:t>
            </a:r>
            <a:r>
              <a:rPr lang="ko-KR" altLang="en-US" sz="1125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데이터 제작 후 학습 진행</a:t>
            </a:r>
            <a:endParaRPr lang="en-US" altLang="ko-KR" sz="1125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endParaRPr lang="en-US" altLang="ko-KR" sz="1125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1125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2.2 </a:t>
            </a:r>
            <a:r>
              <a:rPr lang="ko-KR" altLang="en-US" sz="1125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용접 촬영 이미지에 적용 예정</a:t>
            </a:r>
            <a:endParaRPr lang="en-US" altLang="ko-KR" sz="1125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endParaRPr lang="en-US" altLang="ko-KR" sz="1125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1125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2.3 </a:t>
            </a:r>
            <a:r>
              <a:rPr lang="ko-KR" altLang="en-US" sz="1125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필터 적용 후 성능 비교</a:t>
            </a:r>
            <a:r>
              <a:rPr lang="en-US" altLang="ko-KR" sz="1125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endParaRPr lang="en-US" altLang="ko-KR" sz="1200" b="1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endParaRPr lang="ko-KR" altLang="en-US" sz="675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572040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5257EF0A-2959-4F41-A0D7-5FED493DDF9F}"/>
              </a:ext>
            </a:extLst>
          </p:cNvPr>
          <p:cNvGrpSpPr/>
          <p:nvPr/>
        </p:nvGrpSpPr>
        <p:grpSpPr>
          <a:xfrm>
            <a:off x="1186945" y="2500308"/>
            <a:ext cx="6770111" cy="1389947"/>
            <a:chOff x="2362014" y="1484405"/>
            <a:chExt cx="7225457" cy="185326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D3947105-6879-445D-B76B-D5EFC8256F29}"/>
                </a:ext>
              </a:extLst>
            </p:cNvPr>
            <p:cNvSpPr txBox="1"/>
            <p:nvPr/>
          </p:nvSpPr>
          <p:spPr>
            <a:xfrm>
              <a:off x="2362014" y="2385100"/>
              <a:ext cx="7225457" cy="9525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33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용접 로봇 </a:t>
              </a:r>
              <a:r>
                <a:rPr lang="en-US" altLang="ko-KR" sz="33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Calibration</a:t>
              </a:r>
              <a:endPara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7A9521EC-3235-494C-93F6-585BC9C3B43E}"/>
                </a:ext>
              </a:extLst>
            </p:cNvPr>
            <p:cNvSpPr txBox="1"/>
            <p:nvPr/>
          </p:nvSpPr>
          <p:spPr>
            <a:xfrm>
              <a:off x="4337107" y="1484405"/>
              <a:ext cx="3275272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>
                  <a:ln>
                    <a:solidFill>
                      <a:schemeClr val="tx1">
                        <a:alpha val="1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2021 CAI Lab Meeting</a:t>
              </a:r>
            </a:p>
          </p:txBody>
        </p:sp>
        <p:grpSp>
          <p:nvGrpSpPr>
            <p:cNvPr id="3" name="그룹 24">
              <a:extLst>
                <a:ext uri="{FF2B5EF4-FFF2-40B4-BE49-F238E27FC236}">
                  <a16:creationId xmlns:a16="http://schemas.microsoft.com/office/drawing/2014/main" xmlns="" id="{1D2D99A6-C3A5-455C-8184-43DACE6D4904}"/>
                </a:ext>
              </a:extLst>
            </p:cNvPr>
            <p:cNvGrpSpPr/>
            <p:nvPr/>
          </p:nvGrpSpPr>
          <p:grpSpPr>
            <a:xfrm>
              <a:off x="4337108" y="1769323"/>
              <a:ext cx="3275272" cy="48144"/>
              <a:chOff x="4337108" y="1769323"/>
              <a:chExt cx="3275272" cy="48144"/>
            </a:xfrm>
          </p:grpSpPr>
          <p:cxnSp>
            <p:nvCxnSpPr>
              <p:cNvPr id="5" name="직선 연결선 4">
                <a:extLst>
                  <a:ext uri="{FF2B5EF4-FFF2-40B4-BE49-F238E27FC236}">
                    <a16:creationId xmlns:a16="http://schemas.microsoft.com/office/drawing/2014/main" xmlns="" id="{F3920279-48F9-42E9-8322-AE444CC499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7108" y="1817467"/>
                <a:ext cx="3275272" cy="0"/>
              </a:xfrm>
              <a:prstGeom prst="line">
                <a:avLst/>
              </a:prstGeom>
              <a:solidFill>
                <a:schemeClr val="accent1">
                  <a:lumMod val="50000"/>
                  <a:alpha val="7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xmlns="" id="{54FF5575-BD81-49D6-BF4F-81749C4C22BA}"/>
                  </a:ext>
                </a:extLst>
              </p:cNvPr>
              <p:cNvSpPr/>
              <p:nvPr/>
            </p:nvSpPr>
            <p:spPr>
              <a:xfrm>
                <a:off x="4342384" y="1769323"/>
                <a:ext cx="633711" cy="4571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500" dirty="0">
                  <a:latin typeface="210 옴니고딕 030" panose="02020603020101020101" pitchFamily="18" charset="-127"/>
                  <a:ea typeface="210 옴니고딕 030" panose="02020603020101020101" pitchFamily="18" charset="-127"/>
                </a:endParaRPr>
              </a:p>
            </p:txBody>
          </p:sp>
        </p:grp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63FA9DA7-248E-41A7-8482-CB899B3407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FB59B2E2-F81E-40F9-BBEB-890FC880B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740037321"/>
      </p:ext>
    </p:extLst>
  </p:cSld>
  <p:clrMapOvr>
    <a:masterClrMapping/>
  </p:clrMapOvr>
  <p:transition advTm="297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186945" y="2500308"/>
            <a:ext cx="6770111" cy="1389947"/>
            <a:chOff x="2362014" y="1484405"/>
            <a:chExt cx="7225457" cy="1853263"/>
          </a:xfrm>
        </p:grpSpPr>
        <p:sp>
          <p:nvSpPr>
            <p:cNvPr id="9" name="TextBox 8"/>
            <p:cNvSpPr txBox="1"/>
            <p:nvPr/>
          </p:nvSpPr>
          <p:spPr>
            <a:xfrm>
              <a:off x="2362014" y="2385100"/>
              <a:ext cx="7225457" cy="9525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  <a:defRPr/>
              </a:pPr>
              <a:r>
                <a:rPr lang="ko-KR" altLang="en-US" sz="3300" b="1" dirty="0">
                  <a:ln w="9525">
                    <a:solidFill>
                      <a:schemeClr val="tx1">
                        <a:alpha val="3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  <a:cs typeface="+mj-cs"/>
                </a:rPr>
                <a:t>용접 자동화</a:t>
              </a:r>
              <a:endParaRPr lang="ko-KR" altLang="en-US" sz="24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337107" y="1484405"/>
              <a:ext cx="3275272" cy="3385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050" dirty="0">
                  <a:ln w="9525">
                    <a:solidFill>
                      <a:schemeClr val="tx1">
                        <a:alpha val="1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  <a:cs typeface="+mj-cs"/>
                </a:rPr>
                <a:t>2021 CAI Lab Meeting</a:t>
              </a:r>
              <a:endParaRPr lang="en-US" altLang="ko-KR" sz="105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endParaRPr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4337109" y="1769323"/>
              <a:ext cx="3275272" cy="48144"/>
              <a:chOff x="4337108" y="1769323"/>
              <a:chExt cx="3275272" cy="48144"/>
            </a:xfrm>
          </p:grpSpPr>
          <p:cxnSp>
            <p:nvCxnSpPr>
              <p:cNvPr id="5" name="직선 연결선 4"/>
              <p:cNvCxnSpPr/>
              <p:nvPr/>
            </p:nvCxnSpPr>
            <p:spPr>
              <a:xfrm>
                <a:off x="4337108" y="1817467"/>
                <a:ext cx="3275272" cy="0"/>
              </a:xfrm>
              <a:prstGeom prst="line">
                <a:avLst/>
              </a:prstGeom>
              <a:solidFill>
                <a:schemeClr val="accent1">
                  <a:lumMod val="50000"/>
                  <a:alpha val="7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직사각형 6"/>
              <p:cNvSpPr/>
              <p:nvPr/>
            </p:nvSpPr>
            <p:spPr>
              <a:xfrm>
                <a:off x="4342384" y="1769323"/>
                <a:ext cx="633711" cy="4571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500">
                  <a:latin typeface="+mj-lt"/>
                </a:endParaRPr>
              </a:p>
            </p:txBody>
          </p:sp>
        </p:grpSp>
      </p:grp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7D217C8-C1B9-4E84-BCEB-D9195FCD889E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advTm="250"/>
    </mc:Choice>
    <mc:Fallback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8605354" cy="580926"/>
          </a:xfrm>
        </p:spPr>
        <p:txBody>
          <a:bodyPr>
            <a:noAutofit/>
          </a:bodyPr>
          <a:lstStyle/>
          <a:p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논문</a:t>
            </a:r>
            <a:r>
              <a:rPr lang="ko-KR" altLang="en-US" sz="2800" b="1" spc="-150" dirty="0">
                <a:solidFill>
                  <a:srgbClr val="3D3C3E"/>
                </a:solidFill>
              </a:rPr>
              <a:t> 진행사항</a:t>
            </a:r>
            <a:endParaRPr lang="en-US" altLang="ko-KR" sz="2400" b="1" dirty="0">
              <a:solidFill>
                <a:srgbClr val="3D3C3E"/>
              </a:solidFill>
            </a:endParaRP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256544" y="1353645"/>
            <a:ext cx="8887456" cy="4797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0" name="내용 개체 틀 2">
            <a:extLst>
              <a:ext uri="{FF2B5EF4-FFF2-40B4-BE49-F238E27FC236}">
                <a16:creationId xmlns:a16="http://schemas.microsoft.com/office/drawing/2014/main" xmlns="" id="{B187CD99-2E2E-4492-9F30-5E90B33F090F}"/>
              </a:ext>
            </a:extLst>
          </p:cNvPr>
          <p:cNvSpPr txBox="1">
            <a:spLocks/>
          </p:cNvSpPr>
          <p:nvPr/>
        </p:nvSpPr>
        <p:spPr>
          <a:xfrm>
            <a:off x="0" y="1476375"/>
            <a:ext cx="9315449" cy="1187311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            </a:t>
            </a:r>
          </a:p>
        </p:txBody>
      </p:sp>
      <p:pic>
        <p:nvPicPr>
          <p:cNvPr id="45" name="Picture 2" descr="C:\Users\cailab\Desktop\aasefe.PNG"/>
          <p:cNvPicPr>
            <a:picLocks noChangeAspect="1" noChangeArrowheads="1"/>
          </p:cNvPicPr>
          <p:nvPr/>
        </p:nvPicPr>
        <p:blipFill>
          <a:blip r:embed="rId3"/>
          <a:srcRect l="36588" t="91835" r="40750" b="795"/>
          <a:stretch>
            <a:fillRect/>
          </a:stretch>
        </p:blipFill>
        <p:spPr bwMode="auto">
          <a:xfrm>
            <a:off x="7467600" y="6534150"/>
            <a:ext cx="1400175" cy="323850"/>
          </a:xfrm>
          <a:prstGeom prst="rect">
            <a:avLst/>
          </a:prstGeom>
          <a:noFill/>
        </p:spPr>
      </p:pic>
      <p:sp>
        <p:nvSpPr>
          <p:cNvPr id="21" name="직사각형 20"/>
          <p:cNvSpPr/>
          <p:nvPr/>
        </p:nvSpPr>
        <p:spPr>
          <a:xfrm>
            <a:off x="0" y="1372657"/>
            <a:ext cx="9144000" cy="17084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제목 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용접로봇자동화를 위한 손 </a:t>
            </a:r>
            <a:r>
              <a:rPr lang="en-US" altLang="ko-KR" dirty="0">
                <a:solidFill>
                  <a:schemeClr val="tx1"/>
                </a:solidFill>
              </a:rPr>
              <a:t>- </a:t>
            </a:r>
            <a:r>
              <a:rPr lang="ko-KR" altLang="en-US" dirty="0">
                <a:solidFill>
                  <a:schemeClr val="tx1"/>
                </a:solidFill>
              </a:rPr>
              <a:t>눈 자동보정 시스템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b="1" dirty="0">
                <a:solidFill>
                  <a:schemeClr val="tx1"/>
                </a:solidFill>
              </a:rPr>
              <a:t>Auto Hand Eye Calibration for Automated Welding Robot</a:t>
            </a:r>
            <a:r>
              <a:rPr lang="en-US" b="1" dirty="0" smtClean="0">
                <a:solidFill>
                  <a:schemeClr val="tx1"/>
                </a:solidFill>
              </a:rPr>
              <a:t>)</a:t>
            </a:r>
            <a:endParaRPr lang="en-US" b="1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1027" name="Picture 3" descr="C:\Users\cailab\Desktop\23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2565400"/>
            <a:ext cx="4775200" cy="3663950"/>
          </a:xfrm>
          <a:prstGeom prst="rect">
            <a:avLst/>
          </a:prstGeom>
          <a:noFill/>
        </p:spPr>
      </p:pic>
      <p:sp>
        <p:nvSpPr>
          <p:cNvPr id="10" name="직사각형 9"/>
          <p:cNvSpPr/>
          <p:nvPr/>
        </p:nvSpPr>
        <p:spPr>
          <a:xfrm>
            <a:off x="228600" y="3324225"/>
            <a:ext cx="27813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C:\Users\cailab\Desktop\asfef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737100" y="2428875"/>
            <a:ext cx="4406900" cy="3810000"/>
          </a:xfrm>
          <a:prstGeom prst="rect">
            <a:avLst/>
          </a:prstGeom>
          <a:noFill/>
        </p:spPr>
      </p:pic>
      <p:sp>
        <p:nvSpPr>
          <p:cNvPr id="15" name="직사각형 14"/>
          <p:cNvSpPr/>
          <p:nvPr/>
        </p:nvSpPr>
        <p:spPr>
          <a:xfrm>
            <a:off x="200024" y="5419724"/>
            <a:ext cx="3343275" cy="6762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972049" y="5448300"/>
            <a:ext cx="4171951" cy="3905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4076700" y="5705475"/>
            <a:ext cx="51435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340106168"/>
      </p:ext>
    </p:extLst>
  </p:cSld>
  <p:clrMapOvr>
    <a:masterClrMapping/>
  </p:clrMapOvr>
  <p:transition advTm="35719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8605354" cy="580926"/>
          </a:xfrm>
        </p:spPr>
        <p:txBody>
          <a:bodyPr>
            <a:noAutofit/>
          </a:bodyPr>
          <a:lstStyle/>
          <a:p>
            <a:r>
              <a:rPr lang="en-US" altLang="ko-KR" sz="2800" b="1" spc="-150" dirty="0" smtClean="0">
                <a:solidFill>
                  <a:schemeClr val="accent4">
                    <a:lumMod val="50000"/>
                  </a:schemeClr>
                </a:solidFill>
              </a:rPr>
              <a:t>2. </a:t>
            </a:r>
            <a:r>
              <a:rPr lang="ko-KR" altLang="en-US" sz="2800" b="1" spc="-150" dirty="0" smtClean="0">
                <a:solidFill>
                  <a:schemeClr val="accent4">
                    <a:lumMod val="50000"/>
                  </a:schemeClr>
                </a:solidFill>
              </a:rPr>
              <a:t>중간 표절검사</a:t>
            </a:r>
            <a:endParaRPr lang="en-US" altLang="ko-KR" sz="2400" b="1" dirty="0">
              <a:solidFill>
                <a:srgbClr val="3D3C3E"/>
              </a:solidFill>
            </a:endParaRP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256544" y="1353645"/>
            <a:ext cx="8887456" cy="4797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0" name="내용 개체 틀 2">
            <a:extLst>
              <a:ext uri="{FF2B5EF4-FFF2-40B4-BE49-F238E27FC236}">
                <a16:creationId xmlns:a16="http://schemas.microsoft.com/office/drawing/2014/main" xmlns="" id="{B187CD99-2E2E-4492-9F30-5E90B33F090F}"/>
              </a:ext>
            </a:extLst>
          </p:cNvPr>
          <p:cNvSpPr txBox="1">
            <a:spLocks/>
          </p:cNvSpPr>
          <p:nvPr/>
        </p:nvSpPr>
        <p:spPr>
          <a:xfrm>
            <a:off x="0" y="1476375"/>
            <a:ext cx="9315449" cy="1187311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            </a:t>
            </a:r>
          </a:p>
        </p:txBody>
      </p:sp>
      <p:pic>
        <p:nvPicPr>
          <p:cNvPr id="45" name="Picture 2" descr="C:\Users\cailab\Desktop\aasefe.PNG"/>
          <p:cNvPicPr>
            <a:picLocks noChangeAspect="1" noChangeArrowheads="1"/>
          </p:cNvPicPr>
          <p:nvPr/>
        </p:nvPicPr>
        <p:blipFill>
          <a:blip r:embed="rId3"/>
          <a:srcRect l="36588" t="91835" r="40750" b="795"/>
          <a:stretch>
            <a:fillRect/>
          </a:stretch>
        </p:blipFill>
        <p:spPr bwMode="auto">
          <a:xfrm>
            <a:off x="7467600" y="6534150"/>
            <a:ext cx="1400175" cy="323850"/>
          </a:xfrm>
          <a:prstGeom prst="rect">
            <a:avLst/>
          </a:prstGeom>
          <a:noFill/>
        </p:spPr>
      </p:pic>
      <p:pic>
        <p:nvPicPr>
          <p:cNvPr id="2" name="Picture 2" descr="C:\Users\cailab\Desktop\fsefd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6874" y="1387474"/>
            <a:ext cx="8575675" cy="4403725"/>
          </a:xfrm>
          <a:prstGeom prst="rect">
            <a:avLst/>
          </a:prstGeom>
          <a:noFill/>
        </p:spPr>
      </p:pic>
      <p:sp>
        <p:nvSpPr>
          <p:cNvPr id="19" name="직사각형 18"/>
          <p:cNvSpPr/>
          <p:nvPr/>
        </p:nvSpPr>
        <p:spPr>
          <a:xfrm>
            <a:off x="0" y="6181725"/>
            <a:ext cx="9144000" cy="4712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b="1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40106168"/>
      </p:ext>
    </p:extLst>
  </p:cSld>
  <p:clrMapOvr>
    <a:masterClrMapping/>
  </p:clrMapOvr>
  <p:transition advTm="35719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8605354" cy="580926"/>
          </a:xfrm>
        </p:spPr>
        <p:txBody>
          <a:bodyPr>
            <a:noAutofit/>
          </a:bodyPr>
          <a:lstStyle/>
          <a:p>
            <a:r>
              <a:rPr lang="en-US" altLang="ko-KR" sz="2800" b="1" spc="-150" dirty="0" smtClean="0">
                <a:solidFill>
                  <a:schemeClr val="accent4">
                    <a:lumMod val="50000"/>
                  </a:schemeClr>
                </a:solidFill>
              </a:rPr>
              <a:t>2. </a:t>
            </a:r>
            <a:r>
              <a:rPr lang="ko-KR" altLang="en-US" sz="2800" b="1" spc="-150" dirty="0" smtClean="0">
                <a:solidFill>
                  <a:schemeClr val="accent4">
                    <a:lumMod val="50000"/>
                  </a:schemeClr>
                </a:solidFill>
              </a:rPr>
              <a:t>중간 표절검사</a:t>
            </a:r>
            <a:endParaRPr lang="en-US" altLang="ko-KR" sz="2400" b="1" dirty="0">
              <a:solidFill>
                <a:srgbClr val="3D3C3E"/>
              </a:solidFill>
            </a:endParaRP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256544" y="1353645"/>
            <a:ext cx="8887456" cy="4797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0" name="내용 개체 틀 2">
            <a:extLst>
              <a:ext uri="{FF2B5EF4-FFF2-40B4-BE49-F238E27FC236}">
                <a16:creationId xmlns:a16="http://schemas.microsoft.com/office/drawing/2014/main" xmlns="" id="{B187CD99-2E2E-4492-9F30-5E90B33F090F}"/>
              </a:ext>
            </a:extLst>
          </p:cNvPr>
          <p:cNvSpPr txBox="1">
            <a:spLocks/>
          </p:cNvSpPr>
          <p:nvPr/>
        </p:nvSpPr>
        <p:spPr>
          <a:xfrm>
            <a:off x="0" y="1476375"/>
            <a:ext cx="9315449" cy="1187311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            </a:t>
            </a:r>
          </a:p>
        </p:txBody>
      </p:sp>
      <p:pic>
        <p:nvPicPr>
          <p:cNvPr id="45" name="Picture 2" descr="C:\Users\cailab\Desktop\aasefe.PNG"/>
          <p:cNvPicPr>
            <a:picLocks noChangeAspect="1" noChangeArrowheads="1"/>
          </p:cNvPicPr>
          <p:nvPr/>
        </p:nvPicPr>
        <p:blipFill>
          <a:blip r:embed="rId4"/>
          <a:srcRect l="36588" t="91835" r="40750" b="795"/>
          <a:stretch>
            <a:fillRect/>
          </a:stretch>
        </p:blipFill>
        <p:spPr bwMode="auto">
          <a:xfrm>
            <a:off x="7467600" y="6534150"/>
            <a:ext cx="1400175" cy="323850"/>
          </a:xfrm>
          <a:prstGeom prst="rect">
            <a:avLst/>
          </a:prstGeom>
          <a:noFill/>
        </p:spPr>
      </p:pic>
      <p:graphicFrame>
        <p:nvGraphicFramePr>
          <p:cNvPr id="2052" name="Object 4"/>
          <p:cNvGraphicFramePr>
            <a:graphicFrameLocks noChangeAspect="1"/>
          </p:cNvGraphicFramePr>
          <p:nvPr/>
        </p:nvGraphicFramePr>
        <p:xfrm>
          <a:off x="1393825" y="1319213"/>
          <a:ext cx="3778250" cy="5346700"/>
        </p:xfrm>
        <a:graphic>
          <a:graphicData uri="http://schemas.openxmlformats.org/presentationml/2006/ole">
            <p:oleObj spid="_x0000_s2052" name="Acrobat Document" r:id="rId5" imgW="3777942" imgH="5346481" progId="Acrobat.Document.DC">
              <p:embed/>
            </p:oleObj>
          </a:graphicData>
        </a:graphic>
      </p:graphicFrame>
      <p:sp>
        <p:nvSpPr>
          <p:cNvPr id="13" name="직사각형 12"/>
          <p:cNvSpPr/>
          <p:nvPr/>
        </p:nvSpPr>
        <p:spPr>
          <a:xfrm>
            <a:off x="6057900" y="3552825"/>
            <a:ext cx="1104900" cy="4712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 smtClean="0">
              <a:solidFill>
                <a:schemeClr val="tx1"/>
              </a:solidFill>
            </a:endParaRPr>
          </a:p>
          <a:p>
            <a:endParaRPr lang="en-US" altLang="ko-KR" sz="1600" b="1" dirty="0" smtClean="0">
              <a:solidFill>
                <a:schemeClr val="tx1"/>
              </a:solidFill>
            </a:endParaRPr>
          </a:p>
          <a:p>
            <a:endParaRPr lang="en-US" sz="1600" b="1" dirty="0" smtClean="0">
              <a:solidFill>
                <a:schemeClr val="tx1"/>
              </a:solidFill>
            </a:endParaRPr>
          </a:p>
          <a:p>
            <a:endParaRPr lang="en-US" sz="1600" b="1" dirty="0" smtClean="0">
              <a:solidFill>
                <a:schemeClr val="tx1"/>
              </a:solidFill>
            </a:endParaRPr>
          </a:p>
          <a:p>
            <a:r>
              <a:rPr lang="ko-KR" altLang="en-US" sz="1600" b="1" dirty="0" smtClean="0">
                <a:solidFill>
                  <a:schemeClr val="tx1"/>
                </a:solidFill>
              </a:rPr>
              <a:t>더블클릭</a:t>
            </a:r>
            <a:endParaRPr lang="en-US" sz="1600" b="1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 rot="10800000">
            <a:off x="5400675" y="3857625"/>
            <a:ext cx="59055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340106168"/>
      </p:ext>
    </p:extLst>
  </p:cSld>
  <p:clrMapOvr>
    <a:masterClrMapping/>
  </p:clrMapOvr>
  <p:transition advTm="35719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256544" y="1353645"/>
            <a:ext cx="8887456" cy="4797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0" name="내용 개체 틀 2">
            <a:extLst>
              <a:ext uri="{FF2B5EF4-FFF2-40B4-BE49-F238E27FC236}">
                <a16:creationId xmlns:a16="http://schemas.microsoft.com/office/drawing/2014/main" xmlns="" id="{B187CD99-2E2E-4492-9F30-5E90B33F090F}"/>
              </a:ext>
            </a:extLst>
          </p:cNvPr>
          <p:cNvSpPr txBox="1">
            <a:spLocks/>
          </p:cNvSpPr>
          <p:nvPr/>
        </p:nvSpPr>
        <p:spPr>
          <a:xfrm>
            <a:off x="0" y="1476375"/>
            <a:ext cx="9315449" cy="1187311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            </a:t>
            </a:r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227969" y="890626"/>
            <a:ext cx="8449306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-150" normalizeH="0" baseline="0" noProof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2.  </a:t>
            </a:r>
            <a:r>
              <a:rPr kumimoji="0" lang="ko-KR" altLang="en-US" sz="2800" b="1" i="0" u="none" strike="noStrike" kern="1200" cap="none" spc="-150" normalizeH="0" baseline="0" noProof="0" dirty="0" err="1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향후계획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3D3C3E"/>
              </a:solidFill>
              <a:effectLst/>
              <a:uLnTx/>
              <a:uFillTx/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533602" y="1398958"/>
            <a:ext cx="8010525" cy="5286375"/>
          </a:xfrm>
          <a:prstGeom prst="rect">
            <a:avLst/>
          </a:prstGeom>
          <a:ln w="5080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     1. 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제안하는 기법 </a:t>
            </a:r>
            <a:r>
              <a:rPr lang="ko-KR" altLang="en-US" sz="2000" b="1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부분 작성</a:t>
            </a: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457200" indent="-457200">
              <a:buAutoNum type="arabicPeriod"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buNone/>
            </a:pPr>
            <a:endParaRPr lang="en-US" altLang="ko-KR" sz="16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89016879"/>
      </p:ext>
    </p:extLst>
  </p:cSld>
  <p:clrMapOvr>
    <a:masterClrMapping/>
  </p:clrMapOvr>
  <p:transition advTm="17984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425349"/>
            <a:ext cx="3474171" cy="1041751"/>
          </a:xfrm>
        </p:spPr>
        <p:txBody>
          <a:bodyPr anchor="t">
            <a:normAutofit/>
          </a:bodyPr>
          <a:lstStyle/>
          <a:p>
            <a:pPr algn="l">
              <a:defRPr/>
            </a:pPr>
            <a:r>
              <a:rPr lang="ko-KR" altLang="en-US" sz="4000" b="1" spc="-250">
                <a:solidFill>
                  <a:schemeClr val="accent4">
                    <a:lumMod val="50000"/>
                  </a:schemeClr>
                </a:solidFill>
              </a:rPr>
              <a:t>감사합니다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7D217C8-C1B9-4E84-BCEB-D9195FCD889E}" type="slidenum">
              <a:rPr lang="en-US" altLang="en-US"/>
              <a:pPr lvl="0">
                <a:defRPr/>
              </a:pPr>
              <a:t>24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부제목 2"/>
          <p:cNvSpPr txBox="1"/>
          <p:nvPr/>
        </p:nvSpPr>
        <p:spPr>
          <a:xfrm>
            <a:off x="255952" y="1765785"/>
            <a:ext cx="5173304" cy="471490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333375" indent="-333375">
              <a:lnSpc>
                <a:spcPct val="175000"/>
              </a:lnSpc>
              <a:buFont typeface="+mj-lt"/>
              <a:buAutoNum type="arabicPeriod"/>
              <a:defRPr/>
            </a:pPr>
            <a:r>
              <a:rPr lang="ko-KR" altLang="en-US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이번 주 작업</a:t>
            </a: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  <a:defRPr/>
            </a:pPr>
            <a:r>
              <a:rPr lang="ko-KR" altLang="en-US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이후 진행 계획</a:t>
            </a:r>
            <a:endParaRPr lang="en-US" altLang="ko-KR" sz="1600" b="1" spc="-50" dirty="0">
              <a:solidFill>
                <a:schemeClr val="tx1">
                  <a:lumMod val="75000"/>
                  <a:lumOff val="2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 flipV="1">
            <a:off x="366713" y="2279494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V="1">
            <a:off x="364474" y="3131226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V="1">
            <a:off x="364474" y="3557092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V="1">
            <a:off x="364474" y="3982958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V="1">
            <a:off x="364474" y="2705360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V="1">
            <a:off x="366713" y="1851983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243848" y="152400"/>
            <a:ext cx="8531851" cy="884238"/>
          </a:xfrm>
        </p:spPr>
        <p:txBody>
          <a:bodyPr/>
          <a:lstStyle/>
          <a:p>
            <a:pPr algn="l">
              <a:defRPr/>
            </a:pPr>
            <a:r>
              <a:rPr lang="ko-KR" altLang="en-US" sz="2800" b="1">
                <a:solidFill>
                  <a:srgbClr val="1D314E"/>
                </a:solidFill>
              </a:rPr>
              <a:t>목차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7D217C8-C1B9-4E84-BCEB-D9195FCD889E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advTm="297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이번 주 작업</a:t>
            </a:r>
          </a:p>
        </p:txBody>
      </p:sp>
      <p:sp>
        <p:nvSpPr>
          <p:cNvPr id="8" name="내용 개체 틀 2"/>
          <p:cNvSpPr txBox="1"/>
          <p:nvPr/>
        </p:nvSpPr>
        <p:spPr>
          <a:xfrm>
            <a:off x="256544" y="1353645"/>
            <a:ext cx="8470547" cy="127544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1-1. Loss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별 성능 분석</a:t>
            </a:r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7D217C8-C1B9-4E84-BCEB-D9195FCD889E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D4833B0C-7FF4-410D-9445-0DE408F03017}"/>
              </a:ext>
            </a:extLst>
          </p:cNvPr>
          <p:cNvSpPr txBox="1"/>
          <p:nvPr/>
        </p:nvSpPr>
        <p:spPr>
          <a:xfrm>
            <a:off x="416909" y="1749594"/>
            <a:ext cx="8779197" cy="2646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#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기존의 </a:t>
            </a:r>
            <a:r>
              <a:rPr lang="en-US" altLang="ko-KR" sz="1600" dirty="0" err="1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IoU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+ BCE Loss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이외에 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 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다른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Loss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사용시 발생하는 정확도 차이를 분석해보고자 진행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  <a:defRPr/>
            </a:pPr>
            <a:r>
              <a:rPr lang="en-US" altLang="ko-KR" sz="1600" dirty="0" err="1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Dice+BCE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/ BCE / Dice / </a:t>
            </a:r>
            <a:r>
              <a:rPr lang="en-US" altLang="ko-KR" sz="1600" dirty="0" err="1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IoU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/ </a:t>
            </a:r>
            <a:r>
              <a:rPr lang="en-US" altLang="ko-KR" sz="1600" dirty="0" err="1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IoU+BCE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의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5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가지에 대해서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3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회 추가 학습 진행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  <a:defRPr/>
            </a:pP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이번 학습에서는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dataset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내에서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valid set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을 랜덤으로 뽑아내서 진행하는 방식이 아닌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   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valid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용으로 제작한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dataset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을 이용하여 학습을 진행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 test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결과 모델의 더 정확한 검출을 기대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xmlns="" id="{72E1A3A4-9458-4F35-A69F-AE06976F37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882812543"/>
              </p:ext>
            </p:extLst>
          </p:nvPr>
        </p:nvGraphicFramePr>
        <p:xfrm>
          <a:off x="457199" y="4551132"/>
          <a:ext cx="8269889" cy="15514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1074">
                  <a:extLst>
                    <a:ext uri="{9D8B030D-6E8A-4147-A177-3AD203B41FA5}">
                      <a16:colId xmlns:a16="http://schemas.microsoft.com/office/drawing/2014/main" xmlns="" val="3027265061"/>
                    </a:ext>
                  </a:extLst>
                </a:gridCol>
                <a:gridCol w="1353763">
                  <a:extLst>
                    <a:ext uri="{9D8B030D-6E8A-4147-A177-3AD203B41FA5}">
                      <a16:colId xmlns:a16="http://schemas.microsoft.com/office/drawing/2014/main" xmlns="" val="3115702323"/>
                    </a:ext>
                  </a:extLst>
                </a:gridCol>
                <a:gridCol w="1353763">
                  <a:extLst>
                    <a:ext uri="{9D8B030D-6E8A-4147-A177-3AD203B41FA5}">
                      <a16:colId xmlns:a16="http://schemas.microsoft.com/office/drawing/2014/main" xmlns="" val="211860160"/>
                    </a:ext>
                  </a:extLst>
                </a:gridCol>
                <a:gridCol w="1353763">
                  <a:extLst>
                    <a:ext uri="{9D8B030D-6E8A-4147-A177-3AD203B41FA5}">
                      <a16:colId xmlns:a16="http://schemas.microsoft.com/office/drawing/2014/main" xmlns="" val="417193412"/>
                    </a:ext>
                  </a:extLst>
                </a:gridCol>
                <a:gridCol w="1353763">
                  <a:extLst>
                    <a:ext uri="{9D8B030D-6E8A-4147-A177-3AD203B41FA5}">
                      <a16:colId xmlns:a16="http://schemas.microsoft.com/office/drawing/2014/main" xmlns="" val="1254700573"/>
                    </a:ext>
                  </a:extLst>
                </a:gridCol>
                <a:gridCol w="1353763">
                  <a:extLst>
                    <a:ext uri="{9D8B030D-6E8A-4147-A177-3AD203B41FA5}">
                      <a16:colId xmlns:a16="http://schemas.microsoft.com/office/drawing/2014/main" xmlns="" val="2854856486"/>
                    </a:ext>
                  </a:extLst>
                </a:gridCol>
              </a:tblGrid>
              <a:tr h="517164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+mn-lt"/>
                        <a:ea typeface="210 옴니고딕 030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  <a:latin typeface="+mn-lt"/>
                          <a:ea typeface="210 옴니고딕 030" panose="02020603020101020101" pitchFamily="18" charset="-127"/>
                        </a:rPr>
                        <a:t>Dice+BCE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lt"/>
                        <a:ea typeface="210 옴니고딕 030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n-lt"/>
                          <a:ea typeface="210 옴니고딕 030" panose="02020603020101020101" pitchFamily="18" charset="-127"/>
                        </a:rPr>
                        <a:t>BCE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lt"/>
                        <a:ea typeface="210 옴니고딕 030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n-lt"/>
                          <a:ea typeface="210 옴니고딕 030" panose="02020603020101020101" pitchFamily="18" charset="-127"/>
                        </a:rPr>
                        <a:t>Dice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lt"/>
                        <a:ea typeface="210 옴니고딕 030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  <a:latin typeface="+mn-lt"/>
                          <a:ea typeface="210 옴니고딕 030" panose="02020603020101020101" pitchFamily="18" charset="-127"/>
                        </a:rPr>
                        <a:t>IoU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lt"/>
                        <a:ea typeface="210 옴니고딕 030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  <a:latin typeface="+mn-lt"/>
                          <a:ea typeface="210 옴니고딕 030" panose="02020603020101020101" pitchFamily="18" charset="-127"/>
                        </a:rPr>
                        <a:t>IoU+BCE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lt"/>
                        <a:ea typeface="210 옴니고딕 030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6798943"/>
                  </a:ext>
                </a:extLst>
              </a:tr>
              <a:tr h="5171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+mn-lt"/>
                          <a:ea typeface="210 옴니고딕 030" panose="02020603020101020101" pitchFamily="18" charset="-127"/>
                        </a:rPr>
                        <a:t>정확도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n-lt"/>
                          <a:ea typeface="210 옴니고딕 030" panose="02020603020101020101" pitchFamily="18" charset="-127"/>
                        </a:rPr>
                        <a:t>89.99%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lt"/>
                        <a:ea typeface="210 옴니고딕 030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n-lt"/>
                          <a:ea typeface="210 옴니고딕 030" panose="02020603020101020101" pitchFamily="18" charset="-127"/>
                        </a:rPr>
                        <a:t>89.93%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lt"/>
                        <a:ea typeface="210 옴니고딕 030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n-lt"/>
                          <a:ea typeface="210 옴니고딕 030" panose="02020603020101020101" pitchFamily="18" charset="-127"/>
                        </a:rPr>
                        <a:t>89.81%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lt"/>
                        <a:ea typeface="210 옴니고딕 030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n-lt"/>
                          <a:ea typeface="210 옴니고딕 030" panose="02020603020101020101" pitchFamily="18" charset="-127"/>
                        </a:rPr>
                        <a:t>89.67%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lt"/>
                        <a:ea typeface="210 옴니고딕 030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n-lt"/>
                          <a:ea typeface="210 옴니고딕 030" panose="02020603020101020101" pitchFamily="18" charset="-127"/>
                        </a:rPr>
                        <a:t>90.08%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lt"/>
                        <a:ea typeface="210 옴니고딕 030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6791464"/>
                  </a:ext>
                </a:extLst>
              </a:tr>
              <a:tr h="5171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+mn-lt"/>
                          <a:ea typeface="210 옴니고딕 030" panose="02020603020101020101" pitchFamily="18" charset="-127"/>
                        </a:rPr>
                        <a:t>정확도 차이</a:t>
                      </a:r>
                      <a:endParaRPr lang="en-US" altLang="ko-KR" dirty="0">
                        <a:solidFill>
                          <a:schemeClr val="tx1"/>
                        </a:solidFill>
                        <a:latin typeface="+mn-lt"/>
                        <a:ea typeface="210 옴니고딕 030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n-lt"/>
                          <a:ea typeface="210 옴니고딕 030" panose="02020603020101020101" pitchFamily="18" charset="-127"/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lt"/>
                        <a:ea typeface="210 옴니고딕 030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2"/>
                          </a:solidFill>
                          <a:latin typeface="+mn-lt"/>
                          <a:ea typeface="210 옴니고딕 030" panose="02020603020101020101" pitchFamily="18" charset="-127"/>
                        </a:rPr>
                        <a:t>-0.06%</a:t>
                      </a:r>
                      <a:endParaRPr lang="ko-KR" altLang="en-US" dirty="0">
                        <a:solidFill>
                          <a:schemeClr val="accent2"/>
                        </a:solidFill>
                        <a:latin typeface="+mn-lt"/>
                        <a:ea typeface="210 옴니고딕 030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2"/>
                          </a:solidFill>
                          <a:latin typeface="+mn-lt"/>
                          <a:ea typeface="210 옴니고딕 030" panose="02020603020101020101" pitchFamily="18" charset="-127"/>
                        </a:rPr>
                        <a:t>-0.18%</a:t>
                      </a:r>
                      <a:endParaRPr lang="ko-KR" altLang="en-US" dirty="0">
                        <a:solidFill>
                          <a:schemeClr val="accent2"/>
                        </a:solidFill>
                        <a:latin typeface="+mn-lt"/>
                        <a:ea typeface="210 옴니고딕 030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2"/>
                          </a:solidFill>
                          <a:latin typeface="+mn-lt"/>
                          <a:ea typeface="210 옴니고딕 030" panose="02020603020101020101" pitchFamily="18" charset="-127"/>
                        </a:rPr>
                        <a:t>-0.32%</a:t>
                      </a:r>
                      <a:endParaRPr lang="ko-KR" altLang="en-US" dirty="0">
                        <a:solidFill>
                          <a:schemeClr val="accent2"/>
                        </a:solidFill>
                        <a:latin typeface="+mn-lt"/>
                        <a:ea typeface="210 옴니고딕 030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4"/>
                          </a:solidFill>
                          <a:latin typeface="+mn-lt"/>
                          <a:ea typeface="210 옴니고딕 030" panose="02020603020101020101" pitchFamily="18" charset="-127"/>
                        </a:rPr>
                        <a:t>+0.09%</a:t>
                      </a:r>
                      <a:endParaRPr lang="ko-KR" altLang="en-US" dirty="0">
                        <a:solidFill>
                          <a:schemeClr val="accent4"/>
                        </a:solidFill>
                        <a:latin typeface="+mn-lt"/>
                        <a:ea typeface="210 옴니고딕 030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54860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2039776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advTm="203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이번 주 작업</a:t>
            </a:r>
          </a:p>
        </p:txBody>
      </p:sp>
      <p:sp>
        <p:nvSpPr>
          <p:cNvPr id="8" name="내용 개체 틀 2"/>
          <p:cNvSpPr txBox="1"/>
          <p:nvPr/>
        </p:nvSpPr>
        <p:spPr>
          <a:xfrm>
            <a:off x="256544" y="1353645"/>
            <a:ext cx="8470547" cy="127544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1-1. Loss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별 성능 분석</a:t>
            </a:r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7D217C8-C1B9-4E84-BCEB-D9195FCD889E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D4833B0C-7FF4-410D-9445-0DE408F03017}"/>
              </a:ext>
            </a:extLst>
          </p:cNvPr>
          <p:cNvSpPr txBox="1"/>
          <p:nvPr/>
        </p:nvSpPr>
        <p:spPr>
          <a:xfrm>
            <a:off x="416909" y="1749594"/>
            <a:ext cx="877919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#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모델 별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Pipe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용접 경로 검출 성능 비교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</a:t>
            </a:r>
          </a:p>
        </p:txBody>
      </p:sp>
      <p:pic>
        <p:nvPicPr>
          <p:cNvPr id="3" name="그림 2" descr="실내, 벽, 싱크, 장치이(가) 표시된 사진&#10;&#10;자동 생성된 설명">
            <a:extLst>
              <a:ext uri="{FF2B5EF4-FFF2-40B4-BE49-F238E27FC236}">
                <a16:creationId xmlns:a16="http://schemas.microsoft.com/office/drawing/2014/main" xmlns="" id="{D86C9FF1-C2E2-4403-B270-EDF4040D0E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6544" y="2334484"/>
            <a:ext cx="4242885" cy="3425066"/>
          </a:xfrm>
          <a:prstGeom prst="rect">
            <a:avLst/>
          </a:prstGeom>
        </p:spPr>
      </p:pic>
      <p:pic>
        <p:nvPicPr>
          <p:cNvPr id="5" name="그림 4" descr="실내, 벽, 더러운, 밀러이(가) 표시된 사진&#10;&#10;자동 생성된 설명">
            <a:extLst>
              <a:ext uri="{FF2B5EF4-FFF2-40B4-BE49-F238E27FC236}">
                <a16:creationId xmlns:a16="http://schemas.microsoft.com/office/drawing/2014/main" xmlns="" id="{0B47D17F-1970-4FF4-8A70-28235379B8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480490" y="2334485"/>
            <a:ext cx="4242885" cy="342506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10DFC975-DA36-487A-9580-9CC8C2CBEB27}"/>
              </a:ext>
            </a:extLst>
          </p:cNvPr>
          <p:cNvSpPr txBox="1"/>
          <p:nvPr/>
        </p:nvSpPr>
        <p:spPr>
          <a:xfrm>
            <a:off x="1499166" y="5888673"/>
            <a:ext cx="61372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왼쪽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: BCE Model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경로 검출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/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오른쪽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: Dice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Model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경로 검출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A3AEC4E-59B6-4968-B15C-F572C7881775}"/>
              </a:ext>
            </a:extLst>
          </p:cNvPr>
          <p:cNvSpPr txBox="1"/>
          <p:nvPr/>
        </p:nvSpPr>
        <p:spPr>
          <a:xfrm>
            <a:off x="416908" y="6227227"/>
            <a:ext cx="877919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 5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개 모델 전부의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Pipe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경로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검출에 있어서 큰 차이가 없음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652720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advTm="203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이번 주 작업</a:t>
            </a:r>
          </a:p>
        </p:txBody>
      </p:sp>
      <p:sp>
        <p:nvSpPr>
          <p:cNvPr id="8" name="내용 개체 틀 2"/>
          <p:cNvSpPr txBox="1"/>
          <p:nvPr/>
        </p:nvSpPr>
        <p:spPr>
          <a:xfrm>
            <a:off x="256544" y="1353645"/>
            <a:ext cx="8470547" cy="127544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1-1. Loss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별 성능 분석</a:t>
            </a:r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7D217C8-C1B9-4E84-BCEB-D9195FCD889E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D4833B0C-7FF4-410D-9445-0DE408F03017}"/>
              </a:ext>
            </a:extLst>
          </p:cNvPr>
          <p:cNvSpPr txBox="1"/>
          <p:nvPr/>
        </p:nvSpPr>
        <p:spPr>
          <a:xfrm>
            <a:off x="416909" y="1749594"/>
            <a:ext cx="877919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#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모델 별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Plate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용접 경로 검출 성능 비교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10DFC975-DA36-487A-9580-9CC8C2CBEB27}"/>
              </a:ext>
            </a:extLst>
          </p:cNvPr>
          <p:cNvSpPr txBox="1"/>
          <p:nvPr/>
        </p:nvSpPr>
        <p:spPr>
          <a:xfrm>
            <a:off x="1499166" y="5438065"/>
            <a:ext cx="61372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왼쪽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: BCE Model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경로 검출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/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오른쪽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: Dice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Model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경로 검출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A3AEC4E-59B6-4968-B15C-F572C7881775}"/>
              </a:ext>
            </a:extLst>
          </p:cNvPr>
          <p:cNvSpPr txBox="1"/>
          <p:nvPr/>
        </p:nvSpPr>
        <p:spPr>
          <a:xfrm>
            <a:off x="364803" y="5776619"/>
            <a:ext cx="8779197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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위의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2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개 모델은 경로 검출에 있어서 서로 큰 차이는 없으나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   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검출한 경로의 길이가 여전히 부족한 것을 확인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4D5120A1-84B0-4244-AF5C-2F821297EF0A}"/>
              </a:ext>
            </a:extLst>
          </p:cNvPr>
          <p:cNvGrpSpPr/>
          <p:nvPr/>
        </p:nvGrpSpPr>
        <p:grpSpPr>
          <a:xfrm>
            <a:off x="256544" y="2332795"/>
            <a:ext cx="8440461" cy="2995003"/>
            <a:chOff x="256544" y="2332795"/>
            <a:chExt cx="8440461" cy="3426087"/>
          </a:xfrm>
        </p:grpSpPr>
        <p:pic>
          <p:nvPicPr>
            <p:cNvPr id="4" name="그림 3" descr="실내, 벽, 싱크, 더러운이(가) 표시된 사진&#10;&#10;자동 생성된 설명">
              <a:extLst>
                <a:ext uri="{FF2B5EF4-FFF2-40B4-BE49-F238E27FC236}">
                  <a16:creationId xmlns:a16="http://schemas.microsoft.com/office/drawing/2014/main" xmlns="" id="{3C391E2C-E8A8-4634-8960-A9ABCF42CE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256544" y="2333817"/>
              <a:ext cx="4220230" cy="3425065"/>
            </a:xfrm>
            <a:prstGeom prst="rect">
              <a:avLst/>
            </a:prstGeom>
          </p:spPr>
        </p:pic>
        <p:pic>
          <p:nvPicPr>
            <p:cNvPr id="7" name="그림 6" descr="실내, 벽, 장치, 더러운이(가) 표시된 사진&#10;&#10;자동 생성된 설명">
              <a:extLst>
                <a:ext uri="{FF2B5EF4-FFF2-40B4-BE49-F238E27FC236}">
                  <a16:creationId xmlns:a16="http://schemas.microsoft.com/office/drawing/2014/main" xmlns="" id="{E8B1FEEC-A23B-4E6F-9CA1-0E4E93B48C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476775" y="2332795"/>
              <a:ext cx="4220230" cy="34250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30284217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advTm="203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이번 주 작업</a:t>
            </a:r>
          </a:p>
        </p:txBody>
      </p:sp>
      <p:sp>
        <p:nvSpPr>
          <p:cNvPr id="8" name="내용 개체 틀 2"/>
          <p:cNvSpPr txBox="1"/>
          <p:nvPr/>
        </p:nvSpPr>
        <p:spPr>
          <a:xfrm>
            <a:off x="256544" y="1353645"/>
            <a:ext cx="8470547" cy="127544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1-1. Loss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별 성능 분석</a:t>
            </a:r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7D217C8-C1B9-4E84-BCEB-D9195FCD889E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D4833B0C-7FF4-410D-9445-0DE408F03017}"/>
              </a:ext>
            </a:extLst>
          </p:cNvPr>
          <p:cNvSpPr txBox="1"/>
          <p:nvPr/>
        </p:nvSpPr>
        <p:spPr>
          <a:xfrm>
            <a:off x="416909" y="1749594"/>
            <a:ext cx="877919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#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모델 별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Plate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용접 경로 검출 성능 비교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10DFC975-DA36-487A-9580-9CC8C2CBEB27}"/>
              </a:ext>
            </a:extLst>
          </p:cNvPr>
          <p:cNvSpPr txBox="1"/>
          <p:nvPr/>
        </p:nvSpPr>
        <p:spPr>
          <a:xfrm>
            <a:off x="1499166" y="5438065"/>
            <a:ext cx="61372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왼쪽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: </a:t>
            </a:r>
            <a:r>
              <a:rPr lang="en-US" altLang="ko-KR" sz="1600" dirty="0" err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IoU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Model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경로 검출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/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오른쪽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: </a:t>
            </a:r>
            <a:r>
              <a:rPr lang="en-US" altLang="ko-KR" sz="1600" dirty="0" err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IoU+BCE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Model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경로 검출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A3AEC4E-59B6-4968-B15C-F572C7881775}"/>
              </a:ext>
            </a:extLst>
          </p:cNvPr>
          <p:cNvSpPr txBox="1"/>
          <p:nvPr/>
        </p:nvSpPr>
        <p:spPr>
          <a:xfrm>
            <a:off x="364803" y="5776619"/>
            <a:ext cx="9323727" cy="7117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4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 </a:t>
            </a:r>
            <a:r>
              <a:rPr lang="en-US" altLang="ko-KR" sz="1400" dirty="0" err="1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IoU</a:t>
            </a:r>
            <a:r>
              <a:rPr lang="en-US" altLang="ko-KR" sz="14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</a:t>
            </a:r>
            <a:r>
              <a:rPr lang="ko-KR" altLang="en-US" sz="14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모델은 경로 검출이 제대로 되지 않았으나</a:t>
            </a:r>
            <a:r>
              <a:rPr lang="en-US" altLang="ko-KR" sz="14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</a:t>
            </a:r>
            <a:r>
              <a:rPr lang="en-US" altLang="ko-KR" sz="1400" dirty="0" err="1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IoU</a:t>
            </a:r>
            <a:r>
              <a:rPr lang="en-US" altLang="ko-KR" sz="14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+ BCE </a:t>
            </a:r>
            <a:r>
              <a:rPr lang="ko-KR" altLang="en-US" sz="14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모델의 경로는 검출된 것을 확인</a:t>
            </a:r>
            <a:endParaRPr lang="en-US" altLang="ko-KR" sz="14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4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 </a:t>
            </a:r>
            <a:r>
              <a:rPr lang="ko-KR" altLang="en-US" sz="14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정확도 차이는 </a:t>
            </a:r>
            <a:r>
              <a:rPr lang="en-US" altLang="ko-KR" sz="14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0%</a:t>
            </a:r>
            <a:r>
              <a:rPr lang="ko-KR" altLang="en-US" sz="14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대로 크게 차이 나지 않으나 실 경로 검출에 있어서 차이가 발생</a:t>
            </a:r>
            <a:endParaRPr lang="en-US" altLang="ko-KR" sz="14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xmlns="" id="{00F7593F-0CF4-405A-A238-985031CDCFEB}"/>
              </a:ext>
            </a:extLst>
          </p:cNvPr>
          <p:cNvGrpSpPr/>
          <p:nvPr/>
        </p:nvGrpSpPr>
        <p:grpSpPr>
          <a:xfrm>
            <a:off x="256543" y="2318407"/>
            <a:ext cx="8470547" cy="3009605"/>
            <a:chOff x="256544" y="2318407"/>
            <a:chExt cx="7849034" cy="2741411"/>
          </a:xfrm>
        </p:grpSpPr>
        <p:pic>
          <p:nvPicPr>
            <p:cNvPr id="6" name="그림 5" descr="실내, 벽, 싱크, 장치이(가) 표시된 사진&#10;&#10;자동 생성된 설명">
              <a:extLst>
                <a:ext uri="{FF2B5EF4-FFF2-40B4-BE49-F238E27FC236}">
                  <a16:creationId xmlns:a16="http://schemas.microsoft.com/office/drawing/2014/main" xmlns="" id="{7BE51045-9350-483B-A09C-90FC338B34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256544" y="2319104"/>
              <a:ext cx="3924517" cy="2740714"/>
            </a:xfrm>
            <a:prstGeom prst="rect">
              <a:avLst/>
            </a:prstGeom>
          </p:spPr>
        </p:pic>
        <p:pic>
          <p:nvPicPr>
            <p:cNvPr id="13" name="그림 12" descr="실내, 벽, 싱크, 장치이(가) 표시된 사진&#10;&#10;자동 생성된 설명">
              <a:extLst>
                <a:ext uri="{FF2B5EF4-FFF2-40B4-BE49-F238E27FC236}">
                  <a16:creationId xmlns:a16="http://schemas.microsoft.com/office/drawing/2014/main" xmlns="" id="{5956E7BB-0BB9-45E2-B269-2F2F9A588E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181061" y="2318407"/>
              <a:ext cx="3924517" cy="27407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27858547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advTm="203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이번 주 작업</a:t>
            </a:r>
          </a:p>
        </p:txBody>
      </p:sp>
      <p:sp>
        <p:nvSpPr>
          <p:cNvPr id="8" name="내용 개체 틀 2"/>
          <p:cNvSpPr txBox="1"/>
          <p:nvPr/>
        </p:nvSpPr>
        <p:spPr>
          <a:xfrm>
            <a:off x="256544" y="1353645"/>
            <a:ext cx="8470547" cy="127544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1-1. Loss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별 성능 분석</a:t>
            </a:r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7D217C8-C1B9-4E84-BCEB-D9195FCD889E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D4833B0C-7FF4-410D-9445-0DE408F03017}"/>
              </a:ext>
            </a:extLst>
          </p:cNvPr>
          <p:cNvSpPr txBox="1"/>
          <p:nvPr/>
        </p:nvSpPr>
        <p:spPr>
          <a:xfrm>
            <a:off x="416909" y="1749594"/>
            <a:ext cx="877919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#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결론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A3AEC4E-59B6-4968-B15C-F572C7881775}"/>
              </a:ext>
            </a:extLst>
          </p:cNvPr>
          <p:cNvSpPr txBox="1"/>
          <p:nvPr/>
        </p:nvSpPr>
        <p:spPr>
          <a:xfrm>
            <a:off x="364803" y="2180481"/>
            <a:ext cx="8779197" cy="3016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- Loss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별 학습 정확도 차이는 크게 발생하지 않는 것을 확인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- Pipe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의 경로 검출에 있어서도 같은 상황에서 모델만 변경하여 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 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경로 검출을 시도하였을 시 큰 차이가 없음을 확인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- Plate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의 경로 검출에서는 정확도는 높게 나오나 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 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실 경로 검출에 있어서 문제가 생기는 경우가 발생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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더 많은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Plate data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를 통해 학습을 할 필요가 있다고 생각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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약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300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개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(Augmentation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이전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) dataset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을 제작할 예정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63788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advTm="203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이번 주 작업</a:t>
            </a:r>
          </a:p>
        </p:txBody>
      </p:sp>
      <p:sp>
        <p:nvSpPr>
          <p:cNvPr id="8" name="내용 개체 틀 2"/>
          <p:cNvSpPr txBox="1"/>
          <p:nvPr/>
        </p:nvSpPr>
        <p:spPr>
          <a:xfrm>
            <a:off x="256544" y="1353645"/>
            <a:ext cx="8470547" cy="127544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1-2.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모델 검출 후 경로 검출 방식</a:t>
            </a:r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7D217C8-C1B9-4E84-BCEB-D9195FCD889E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D4833B0C-7FF4-410D-9445-0DE408F03017}"/>
              </a:ext>
            </a:extLst>
          </p:cNvPr>
          <p:cNvSpPr txBox="1"/>
          <p:nvPr/>
        </p:nvSpPr>
        <p:spPr>
          <a:xfrm>
            <a:off x="416909" y="1749594"/>
            <a:ext cx="8779197" cy="4493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#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지속적으로 발생하는 추가 경로 검출 문제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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박태준 교수님 피드백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: Segmentation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을 통해 </a:t>
            </a:r>
            <a:r>
              <a:rPr lang="ko-KR" altLang="en-US" sz="1600" dirty="0" err="1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모재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검출을 먼저 한 후에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                                     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검출한 </a:t>
            </a:r>
            <a:r>
              <a:rPr lang="ko-KR" altLang="en-US" sz="1600" dirty="0" err="1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모재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영역 안에서 경로 검출을 진행하는 방식 시도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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전재훈 석사과정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: 2 Class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방식 제안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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배경 화면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, Pipe, Plate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의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Class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를 각각 나누어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Labeling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후 학습을 진행시켜 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   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경로 검출 시 각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Class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를 먼저 구별해 낸 후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구별해 낸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Class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중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Pipe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나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Plate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의 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   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영역 내에서만 경로 검출을 진행하는 방식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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해당 학습을 위한 임시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Dataset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작성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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학습 진행중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(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현재까지는 학습 정확도가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80%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대로 </a:t>
            </a:r>
            <a:r>
              <a:rPr lang="ko-KR" altLang="en-US" sz="1600" dirty="0" err="1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유지중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)</a:t>
            </a:r>
          </a:p>
          <a:p>
            <a:pPr>
              <a:lnSpc>
                <a:spcPct val="150000"/>
              </a:lnSpc>
              <a:defRPr/>
            </a:pP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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학습 결과가 나오는 대로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predict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와 </a:t>
            </a:r>
            <a:r>
              <a:rPr lang="ko-KR" altLang="en-US" sz="1600" dirty="0" err="1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테스트배드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경로 검출 진행 예정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advTm="203"/>
    </mc:Choice>
    <mc:Fallback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2480</TotalTime>
  <Words>809</Words>
  <Application>Microsoft Macintosh PowerPoint</Application>
  <PresentationFormat>화면 슬라이드 쇼(4:3)</PresentationFormat>
  <Paragraphs>163</Paragraphs>
  <Slides>24</Slides>
  <Notes>23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6" baseType="lpstr">
      <vt:lpstr>Office 테마</vt:lpstr>
      <vt:lpstr>Adobe Acrobat Document</vt:lpstr>
      <vt:lpstr>용접로봇 자동화</vt:lpstr>
      <vt:lpstr>슬라이드 2</vt:lpstr>
      <vt:lpstr>목차</vt:lpstr>
      <vt:lpstr>1. 이번 주 작업</vt:lpstr>
      <vt:lpstr>1. 이번 주 작업</vt:lpstr>
      <vt:lpstr>1. 이번 주 작업</vt:lpstr>
      <vt:lpstr>1. 이번 주 작업</vt:lpstr>
      <vt:lpstr>1. 이번 주 작업</vt:lpstr>
      <vt:lpstr>1. 이번 주 작업</vt:lpstr>
      <vt:lpstr>2. 이후 진행 계획</vt:lpstr>
      <vt:lpstr>슬라이드 11</vt:lpstr>
      <vt:lpstr>1. 이번주 작업</vt:lpstr>
      <vt:lpstr>1. 이번주 작업</vt:lpstr>
      <vt:lpstr>1. 이번주 작업</vt:lpstr>
      <vt:lpstr>1. 이번주 작업</vt:lpstr>
      <vt:lpstr>1. 이번주 작업</vt:lpstr>
      <vt:lpstr>1. 이번주 작업</vt:lpstr>
      <vt:lpstr>2. 다음주 계획</vt:lpstr>
      <vt:lpstr>슬라이드 19</vt:lpstr>
      <vt:lpstr>1. 논문 진행사항</vt:lpstr>
      <vt:lpstr>2. 중간 표절검사</vt:lpstr>
      <vt:lpstr>2. 중간 표절검사</vt:lpstr>
      <vt:lpstr>슬라이드 23</vt:lpstr>
      <vt:lpstr>감사합니다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cailab</cp:lastModifiedBy>
  <cp:revision>1217</cp:revision>
  <dcterms:created xsi:type="dcterms:W3CDTF">2011-08-24T01:05:33Z</dcterms:created>
  <dcterms:modified xsi:type="dcterms:W3CDTF">2022-01-13T12:04:48Z</dcterms:modified>
  <cp:version/>
</cp:coreProperties>
</file>