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3" r:id="rId1"/>
  </p:sldMasterIdLst>
  <p:notesMasterIdLst>
    <p:notesMasterId r:id="rId22"/>
  </p:notesMasterIdLst>
  <p:handoutMasterIdLst>
    <p:handoutMasterId r:id="rId23"/>
  </p:handoutMasterIdLst>
  <p:sldIdLst>
    <p:sldId id="257" r:id="rId2"/>
    <p:sldId id="600" r:id="rId3"/>
    <p:sldId id="676" r:id="rId4"/>
    <p:sldId id="714" r:id="rId5"/>
    <p:sldId id="725" r:id="rId6"/>
    <p:sldId id="726" r:id="rId7"/>
    <p:sldId id="727" r:id="rId8"/>
    <p:sldId id="728" r:id="rId9"/>
    <p:sldId id="604" r:id="rId10"/>
    <p:sldId id="699" r:id="rId11"/>
    <p:sldId id="730" r:id="rId12"/>
    <p:sldId id="718" r:id="rId13"/>
    <p:sldId id="717" r:id="rId14"/>
    <p:sldId id="731" r:id="rId15"/>
    <p:sldId id="719" r:id="rId16"/>
    <p:sldId id="720" r:id="rId17"/>
    <p:sldId id="721" r:id="rId18"/>
    <p:sldId id="729" r:id="rId19"/>
    <p:sldId id="724" r:id="rId20"/>
    <p:sldId id="537" r:id="rId21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C4C4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443" autoAdjust="0"/>
    <p:restoredTop sz="86364" autoAdjust="0"/>
  </p:normalViewPr>
  <p:slideViewPr>
    <p:cSldViewPr snapToGrid="0">
      <p:cViewPr varScale="1">
        <p:scale>
          <a:sx n="67" d="100"/>
          <a:sy n="67" d="100"/>
        </p:scale>
        <p:origin x="-1492" y="-76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10912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 lvl="0">
                <a:defRPr/>
              </a:pPr>
              <a:t>2022-01-21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 lvl="0">
                <a:defRPr/>
              </a:pPr>
              <a:t>‹#›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fld id="{F3AF6795-A612-454E-AF7A-9192B1BEBB13}" type="datetime1">
              <a:rPr lang="ko-KR" altLang="en-US" smtClean="0"/>
              <a:pPr>
                <a:defRPr/>
              </a:pPr>
              <a:t>2022-01-21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fld id="{A0A51D67-0C14-4576-BCC5-A508196B7BB5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40019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54216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92677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06107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7514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056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5258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46833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71256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0226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83357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57955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2022-01-21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2022-01-21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2022-01-21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2022-01-21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2pPr>
            <a:lvl3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3pPr>
            <a:lvl4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4pPr>
            <a:lvl5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2022-01-21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2022-01-21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남상규</a:t>
            </a: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정태수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전재훈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7626B73-C0E6-4FF6-8368-9AE7DB7A2274}"/>
              </a:ext>
            </a:extLst>
          </p:cNvPr>
          <p:cNvCxnSpPr/>
          <p:nvPr/>
        </p:nvCxnSpPr>
        <p:spPr>
          <a:xfrm>
            <a:off x="364803" y="52182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0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33210" y="2732482"/>
            <a:ext cx="5077583" cy="1094110"/>
            <a:chOff x="2362014" y="1484405"/>
            <a:chExt cx="7225457" cy="1945084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10443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2475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용접 불량 검사</a:t>
              </a:r>
              <a:endPara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6" y="1484405"/>
              <a:ext cx="3275272" cy="3797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788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2021 CAI Lab Meeting</a:t>
              </a:r>
              <a:endParaRPr lang="en-US" altLang="ko-KR" sz="788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25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40584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학습 진행 상황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983510" y="5968539"/>
            <a:ext cx="1958658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Flare-only image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37608" y="4140416"/>
            <a:ext cx="2450462" cy="18281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02918" y="4122492"/>
            <a:ext cx="1828123" cy="18281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051921" y="1732929"/>
            <a:ext cx="687979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Flare-only image (11,360)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Scattering(simulated) (9,360)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Reflection(captured) (2,000)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Flare-free image (Flickr dataset)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Train (21,959)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Test (5,490)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제공된 데이터를 바탕으로 학습 진행중</a:t>
            </a:r>
            <a:endParaRPr lang="en-US" altLang="ko-KR" sz="14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5337651" y="5968538"/>
            <a:ext cx="195865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Flare-free image</a:t>
            </a:r>
          </a:p>
        </p:txBody>
      </p:sp>
    </p:spTree>
    <p:extLst>
      <p:ext uri="{BB962C8B-B14F-4D97-AF65-F5344CB8AC3E}">
        <p14:creationId xmlns:p14="http://schemas.microsoft.com/office/powerpoint/2010/main" xmlns="" val="3431055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학습 진행 상황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051921" y="1732929"/>
            <a:ext cx="6879792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학습 진행 도중 메모리 문제 발생</a:t>
            </a:r>
            <a:endParaRPr lang="en-US" altLang="ko-KR" sz="14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RAM 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메모리 반환 문제로 추정</a:t>
            </a:r>
            <a:endParaRPr lang="en-US" altLang="ko-KR" sz="14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04" y="2579672"/>
            <a:ext cx="72866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3082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DQN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코드 분석 및 설계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867670" y="1739760"/>
            <a:ext cx="6879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DQN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논문 및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minimalRL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코드를 바탕으로 분석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카트폴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문제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파라미터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최적화 문제 작업 진행중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304" y="3015203"/>
            <a:ext cx="2590800" cy="2676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오른쪽 화살표 3"/>
          <p:cNvSpPr/>
          <p:nvPr/>
        </p:nvSpPr>
        <p:spPr>
          <a:xfrm>
            <a:off x="4251919" y="4079145"/>
            <a:ext cx="631767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5040168" y="3298205"/>
            <a:ext cx="2730665" cy="2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910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진행 상황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848620" y="2942361"/>
            <a:ext cx="7266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Action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재설계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좌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,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우의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Action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전류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,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전압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,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용접 속도를 각각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5,5,7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개중 하나를 선택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00125" y="1980604"/>
            <a:ext cx="52387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    </a:t>
            </a:r>
            <a:r>
              <a:rPr lang="en-US" altLang="ko-KR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1) </a:t>
            </a:r>
            <a:r>
              <a:rPr lang="ko-KR" altLang="en-US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전류 </a:t>
            </a:r>
            <a:r>
              <a:rPr lang="en-US" altLang="ko-KR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[ 80, 100, 120, 140, 160 ] (A)</a:t>
            </a:r>
            <a:endParaRPr lang="ko-KR" altLang="en-US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    </a:t>
            </a:r>
            <a:r>
              <a:rPr lang="en-US" altLang="ko-KR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2) </a:t>
            </a:r>
            <a:r>
              <a:rPr lang="ko-KR" altLang="en-US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전압 </a:t>
            </a:r>
            <a:r>
              <a:rPr lang="en-US" altLang="ko-KR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[ -2, -1, 0, +1, +2 ] (V)</a:t>
            </a:r>
            <a:endParaRPr lang="ko-KR" altLang="en-US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    </a:t>
            </a:r>
            <a:r>
              <a:rPr lang="en-US" altLang="ko-KR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3) </a:t>
            </a:r>
            <a:r>
              <a:rPr lang="ko-KR" altLang="en-US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속도 </a:t>
            </a:r>
            <a:r>
              <a:rPr lang="en-US" altLang="ko-KR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[ 4, 6, 8, 10, 12, 14, 16 ](mm/s) </a:t>
            </a:r>
            <a:endParaRPr lang="ko-KR" altLang="en-US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848620" y="1607859"/>
            <a:ext cx="687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데이터 수집 계획 설계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4995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다음주 진행 계획</a:t>
            </a: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33" name="TextBox 6"/>
          <p:cNvSpPr txBox="1"/>
          <p:nvPr/>
        </p:nvSpPr>
        <p:spPr>
          <a:xfrm>
            <a:off x="364803" y="1433318"/>
            <a:ext cx="91204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DQN state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재설계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Flare Removal </a:t>
            </a:r>
            <a:r>
              <a:rPr lang="ko-KR" altLang="en-US" sz="160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성능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8930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2793781"/>
      </p:ext>
    </p:extLst>
  </p:cSld>
  <p:clrMapOvr>
    <a:masterClrMapping/>
  </p:clrMapOvr>
  <p:transition advTm="297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논문</a:t>
            </a:r>
            <a:r>
              <a:rPr lang="ko-KR" altLang="en-US" sz="2800" b="1" spc="-150" dirty="0">
                <a:solidFill>
                  <a:srgbClr val="3D3C3E"/>
                </a:solidFill>
              </a:rPr>
              <a:t> 진행사항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0" y="1372657"/>
            <a:ext cx="9144000" cy="1708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제목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용접로봇자동화를 위한 손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눈 자동보정 시스템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Auto Hand Eye Calibration System for Automated Welding Robot)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076700" y="5705475"/>
            <a:ext cx="51435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cailab\Desktop\123.PNG"/>
          <p:cNvPicPr>
            <a:picLocks noChangeAspect="1" noChangeArrowheads="1"/>
          </p:cNvPicPr>
          <p:nvPr/>
        </p:nvPicPr>
        <p:blipFill>
          <a:blip r:embed="rId4"/>
          <a:srcRect b="12948"/>
          <a:stretch>
            <a:fillRect/>
          </a:stretch>
        </p:blipFill>
        <p:spPr bwMode="auto">
          <a:xfrm>
            <a:off x="0" y="2522054"/>
            <a:ext cx="4927600" cy="3764446"/>
          </a:xfrm>
          <a:prstGeom prst="rect">
            <a:avLst/>
          </a:prstGeom>
          <a:noFill/>
        </p:spPr>
      </p:pic>
      <p:pic>
        <p:nvPicPr>
          <p:cNvPr id="5123" name="Picture 3" descr="C:\Users\cailab\Desktop\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68775" y="2546350"/>
            <a:ext cx="4845050" cy="1879600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>
            <a:off x="-1" y="3486150"/>
            <a:ext cx="4114801" cy="3057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14799" y="2457450"/>
            <a:ext cx="5029201" cy="1133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61522440"/>
      </p:ext>
    </p:extLst>
  </p:cSld>
  <p:clrMapOvr>
    <a:masterClrMapping/>
  </p:clrMapOvr>
  <p:transition advTm="35719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논문</a:t>
            </a:r>
            <a:r>
              <a:rPr lang="ko-KR" altLang="en-US" sz="2800" b="1" spc="-150" dirty="0">
                <a:solidFill>
                  <a:srgbClr val="3D3C3E"/>
                </a:solidFill>
              </a:rPr>
              <a:t> 진행사항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pic>
        <p:nvPicPr>
          <p:cNvPr id="39938" name="Picture 2" descr="C:\Users\cailab\Desktop\45r54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442" y="1765025"/>
            <a:ext cx="4832350" cy="3467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15983809"/>
      </p:ext>
    </p:extLst>
  </p:cSld>
  <p:clrMapOvr>
    <a:masterClrMapping/>
  </p:clrMapOvr>
  <p:transition advTm="35719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227969" y="890626"/>
            <a:ext cx="84493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2.  </a:t>
            </a:r>
            <a:r>
              <a:rPr kumimoji="0" lang="ko-KR" altLang="en-US" sz="2800" b="1" i="0" u="none" strike="noStrike" kern="1200" cap="none" spc="-150" normalizeH="0" baseline="0" noProof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향후계획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33602" y="1398958"/>
            <a:ext cx="8010525" cy="5286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제안하는 기법 부분 작성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Auto Hand Eye Calibration System</a:t>
            </a: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3095179"/>
      </p:ext>
    </p:extLst>
  </p:cSld>
  <p:clrMapOvr>
    <a:masterClrMapping/>
  </p:clrMapOvr>
  <p:transition advTm="1798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용접 자동화</a:t>
              </a: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2021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Plate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추가 제작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Plate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이미지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개 추가 촬영 완료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200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작업 완료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Data Augmentation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작업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나머지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개 이미지에 대한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작업 진행중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완료 후 학습 적용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EA803AF-F8DC-4BF3-BF6B-EBA8B306093D}"/>
              </a:ext>
            </a:extLst>
          </p:cNvPr>
          <p:cNvSpPr txBox="1"/>
          <p:nvPr/>
        </p:nvSpPr>
        <p:spPr>
          <a:xfrm>
            <a:off x="944773" y="5741811"/>
            <a:ext cx="280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추가 촬영한 이미지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A5C238E-FF03-4E5A-A81D-D35238D3A274}"/>
              </a:ext>
            </a:extLst>
          </p:cNvPr>
          <p:cNvSpPr txBox="1"/>
          <p:nvPr/>
        </p:nvSpPr>
        <p:spPr>
          <a:xfrm>
            <a:off x="5148534" y="5741811"/>
            <a:ext cx="280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[Labeling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진행 사진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9BBF574-CBB9-4C3F-80A7-90300A7EAF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2678"/>
          <a:stretch/>
        </p:blipFill>
        <p:spPr>
          <a:xfrm>
            <a:off x="256544" y="3899776"/>
            <a:ext cx="4313583" cy="16496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D65677B-5C48-4397-AE50-31E84A9C51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</a:blip>
          <a:stretch>
            <a:fillRect/>
          </a:stretch>
        </p:blipFill>
        <p:spPr>
          <a:xfrm>
            <a:off x="4625979" y="3899777"/>
            <a:ext cx="4425255" cy="164968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4204090-E8E3-41DB-B97D-D33257A80BC2}"/>
              </a:ext>
            </a:extLst>
          </p:cNvPr>
          <p:cNvSpPr/>
          <p:nvPr/>
        </p:nvSpPr>
        <p:spPr>
          <a:xfrm>
            <a:off x="7888014" y="5344510"/>
            <a:ext cx="1150883" cy="159845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03977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</a:t>
            </a:r>
            <a:r>
              <a:rPr lang="ko-KR" altLang="en-US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테스트배드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Class 2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경로 검출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용접실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테스트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배드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에서의 경로 검출 시도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6AA2DCE6-BE23-44B4-986F-730C90005C52}"/>
              </a:ext>
            </a:extLst>
          </p:cNvPr>
          <p:cNvGrpSpPr/>
          <p:nvPr/>
        </p:nvGrpSpPr>
        <p:grpSpPr>
          <a:xfrm>
            <a:off x="1378131" y="2220870"/>
            <a:ext cx="6102706" cy="3803481"/>
            <a:chOff x="1378131" y="2220870"/>
            <a:chExt cx="6102706" cy="380348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E96410B6-9344-4EAB-BDB5-DBFF3790EE66}"/>
                </a:ext>
              </a:extLst>
            </p:cNvPr>
            <p:cNvSpPr txBox="1"/>
            <p:nvPr/>
          </p:nvSpPr>
          <p:spPr>
            <a:xfrm>
              <a:off x="3034900" y="5716574"/>
              <a:ext cx="2809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</a:t>
              </a:r>
              <a:r>
                <a:rPr lang="ko-KR" altLang="en-US" sz="1400" b="1" dirty="0" err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테스트배드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경로 검출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]</a:t>
              </a:r>
            </a:p>
          </p:txBody>
        </p:sp>
        <p:pic>
          <p:nvPicPr>
            <p:cNvPr id="4" name="그림 3" descr="실내, 벽, 싱크, 장치이(가) 표시된 사진&#10;&#10;자동 생성된 설명">
              <a:extLst>
                <a:ext uri="{FF2B5EF4-FFF2-40B4-BE49-F238E27FC236}">
                  <a16:creationId xmlns:a16="http://schemas.microsoft.com/office/drawing/2014/main" xmlns="" id="{9AC599BC-DD21-4766-A9C9-68DF47B6A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78131" y="2220870"/>
              <a:ext cx="2940261" cy="1653897"/>
            </a:xfrm>
            <a:prstGeom prst="rect">
              <a:avLst/>
            </a:prstGeom>
          </p:spPr>
        </p:pic>
        <p:pic>
          <p:nvPicPr>
            <p:cNvPr id="7" name="그림 6" descr="밤하늘이(가) 표시된 사진&#10;&#10;자동 생성된 설명">
              <a:extLst>
                <a:ext uri="{FF2B5EF4-FFF2-40B4-BE49-F238E27FC236}">
                  <a16:creationId xmlns:a16="http://schemas.microsoft.com/office/drawing/2014/main" xmlns="" id="{4D24F8C1-8AC5-4CDF-B7BE-73ACF5F5D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540575" y="2220870"/>
              <a:ext cx="2940262" cy="1653897"/>
            </a:xfrm>
            <a:prstGeom prst="rect">
              <a:avLst/>
            </a:prstGeom>
          </p:spPr>
        </p:pic>
        <p:pic>
          <p:nvPicPr>
            <p:cNvPr id="10" name="그림 9" descr="실내, 욕실, 장치, 밀러이(가) 표시된 사진&#10;&#10;자동 생성된 설명">
              <a:extLst>
                <a:ext uri="{FF2B5EF4-FFF2-40B4-BE49-F238E27FC236}">
                  <a16:creationId xmlns:a16="http://schemas.microsoft.com/office/drawing/2014/main" xmlns="" id="{367BCB58-00BD-4703-84E1-E0212E4A4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78131" y="4038456"/>
              <a:ext cx="2940260" cy="1653897"/>
            </a:xfrm>
            <a:prstGeom prst="rect">
              <a:avLst/>
            </a:prstGeom>
          </p:spPr>
        </p:pic>
        <p:pic>
          <p:nvPicPr>
            <p:cNvPr id="14" name="그림 13" descr="밤하늘이(가) 표시된 사진&#10;&#10;자동 생성된 설명">
              <a:extLst>
                <a:ext uri="{FF2B5EF4-FFF2-40B4-BE49-F238E27FC236}">
                  <a16:creationId xmlns:a16="http://schemas.microsoft.com/office/drawing/2014/main" xmlns="" id="{8D242F90-DA3C-4647-B5AB-62A80450F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540575" y="4040557"/>
              <a:ext cx="2936526" cy="1651796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EDDC0EC-C2AC-4CE9-ADE4-3C262F4AA543}"/>
              </a:ext>
            </a:extLst>
          </p:cNvPr>
          <p:cNvSpPr txBox="1"/>
          <p:nvPr/>
        </p:nvSpPr>
        <p:spPr>
          <a:xfrm>
            <a:off x="416908" y="5907743"/>
            <a:ext cx="877919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경로는 정상적으로 검출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Plate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경로는 필요한 경로에 많이 부족한 것을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5195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1-3. Plate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추가 학습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100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개의 이미지를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Augmentation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처리하여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1,000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개의 데이터로 변형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데이터로 추가하여 학습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96410B6-9344-4EAB-BDB5-DBFF3790EE66}"/>
              </a:ext>
            </a:extLst>
          </p:cNvPr>
          <p:cNvSpPr txBox="1"/>
          <p:nvPr/>
        </p:nvSpPr>
        <p:spPr>
          <a:xfrm>
            <a:off x="718026" y="6048573"/>
            <a:ext cx="280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기존의 데이터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1BC7E1B-E497-4E0F-B8DE-97FB4409BF34}"/>
              </a:ext>
            </a:extLst>
          </p:cNvPr>
          <p:cNvSpPr txBox="1"/>
          <p:nvPr/>
        </p:nvSpPr>
        <p:spPr>
          <a:xfrm>
            <a:off x="4990945" y="6048573"/>
            <a:ext cx="2906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[Data Augmentation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적용 데이터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CD028905-9331-4D7E-82F1-58637E47798A}"/>
              </a:ext>
            </a:extLst>
          </p:cNvPr>
          <p:cNvGrpSpPr/>
          <p:nvPr/>
        </p:nvGrpSpPr>
        <p:grpSpPr>
          <a:xfrm>
            <a:off x="3754104" y="3196146"/>
            <a:ext cx="5074105" cy="2852427"/>
            <a:chOff x="3076547" y="2570031"/>
            <a:chExt cx="5074105" cy="2852427"/>
          </a:xfrm>
        </p:grpSpPr>
        <p:pic>
          <p:nvPicPr>
            <p:cNvPr id="3" name="그림 2" descr="실내, 욕실, 싱크, 더러운이(가) 표시된 사진&#10;&#10;자동 생성된 설명">
              <a:extLst>
                <a:ext uri="{FF2B5EF4-FFF2-40B4-BE49-F238E27FC236}">
                  <a16:creationId xmlns:a16="http://schemas.microsoft.com/office/drawing/2014/main" xmlns="" id="{E867E249-7D32-41A9-8134-E08AD4D10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57021" y="4463597"/>
              <a:ext cx="1690959" cy="951164"/>
            </a:xfrm>
            <a:prstGeom prst="rect">
              <a:avLst/>
            </a:prstGeom>
          </p:spPr>
        </p:pic>
        <p:pic>
          <p:nvPicPr>
            <p:cNvPr id="5" name="그림 4" descr="벽, 실내, 욕실, 더러운이(가) 표시된 사진&#10;&#10;자동 생성된 설명">
              <a:extLst>
                <a:ext uri="{FF2B5EF4-FFF2-40B4-BE49-F238E27FC236}">
                  <a16:creationId xmlns:a16="http://schemas.microsoft.com/office/drawing/2014/main" xmlns="" id="{321ABD8C-B980-4743-B90E-0274A01BF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66882" y="4463597"/>
              <a:ext cx="1693843" cy="952787"/>
            </a:xfrm>
            <a:prstGeom prst="rect">
              <a:avLst/>
            </a:prstGeom>
          </p:spPr>
        </p:pic>
        <p:pic>
          <p:nvPicPr>
            <p:cNvPr id="7" name="그림 6" descr="실내, 욕실, 싱크, 더러운이(가) 표시된 사진&#10;&#10;자동 생성된 설명">
              <a:extLst>
                <a:ext uri="{FF2B5EF4-FFF2-40B4-BE49-F238E27FC236}">
                  <a16:creationId xmlns:a16="http://schemas.microsoft.com/office/drawing/2014/main" xmlns="" id="{522DF9C1-1C63-4939-8EC3-7F37C269B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76547" y="4471295"/>
              <a:ext cx="1690958" cy="951163"/>
            </a:xfrm>
            <a:prstGeom prst="rect">
              <a:avLst/>
            </a:prstGeom>
          </p:spPr>
        </p:pic>
        <p:pic>
          <p:nvPicPr>
            <p:cNvPr id="10" name="그림 9" descr="실내, 더러운, 장치, 오래된이(가) 표시된 사진&#10;&#10;자동 생성된 설명">
              <a:extLst>
                <a:ext uri="{FF2B5EF4-FFF2-40B4-BE49-F238E27FC236}">
                  <a16:creationId xmlns:a16="http://schemas.microsoft.com/office/drawing/2014/main" xmlns="" id="{5CB54285-45D2-4CDC-812A-3B4870BCE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58875" y="3520131"/>
              <a:ext cx="1690958" cy="951164"/>
            </a:xfrm>
            <a:prstGeom prst="rect">
              <a:avLst/>
            </a:prstGeom>
          </p:spPr>
        </p:pic>
        <p:pic>
          <p:nvPicPr>
            <p:cNvPr id="12" name="그림 11" descr="실내, 벽, 욕실, 싱크이(가) 표시된 사진&#10;&#10;자동 생성된 설명">
              <a:extLst>
                <a:ext uri="{FF2B5EF4-FFF2-40B4-BE49-F238E27FC236}">
                  <a16:creationId xmlns:a16="http://schemas.microsoft.com/office/drawing/2014/main" xmlns="" id="{1D99BC6B-9DF9-40A8-A984-6B5697D0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68325" y="3522817"/>
              <a:ext cx="1690958" cy="951164"/>
            </a:xfrm>
            <a:prstGeom prst="rect">
              <a:avLst/>
            </a:prstGeom>
          </p:spPr>
        </p:pic>
        <p:pic>
          <p:nvPicPr>
            <p:cNvPr id="15" name="그림 14" descr="실내, 욕실, 더러운, 싱크이(가) 표시된 사진&#10;&#10;자동 생성된 설명">
              <a:extLst>
                <a:ext uri="{FF2B5EF4-FFF2-40B4-BE49-F238E27FC236}">
                  <a16:creationId xmlns:a16="http://schemas.microsoft.com/office/drawing/2014/main" xmlns="" id="{3B5687EC-6D4A-4066-94AE-66BD2F919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77366" y="3521195"/>
              <a:ext cx="1690959" cy="951165"/>
            </a:xfrm>
            <a:prstGeom prst="rect">
              <a:avLst/>
            </a:prstGeom>
          </p:spPr>
        </p:pic>
        <p:pic>
          <p:nvPicPr>
            <p:cNvPr id="17" name="그림 16" descr="실내, 욕실, 싱크, 더러운이(가) 표시된 사진&#10;&#10;자동 생성된 설명">
              <a:extLst>
                <a:ext uri="{FF2B5EF4-FFF2-40B4-BE49-F238E27FC236}">
                  <a16:creationId xmlns:a16="http://schemas.microsoft.com/office/drawing/2014/main" xmlns="" id="{9F04D314-F67A-4970-B0A4-10870626F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59693" y="2570031"/>
              <a:ext cx="1690959" cy="951164"/>
            </a:xfrm>
            <a:prstGeom prst="rect">
              <a:avLst/>
            </a:prstGeom>
          </p:spPr>
        </p:pic>
        <p:pic>
          <p:nvPicPr>
            <p:cNvPr id="22" name="그림 21" descr="실내, 욕실, 싱크, 더러운이(가) 표시된 사진&#10;&#10;자동 생성된 설명">
              <a:extLst>
                <a:ext uri="{FF2B5EF4-FFF2-40B4-BE49-F238E27FC236}">
                  <a16:creationId xmlns:a16="http://schemas.microsoft.com/office/drawing/2014/main" xmlns="" id="{9EBAC998-C8C0-4DCD-A975-63DEED3C7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68734" y="2575041"/>
              <a:ext cx="1690959" cy="951164"/>
            </a:xfrm>
            <a:prstGeom prst="rect">
              <a:avLst/>
            </a:prstGeom>
          </p:spPr>
        </p:pic>
        <p:pic>
          <p:nvPicPr>
            <p:cNvPr id="24" name="그림 23" descr="실내, 욕실, 싱크, 더러운이(가) 표시된 사진&#10;&#10;자동 생성된 설명">
              <a:extLst>
                <a:ext uri="{FF2B5EF4-FFF2-40B4-BE49-F238E27FC236}">
                  <a16:creationId xmlns:a16="http://schemas.microsoft.com/office/drawing/2014/main" xmlns="" id="{AC8663A0-39F1-411D-AD1B-ADAE95B4F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77775" y="2575041"/>
              <a:ext cx="1690960" cy="951165"/>
            </a:xfrm>
            <a:prstGeom prst="rect">
              <a:avLst/>
            </a:prstGeom>
          </p:spPr>
        </p:pic>
      </p:grpSp>
      <p:pic>
        <p:nvPicPr>
          <p:cNvPr id="30" name="그림 29" descr="실내, 벽, 욕실, 싱크이(가) 표시된 사진&#10;&#10;자동 생성된 설명">
            <a:extLst>
              <a:ext uri="{FF2B5EF4-FFF2-40B4-BE49-F238E27FC236}">
                <a16:creationId xmlns:a16="http://schemas.microsoft.com/office/drawing/2014/main" xmlns="" id="{F64907EA-69AA-4BFE-858B-FA3C5BB6297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9064" y="4012288"/>
            <a:ext cx="2167253" cy="121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2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1-3. Plate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추가 학습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6</a:t>
            </a:fld>
            <a:endParaRPr lang="en-US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569309" y="5620712"/>
            <a:ext cx="750789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Plate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모재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데이터들에 대해서 정확도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94%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검출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Predict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결과는 만족스럽기에 바로 용접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테스트배드에서의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검출을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96410B6-9344-4EAB-BDB5-DBFF3790EE66}"/>
              </a:ext>
            </a:extLst>
          </p:cNvPr>
          <p:cNvSpPr txBox="1"/>
          <p:nvPr/>
        </p:nvSpPr>
        <p:spPr>
          <a:xfrm>
            <a:off x="944773" y="5057188"/>
            <a:ext cx="280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[input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데이터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1BC7E1B-E497-4E0F-B8DE-97FB4409BF34}"/>
              </a:ext>
            </a:extLst>
          </p:cNvPr>
          <p:cNvSpPr txBox="1"/>
          <p:nvPr/>
        </p:nvSpPr>
        <p:spPr>
          <a:xfrm>
            <a:off x="4891933" y="5057188"/>
            <a:ext cx="2906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[Predict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결과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705B5D9-C9DA-48B5-8B09-97CDFBDBC27C}"/>
              </a:ext>
            </a:extLst>
          </p:cNvPr>
          <p:cNvSpPr txBox="1"/>
          <p:nvPr/>
        </p:nvSpPr>
        <p:spPr>
          <a:xfrm>
            <a:off x="416909" y="1775922"/>
            <a:ext cx="806741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결과 모델로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Predict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pic>
        <p:nvPicPr>
          <p:cNvPr id="3" name="그림 2" descr="실내, 욕실, 벽, 더러운이(가) 표시된 사진&#10;&#10;자동 생성된 설명">
            <a:extLst>
              <a:ext uri="{FF2B5EF4-FFF2-40B4-BE49-F238E27FC236}">
                <a16:creationId xmlns:a16="http://schemas.microsoft.com/office/drawing/2014/main" xmlns="" id="{AFECCBD0-6909-42E3-949D-BED0DFD161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4615" y="2173372"/>
            <a:ext cx="2529646" cy="1422926"/>
          </a:xfrm>
          <a:prstGeom prst="rect">
            <a:avLst/>
          </a:prstGeom>
        </p:spPr>
      </p:pic>
      <p:pic>
        <p:nvPicPr>
          <p:cNvPr id="5" name="그림 4" descr="실내, 벽, 더러운, 밀러이(가) 표시된 사진&#10;&#10;자동 생성된 설명">
            <a:extLst>
              <a:ext uri="{FF2B5EF4-FFF2-40B4-BE49-F238E27FC236}">
                <a16:creationId xmlns:a16="http://schemas.microsoft.com/office/drawing/2014/main" xmlns="" id="{EBE34523-AB79-4F32-8E7B-80D34FE8A9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4615" y="3596298"/>
            <a:ext cx="2529646" cy="1422926"/>
          </a:xfrm>
          <a:prstGeom prst="rect">
            <a:avLst/>
          </a:prstGeom>
        </p:spPr>
      </p:pic>
      <p:pic>
        <p:nvPicPr>
          <p:cNvPr id="7" name="그림 6" descr="밤하늘이(가) 표시된 사진&#10;&#10;자동 생성된 설명">
            <a:extLst>
              <a:ext uri="{FF2B5EF4-FFF2-40B4-BE49-F238E27FC236}">
                <a16:creationId xmlns:a16="http://schemas.microsoft.com/office/drawing/2014/main" xmlns="" id="{1166E600-35E9-44CA-951B-E640BE8B47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52256" y="3602594"/>
            <a:ext cx="2585946" cy="14545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D13B579-4B75-4602-82A8-A70362A5DC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52256" y="2175873"/>
            <a:ext cx="2585946" cy="145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3346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1-3. Plate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추가 학습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결과 모델로 용접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테스트배드에서의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경로 검출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8DAB87-A04C-4364-9D1D-5619BD29FFD5}"/>
              </a:ext>
            </a:extLst>
          </p:cNvPr>
          <p:cNvSpPr txBox="1"/>
          <p:nvPr/>
        </p:nvSpPr>
        <p:spPr>
          <a:xfrm>
            <a:off x="364803" y="6034899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Plate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경로가 정상적으로 검출되는 것을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816C8FE4-8084-4500-813E-2B02C17D8A11}"/>
              </a:ext>
            </a:extLst>
          </p:cNvPr>
          <p:cNvGrpSpPr/>
          <p:nvPr/>
        </p:nvGrpSpPr>
        <p:grpSpPr>
          <a:xfrm>
            <a:off x="1819477" y="2248901"/>
            <a:ext cx="5344676" cy="3820900"/>
            <a:chOff x="1819477" y="2248901"/>
            <a:chExt cx="5344676" cy="38209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626305B-6992-4DC5-9EE1-3E5936755030}"/>
                </a:ext>
              </a:extLst>
            </p:cNvPr>
            <p:cNvSpPr txBox="1"/>
            <p:nvPr/>
          </p:nvSpPr>
          <p:spPr>
            <a:xfrm>
              <a:off x="3087151" y="5762024"/>
              <a:ext cx="2809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</a:t>
              </a:r>
              <a:r>
                <a:rPr lang="ko-KR" altLang="en-US" sz="1400" b="1" dirty="0" err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테스트배드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경로 검출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]</a:t>
              </a:r>
            </a:p>
          </p:txBody>
        </p:sp>
        <p:pic>
          <p:nvPicPr>
            <p:cNvPr id="3" name="그림 2" descr="장치, 더러운, 밀러이(가) 표시된 사진&#10;&#10;자동 생성된 설명">
              <a:extLst>
                <a:ext uri="{FF2B5EF4-FFF2-40B4-BE49-F238E27FC236}">
                  <a16:creationId xmlns:a16="http://schemas.microsoft.com/office/drawing/2014/main" xmlns="" id="{9EF7705D-4C23-4227-A173-487CC6741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19478" y="2248901"/>
              <a:ext cx="2469321" cy="1141817"/>
            </a:xfrm>
            <a:prstGeom prst="rect">
              <a:avLst/>
            </a:prstGeom>
          </p:spPr>
        </p:pic>
        <p:pic>
          <p:nvPicPr>
            <p:cNvPr id="5" name="그림 4" descr="실내, 더러운, 밀러이(가) 표시된 사진&#10;&#10;자동 생성된 설명">
              <a:extLst>
                <a:ext uri="{FF2B5EF4-FFF2-40B4-BE49-F238E27FC236}">
                  <a16:creationId xmlns:a16="http://schemas.microsoft.com/office/drawing/2014/main" xmlns="" id="{ACE57025-5644-47C1-9AF8-F1592B0E3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19477" y="3385855"/>
              <a:ext cx="2469320" cy="1160183"/>
            </a:xfrm>
            <a:prstGeom prst="rect">
              <a:avLst/>
            </a:prstGeom>
          </p:spPr>
        </p:pic>
        <p:pic>
          <p:nvPicPr>
            <p:cNvPr id="7" name="그림 6" descr="실내, 더러운, 밀러이(가) 표시된 사진&#10;&#10;자동 생성된 설명">
              <a:extLst>
                <a:ext uri="{FF2B5EF4-FFF2-40B4-BE49-F238E27FC236}">
                  <a16:creationId xmlns:a16="http://schemas.microsoft.com/office/drawing/2014/main" xmlns="" id="{5AD4A04B-3D0F-412C-BC3A-EDAABC4AE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19477" y="4543352"/>
              <a:ext cx="2469320" cy="1160184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xmlns="" id="{6F646B22-252C-4319-BA54-5C4B5ACF7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94833" y="2248901"/>
              <a:ext cx="2469320" cy="1135955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xmlns="" id="{D8DA65C4-4AF3-46C8-98F9-02DDCEE38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94833" y="3362153"/>
              <a:ext cx="2469320" cy="118119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xmlns="" id="{DA00C6D5-B1D5-4D88-8196-7493863D5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694833" y="4545119"/>
              <a:ext cx="2469319" cy="1157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764004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1-3. Plate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추가 학습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8</a:t>
            </a:fld>
            <a:endParaRPr lang="en-US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결과 모델로 용접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테스트배드에서의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검출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198045B7-C6CD-46E3-A715-F0912492749D}"/>
              </a:ext>
            </a:extLst>
          </p:cNvPr>
          <p:cNvGrpSpPr/>
          <p:nvPr/>
        </p:nvGrpSpPr>
        <p:grpSpPr>
          <a:xfrm>
            <a:off x="886098" y="2369094"/>
            <a:ext cx="3409408" cy="2026242"/>
            <a:chOff x="921127" y="4002126"/>
            <a:chExt cx="3409408" cy="20262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EA11EFA8-4B32-4386-A51F-A2C022325B84}"/>
                </a:ext>
              </a:extLst>
            </p:cNvPr>
            <p:cNvSpPr txBox="1"/>
            <p:nvPr/>
          </p:nvSpPr>
          <p:spPr>
            <a:xfrm>
              <a:off x="1221166" y="5720591"/>
              <a:ext cx="2809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[Pipe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3D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경로 검출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]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08167D57-9044-467F-9507-C01771FD9416}"/>
                </a:ext>
              </a:extLst>
            </p:cNvPr>
            <p:cNvGrpSpPr/>
            <p:nvPr/>
          </p:nvGrpSpPr>
          <p:grpSpPr>
            <a:xfrm>
              <a:off x="921127" y="4002126"/>
              <a:ext cx="3409408" cy="1502229"/>
              <a:chOff x="104503" y="3428999"/>
              <a:chExt cx="3409408" cy="1502229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xmlns="" id="{1F93450E-98E1-4032-AF43-9C0B895A39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66529" b="52854"/>
              <a:stretch/>
            </p:blipFill>
            <p:spPr>
              <a:xfrm>
                <a:off x="104503" y="3428999"/>
                <a:ext cx="1704704" cy="1502229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xmlns="" id="{158EF1D2-B19F-4B82-9AFD-C91A08EBCB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6529" b="52854"/>
              <a:stretch/>
            </p:blipFill>
            <p:spPr>
              <a:xfrm>
                <a:off x="1809207" y="3428999"/>
                <a:ext cx="1704704" cy="1502229"/>
              </a:xfrm>
              <a:prstGeom prst="rect">
                <a:avLst/>
              </a:prstGeom>
            </p:spPr>
          </p:pic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A5DB493C-AE59-473A-9E4B-7118088C308E}"/>
              </a:ext>
            </a:extLst>
          </p:cNvPr>
          <p:cNvGrpSpPr/>
          <p:nvPr/>
        </p:nvGrpSpPr>
        <p:grpSpPr>
          <a:xfrm>
            <a:off x="4548455" y="2369094"/>
            <a:ext cx="3409408" cy="2026241"/>
            <a:chOff x="4848495" y="4002126"/>
            <a:chExt cx="3409408" cy="202624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502D388C-6485-4151-9A73-E257B7339549}"/>
                </a:ext>
              </a:extLst>
            </p:cNvPr>
            <p:cNvSpPr txBox="1"/>
            <p:nvPr/>
          </p:nvSpPr>
          <p:spPr>
            <a:xfrm>
              <a:off x="5148534" y="5720590"/>
              <a:ext cx="2809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[Plate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3D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경로 검출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]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xmlns="" id="{BD30160E-294B-49BA-9BDF-06FDEA3CAC6E}"/>
                </a:ext>
              </a:extLst>
            </p:cNvPr>
            <p:cNvGrpSpPr/>
            <p:nvPr/>
          </p:nvGrpSpPr>
          <p:grpSpPr>
            <a:xfrm>
              <a:off x="4848495" y="4002126"/>
              <a:ext cx="3409408" cy="1502229"/>
              <a:chOff x="4981895" y="4002125"/>
              <a:chExt cx="3409408" cy="1502229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xmlns="" id="{69929E66-C76D-40AB-A02C-9323976AE8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66691" b="53082"/>
              <a:stretch/>
            </p:blipFill>
            <p:spPr>
              <a:xfrm>
                <a:off x="4981895" y="4002125"/>
                <a:ext cx="1704704" cy="1502229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xmlns="" id="{A760EFC3-B000-4A8A-B33D-0F87987F69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6691" b="53082"/>
              <a:stretch/>
            </p:blipFill>
            <p:spPr>
              <a:xfrm>
                <a:off x="6686599" y="4002125"/>
                <a:ext cx="1704704" cy="1502229"/>
              </a:xfrm>
              <a:prstGeom prst="rect">
                <a:avLst/>
              </a:prstGeom>
            </p:spPr>
          </p:pic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DAA07A5-73D0-4B1A-BAB0-2F9B9DA0B10A}"/>
              </a:ext>
            </a:extLst>
          </p:cNvPr>
          <p:cNvSpPr txBox="1"/>
          <p:nvPr/>
        </p:nvSpPr>
        <p:spPr>
          <a:xfrm>
            <a:off x="416908" y="4505772"/>
            <a:ext cx="8779197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경로는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2D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depth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데이터를 합쳐서 부드럽게 그려지는 것을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Plate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경로는 상하로 크게 흔들리는 것처럼 보이나 미세한 단위이기에 큰 진동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X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그러나 경로 작성에 있어서 오류가 발생하는 경우가 존재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윤종완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교수님 피드백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3D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단위 차이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&gt;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같은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scale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로 표시하는 것이 비교해서 보여주기 좋다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smoothing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 필요해 보인다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&gt;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기준을 잘 잡는 것이 중요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xmlns="" val="3727665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이후 진행 계획</a:t>
            </a: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33" name="TextBox 6"/>
          <p:cNvSpPr txBox="1"/>
          <p:nvPr/>
        </p:nvSpPr>
        <p:spPr>
          <a:xfrm>
            <a:off x="364803" y="1433318"/>
            <a:ext cx="9120487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1. Plate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추가 제작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남은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장의 이미지를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완료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총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장의 이미지를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 augmentation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을 통해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3,000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장의 데이터 작성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데이터로 추가하여 새로운 모델 학습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시연 준비를 위한 용접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move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재검토 및 작성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3613</TotalTime>
  <Words>613</Words>
  <Application>Microsoft Office PowerPoint</Application>
  <PresentationFormat>화면 슬라이드 쇼(4:3)</PresentationFormat>
  <Paragraphs>125</Paragraphs>
  <Slides>20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용접로봇 자동화</vt:lpstr>
      <vt:lpstr>슬라이드 2</vt:lpstr>
      <vt:lpstr>1. 이번 주 작업</vt:lpstr>
      <vt:lpstr>1. 이번 주 작업</vt:lpstr>
      <vt:lpstr>1. 이번 주 작업</vt:lpstr>
      <vt:lpstr>1. 이번 주 작업</vt:lpstr>
      <vt:lpstr>1. 이번 주 작업</vt:lpstr>
      <vt:lpstr>1. 이번 주 작업</vt:lpstr>
      <vt:lpstr>2. 이후 진행 계획</vt:lpstr>
      <vt:lpstr>슬라이드 10</vt:lpstr>
      <vt:lpstr>1. 이번 주 작업</vt:lpstr>
      <vt:lpstr>1. 이번 주 작업</vt:lpstr>
      <vt:lpstr>1. 이번 주 작업</vt:lpstr>
      <vt:lpstr>1. 이번 주 작업</vt:lpstr>
      <vt:lpstr>2. 다음주 진행 계획</vt:lpstr>
      <vt:lpstr>슬라이드 16</vt:lpstr>
      <vt:lpstr>1. 논문 진행사항</vt:lpstr>
      <vt:lpstr>1. 논문 진행사항</vt:lpstr>
      <vt:lpstr>슬라이드 19</vt:lpstr>
      <vt:lpstr>감사합니다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cailab</cp:lastModifiedBy>
  <cp:revision>1294</cp:revision>
  <dcterms:created xsi:type="dcterms:W3CDTF">2011-08-24T01:05:33Z</dcterms:created>
  <dcterms:modified xsi:type="dcterms:W3CDTF">2022-01-21T11:20:55Z</dcterms:modified>
  <cp:version/>
</cp:coreProperties>
</file>