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3" r:id="rId1"/>
  </p:sldMasterIdLst>
  <p:notesMasterIdLst>
    <p:notesMasterId r:id="rId24"/>
  </p:notesMasterIdLst>
  <p:handoutMasterIdLst>
    <p:handoutMasterId r:id="rId25"/>
  </p:handoutMasterIdLst>
  <p:sldIdLst>
    <p:sldId id="257" r:id="rId2"/>
    <p:sldId id="600" r:id="rId3"/>
    <p:sldId id="676" r:id="rId4"/>
    <p:sldId id="714" r:id="rId5"/>
    <p:sldId id="725" r:id="rId6"/>
    <p:sldId id="726" r:id="rId7"/>
    <p:sldId id="727" r:id="rId8"/>
    <p:sldId id="728" r:id="rId9"/>
    <p:sldId id="604" r:id="rId10"/>
    <p:sldId id="699" r:id="rId11"/>
    <p:sldId id="734" r:id="rId12"/>
    <p:sldId id="735" r:id="rId13"/>
    <p:sldId id="736" r:id="rId14"/>
    <p:sldId id="717" r:id="rId15"/>
    <p:sldId id="731" r:id="rId16"/>
    <p:sldId id="719" r:id="rId17"/>
    <p:sldId id="720" r:id="rId18"/>
    <p:sldId id="721" r:id="rId19"/>
    <p:sldId id="732" r:id="rId20"/>
    <p:sldId id="729" r:id="rId21"/>
    <p:sldId id="733" r:id="rId22"/>
    <p:sldId id="537" r:id="rId23"/>
  </p:sldIdLst>
  <p:sldSz cx="9144000" cy="6858000" type="screen4x3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30">
          <p15:clr>
            <a:srgbClr val="A4A3A4"/>
          </p15:clr>
        </p15:guide>
        <p15:guide id="2" pos="214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C4C4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TxStyle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443" autoAdjust="0"/>
    <p:restoredTop sz="86364" autoAdjust="0"/>
  </p:normalViewPr>
  <p:slideViewPr>
    <p:cSldViewPr snapToGrid="0">
      <p:cViewPr varScale="1">
        <p:scale>
          <a:sx n="67" d="100"/>
          <a:sy n="67" d="100"/>
        </p:scale>
        <p:origin x="-1492" y="-76"/>
      </p:cViewPr>
      <p:guideLst>
        <p:guide orient="horz" pos="2159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50" d="100"/>
        <a:sy n="150" d="100"/>
      </p:scale>
      <p:origin x="0" y="10912"/>
    </p:cViewPr>
  </p:sorterViewPr>
  <p:notesViewPr>
    <p:cSldViewPr snapToGrid="0" showGuides="1">
      <p:cViewPr varScale="1">
        <p:scale>
          <a:sx n="52" d="100"/>
          <a:sy n="52" d="100"/>
        </p:scale>
        <p:origin x="-2628" y="-90"/>
      </p:cViewPr>
      <p:guideLst>
        <p:guide orient="horz" pos="3130"/>
        <p:guide pos="2143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/>
            </a:lvl1pPr>
          </a:lstStyle>
          <a:p>
            <a:pPr lvl="0">
              <a:defRPr/>
            </a:pPr>
            <a:fld id="{207F23D9-DF40-4811-9C78-A2E2A32398DD}" type="datetime1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2022-02-12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/>
            </a:lvl1pPr>
          </a:lstStyle>
          <a:p>
            <a:pPr lvl="0">
              <a:defRPr/>
            </a:pPr>
            <a:fld id="{4DD6E7B0-61C4-474B-96F1-99E4547EAD79}" type="slidenum">
              <a:rPr lang="ko-KR" altLang="en-US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pPr lvl="0">
                <a:defRPr/>
              </a:pPr>
              <a:t>‹#›</a:t>
            </a:fld>
            <a:endParaRPr lang="ko-KR" altLang="en-US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F3AF6795-A612-454E-AF7A-9192B1BEBB13}" type="datetime1">
              <a:rPr lang="ko-KR" altLang="en-US" smtClean="0"/>
              <a:pPr>
                <a:defRPr/>
              </a:pPr>
              <a:t>2022-02-12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9163" y="746125"/>
            <a:ext cx="4967287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0" tIns="45775" rIns="91550" bIns="45775" anchor="ctr"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</p:spPr>
        <p:txBody>
          <a:bodyPr vert="horz" lIns="91550" tIns="45775" rIns="91550" bIns="45775">
            <a:normAutofit/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l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anchor="b"/>
          <a:lstStyle>
            <a:lvl1pPr algn="r">
              <a:defRPr sz="1200"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pPr>
              <a:defRPr/>
            </a:pPr>
            <a:fld id="{A0A51D67-0C14-4576-BCC5-A508196B7BB5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210 옴니고딕 030" panose="02020603020101020101" pitchFamily="18" charset="-127"/>
        <a:ea typeface="210 옴니고딕 030" panose="02020603020101020101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640019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20041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41925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10460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06107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987514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10564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2589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246833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71256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70226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883357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57955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hangeul.naver.com/font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hangeul.naver.com/font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2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 descr="cosmetic2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08716-9E6A-4A24-8493-A72AA37BBD5C}" type="datetime1">
              <a:rPr lang="ko-KR" altLang="en-US" smtClean="0"/>
              <a:pPr/>
              <a:t>2022-02-12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 userDrawn="1"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72671" y="6410326"/>
            <a:ext cx="1171292" cy="176212"/>
          </a:xfrm>
          <a:prstGeom prst="rect">
            <a:avLst/>
          </a:prstGeom>
        </p:spPr>
      </p:pic>
      <p:sp>
        <p:nvSpPr>
          <p:cNvPr id="18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12059" y="246743"/>
            <a:ext cx="8338457" cy="1851478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/>
              <a:t>제목을 입력하세요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</p:spPr>
        <p:txBody>
          <a:bodyPr anchor="t">
            <a:normAutofit/>
          </a:bodyPr>
          <a:lstStyle>
            <a:lvl1pPr algn="l">
              <a:buFont typeface="Wingdings" pitchFamily="2" charset="2"/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부제목 2"/>
          <p:cNvSpPr txBox="1">
            <a:spLocks/>
          </p:cNvSpPr>
          <p:nvPr userDrawn="1"/>
        </p:nvSpPr>
        <p:spPr>
          <a:xfrm>
            <a:off x="264463" y="6387291"/>
            <a:ext cx="3204878" cy="456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이 문서는 나눔글꼴로 작성되었습니다</a:t>
            </a:r>
            <a:r>
              <a:rPr lang="en-US" altLang="ko-KR" sz="800" spc="-20" dirty="0">
                <a:solidFill>
                  <a:schemeClr val="bg1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. </a:t>
            </a:r>
            <a:r>
              <a:rPr lang="ko-KR" altLang="en-US" sz="800" u="sng" spc="-20" dirty="0">
                <a:solidFill>
                  <a:srgbClr val="4495D2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hlinkClick r:id="rId3"/>
              </a:rPr>
              <a:t>설치하기</a:t>
            </a:r>
            <a:endParaRPr lang="ko-KR" altLang="en-US" sz="800" u="sng" spc="-20" dirty="0">
              <a:solidFill>
                <a:srgbClr val="4495D2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D893E-93B8-4B8A-8BD5-4FF00A5A9556}" type="datetime1">
              <a:rPr lang="ko-KR" altLang="en-US" smtClean="0"/>
              <a:pPr/>
              <a:t>2022-02-12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cosmetic2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910512" y="6434137"/>
            <a:ext cx="900000" cy="135398"/>
          </a:xfrm>
          <a:prstGeom prst="rect">
            <a:avLst/>
          </a:prstGeom>
        </p:spPr>
      </p:pic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 hasCustomPrompt="1"/>
          </p:nvPr>
        </p:nvSpPr>
        <p:spPr>
          <a:xfrm>
            <a:off x="368300" y="1574801"/>
            <a:ext cx="1905000" cy="317499"/>
          </a:xfrm>
        </p:spPr>
        <p:txBody>
          <a:bodyPr>
            <a:normAutofit/>
          </a:bodyPr>
          <a:lstStyle>
            <a:lvl1pPr>
              <a:buFontTx/>
              <a:buNone/>
              <a:defRPr sz="1200" b="1">
                <a:solidFill>
                  <a:srgbClr val="3D3C3E"/>
                </a:solidFill>
              </a:defRPr>
            </a:lvl1pPr>
            <a:lvl2pPr>
              <a:buFontTx/>
              <a:buNone/>
              <a:defRPr sz="1200"/>
            </a:lvl2pPr>
            <a:lvl3pPr>
              <a:buFontTx/>
              <a:buNone/>
              <a:defRPr sz="1200"/>
            </a:lvl3pPr>
            <a:lvl4pPr>
              <a:buFontTx/>
              <a:buNone/>
              <a:defRPr sz="1200"/>
            </a:lvl4pPr>
            <a:lvl5pPr>
              <a:buFontTx/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3" hasCustomPrompt="1"/>
          </p:nvPr>
        </p:nvSpPr>
        <p:spPr>
          <a:xfrm>
            <a:off x="2336800" y="1574801"/>
            <a:ext cx="6426200" cy="330199"/>
          </a:xfrm>
        </p:spPr>
        <p:txBody>
          <a:bodyPr>
            <a:normAutofit/>
          </a:bodyPr>
          <a:lstStyle>
            <a:lvl1pPr>
              <a:buNone/>
              <a:defRPr sz="1200" b="1" baseline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내용을 입력하십시오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C14E-3BC2-4ABB-AFDC-03F6C50D0B8B}" type="datetime1">
              <a:rPr lang="ko-KR" altLang="en-US" smtClean="0"/>
              <a:pPr/>
              <a:t>2022-02-12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BCFE353A-24AE-49E2-9FB4-53150C2D7D5F}" type="datetime1">
              <a:rPr lang="ko-KR" altLang="en-US" smtClean="0"/>
              <a:pPr/>
              <a:t>2022-02-12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  <a:lvl2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2pPr>
            <a:lvl3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3pPr>
            <a:lvl4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4pPr>
            <a:lvl5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45647EB5-D19B-4F20-BDF9-0E9ED1B081AA}" type="datetime1">
              <a:rPr lang="ko-KR" altLang="en-US" smtClean="0"/>
              <a:pPr/>
              <a:t>2022-02-12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0C02E562-3E81-4222-A4D4-0743A1730EDA}" type="datetime1">
              <a:rPr lang="ko-KR" altLang="en-US" smtClean="0"/>
              <a:pPr/>
              <a:t>2022-02-12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defRPr>
            </a:lvl1pPr>
          </a:lstStyle>
          <a:p>
            <a:fld id="{97D217C8-C1B9-4E84-BCEB-D9195FCD889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76" r:id="rId5"/>
    <p:sldLayoutId id="2147483661" r:id="rId6"/>
    <p:sldLayoutId id="2147483662" r:id="rId7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210 옴니고딕 030" panose="02020603020101020101" pitchFamily="18" charset="-127"/>
          <a:ea typeface="210 옴니고딕 030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12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53649"/>
            <a:ext cx="7772400" cy="1969017"/>
          </a:xfrm>
        </p:spPr>
        <p:txBody>
          <a:bodyPr anchor="t">
            <a:normAutofit/>
          </a:bodyPr>
          <a:lstStyle/>
          <a:p>
            <a:pPr algn="l"/>
            <a:r>
              <a:rPr lang="ko-KR" altLang="en-US" sz="5400" b="1" spc="-250" dirty="0">
                <a:solidFill>
                  <a:schemeClr val="accent4">
                    <a:lumMod val="50000"/>
                  </a:schemeClr>
                </a:solidFill>
              </a:rPr>
              <a:t>용접로봇 자동화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0715" y="3948830"/>
            <a:ext cx="1696673" cy="1752600"/>
          </a:xfrm>
          <a:ln>
            <a:noFill/>
          </a:ln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용접로봇팀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김태준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하현진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서승훈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남상규</a:t>
            </a:r>
            <a:r>
              <a:rPr lang="en-US" altLang="ko-KR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>
                <a:solidFill>
                  <a:schemeClr val="tx1">
                    <a:lumMod val="75000"/>
                    <a:lumOff val="25000"/>
                  </a:schemeClr>
                </a:solidFill>
              </a:rPr>
              <a:t>정태수</a:t>
            </a:r>
            <a:r>
              <a:rPr lang="en-US" altLang="ko-KR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b="1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전재훈</a:t>
            </a: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>
              <a:lnSpc>
                <a:spcPct val="150000"/>
              </a:lnSpc>
            </a:pPr>
            <a:endParaRPr lang="en-US" altLang="ko-KR" sz="1200" b="1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2BD32CB-DFBB-4974-8112-0120D9E81D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01DE573C-8BAB-4114-8888-F2A5A624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</a:t>
            </a:fld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="" xmlns:a16="http://schemas.microsoft.com/office/drawing/2014/main" id="{37626B73-C0E6-4FF6-8368-9AE7DB7A2274}"/>
              </a:ext>
            </a:extLst>
          </p:cNvPr>
          <p:cNvCxnSpPr/>
          <p:nvPr/>
        </p:nvCxnSpPr>
        <p:spPr>
          <a:xfrm>
            <a:off x="364803" y="5218238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Tm="407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033210" y="2732482"/>
            <a:ext cx="5077583" cy="1094110"/>
            <a:chOff x="2362014" y="1484405"/>
            <a:chExt cx="7225457" cy="1945084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10443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2475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불량 검사</a:t>
              </a:r>
              <a:endParaRPr lang="ko-KR" altLang="en-US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6" y="1484405"/>
              <a:ext cx="3275272" cy="3797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788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788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125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 cstate="print"/>
          <a:stretch>
            <a:fillRect/>
          </a:stretch>
        </p:blipFill>
        <p:spPr>
          <a:xfrm>
            <a:off x="5450388" y="4807301"/>
            <a:ext cx="2352265" cy="1141622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37405847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Flare Removal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진행상황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501" y="2228053"/>
            <a:ext cx="2607469" cy="16216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641378" y="3988347"/>
            <a:ext cx="6299464" cy="1788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Tensorboard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Checkpoint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epoch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이 아닌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step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단위로 되어 있음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1742000(step)/43319(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학습에 사용한 총 이미지 개수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) x 2(batch size) = 20(epochs)</a:t>
            </a: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100 epoch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학습중이므로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약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12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일 소요 예정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loss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값이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60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정도로 큰 값을 나타내는데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Image loss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와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 loss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가 결합된 형태이기 때문으로 분석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Loss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값 계산에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L1 norm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을 사용하였는데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중간 특정 레이어에서의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L1 norm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도 더해진 형태이기 때문으로 분석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94" y="2455786"/>
            <a:ext cx="678656" cy="22145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3416" y="2731687"/>
            <a:ext cx="2000250" cy="30718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67737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ko-KR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15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특허 아이디어 작성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590845" y="2212486"/>
            <a:ext cx="6299464" cy="819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특허 양식에 기반하여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청구항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및 대표 도면 작성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최적화 아이디어 정리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160735" indent="-16073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변리사와 미팅 후 용어 및 양식 수정 예정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477828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1416602" y="1268144"/>
            <a:ext cx="63045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1335408" y="1382344"/>
            <a:ext cx="5246340" cy="435695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100" b="1" spc="-113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100" b="1" spc="-113" dirty="0">
                <a:solidFill>
                  <a:schemeClr val="accent4">
                    <a:lumMod val="50000"/>
                  </a:schemeClr>
                </a:solidFill>
              </a:rPr>
              <a:t>다음주 계획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1335409" y="1872485"/>
            <a:ext cx="6352910" cy="956582"/>
          </a:xfrm>
          <a:prstGeom prst="rect">
            <a:avLst/>
          </a:prstGeom>
        </p:spPr>
        <p:txBody>
          <a:bodyPr vert="horz" lIns="68580" tIns="34290" rIns="68580" bIns="3429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endParaRPr lang="ko-KR" altLang="en-US" sz="15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1590845" y="2212486"/>
            <a:ext cx="629946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DQN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코드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카트폴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문제 </a:t>
            </a: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05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파라미터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최적화 문제 변환 작업 진행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57175" indent="-257175">
              <a:lnSpc>
                <a:spcPct val="150000"/>
              </a:lnSpc>
              <a:buAutoNum type="arabicPeriod"/>
            </a:pPr>
            <a:r>
              <a: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Flare Removal </a:t>
            </a:r>
            <a:r>
              <a:rPr lang="ko-KR" altLang="en-US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학습 계속해서 진행</a:t>
            </a:r>
            <a:endParaRPr lang="en-US" altLang="ko-KR" sz="105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98532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DQN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코드 분석 및 설계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867670" y="1739760"/>
            <a:ext cx="6879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DQN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논문 및 </a:t>
            </a:r>
            <a:r>
              <a:rPr lang="en-US" altLang="ko-KR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minimalRL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코드를 바탕으로 분석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카트폴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문제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파라미터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최적화 문제 작업 진행중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304" y="3015203"/>
            <a:ext cx="2590800" cy="2676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오른쪽 화살표 3"/>
          <p:cNvSpPr/>
          <p:nvPr/>
        </p:nvSpPr>
        <p:spPr>
          <a:xfrm>
            <a:off x="4251919" y="4079145"/>
            <a:ext cx="631767" cy="5486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5400000">
            <a:off x="5040168" y="3298205"/>
            <a:ext cx="2730665" cy="204799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291065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진행 상황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848620" y="2942361"/>
            <a:ext cx="7266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Action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재설계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좌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우의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Action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전류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전압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,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용접 속도를 각각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5,5,7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개중 하나를 선택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000125" y="1980604"/>
            <a:ext cx="52387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1) </a:t>
            </a:r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전류 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[ 80, 100, 120, 140, 160 ] (A)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2) </a:t>
            </a:r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전압 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-2, -1, 0, +1, +2 ] (V)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    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3) </a:t>
            </a:r>
            <a:r>
              <a:rPr lang="ko-KR" altLang="en-US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용접 속도 </a:t>
            </a:r>
            <a:r>
              <a:rPr lang="en-US" altLang="ko-KR" sz="1600" dirty="0">
                <a:solidFill>
                  <a:srgbClr val="000000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: [ 4, 6, 8, 10, 12, 14, 16 ](mm/s) </a:t>
            </a:r>
            <a:endParaRPr lang="ko-KR" altLang="en-US" sz="1600" dirty="0"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842D489-1E22-4BAC-A4E7-CB30C20D43FB}"/>
              </a:ext>
            </a:extLst>
          </p:cNvPr>
          <p:cNvSpPr txBox="1"/>
          <p:nvPr/>
        </p:nvSpPr>
        <p:spPr>
          <a:xfrm>
            <a:off x="848620" y="1607859"/>
            <a:ext cx="6879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sym typeface="Wingdings" panose="05000000000000000000" pitchFamily="2" charset="2"/>
              </a:rPr>
              <a:t>데이터 수집 계획 설계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49955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다음주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DQN state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재설계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 marL="342900" indent="-342900">
              <a:lnSpc>
                <a:spcPct val="200000"/>
              </a:lnSpc>
              <a:buAutoNum type="arabicPeriod"/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Flare Removal </a:t>
            </a:r>
            <a:r>
              <a:rPr lang="ko-KR" altLang="en-US" sz="160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성능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89308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5257EF0A-2959-4F41-A0D7-5FED493DDF9F}"/>
              </a:ext>
            </a:extLst>
          </p:cNvPr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D3947105-6879-445D-B76B-D5EFC8256F29}"/>
                </a:ext>
              </a:extLst>
            </p:cNvPr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ko-KR" altLang="en-US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용접 로봇 </a:t>
              </a:r>
              <a:r>
                <a:rPr lang="en-US" altLang="ko-KR" sz="3300" b="1" dirty="0">
                  <a:ln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Calibration</a:t>
              </a:r>
              <a:endParaRPr lang="ko-KR" altLang="en-US" sz="2400" dirty="0">
                <a:ln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7A9521EC-3235-494C-93F6-585BC9C3B43E}"/>
                </a:ext>
              </a:extLst>
            </p:cNvPr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>
                  <a:ln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2021 CAI Lab Meeting</a:t>
              </a:r>
            </a:p>
          </p:txBody>
        </p:sp>
        <p:grpSp>
          <p:nvGrpSpPr>
            <p:cNvPr id="3" name="그룹 24">
              <a:extLst>
                <a:ext uri="{FF2B5EF4-FFF2-40B4-BE49-F238E27FC236}">
                  <a16:creationId xmlns="" xmlns:a16="http://schemas.microsoft.com/office/drawing/2014/main" id="{1D2D99A6-C3A5-455C-8184-43DACE6D4904}"/>
                </a:ext>
              </a:extLst>
            </p:cNvPr>
            <p:cNvGrpSpPr/>
            <p:nvPr/>
          </p:nvGrpSpPr>
          <p:grpSpPr>
            <a:xfrm>
              <a:off x="4337108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="" xmlns:a16="http://schemas.microsoft.com/office/drawing/2014/main" id="{F3920279-48F9-42E9-8322-AE444CC49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54FF5575-BD81-49D6-BF4F-81749C4C22BA}"/>
                  </a:ext>
                </a:extLst>
              </p:cNvPr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500" dirty="0">
                  <a:latin typeface="210 옴니고딕 030" panose="02020603020101020101" pitchFamily="18" charset="-127"/>
                  <a:ea typeface="210 옴니고딕 030" panose="02020603020101020101" pitchFamily="18" charset="-127"/>
                </a:endParaRPr>
              </a:p>
            </p:txBody>
          </p:sp>
        </p:grpSp>
      </p:grp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63FA9DA7-248E-41A7-8482-CB899B3407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FB59B2E2-F81E-40F9-BBEB-890FC880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17C8-C1B9-4E84-BCEB-D9195FCD889E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052793781"/>
      </p:ext>
    </p:extLst>
  </p:cSld>
  <p:clrMapOvr>
    <a:masterClrMapping/>
  </p:clrMapOvr>
  <p:transition advTm="2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cailab\Desktop\qdsf.PNG"/>
          <p:cNvPicPr>
            <a:picLocks noChangeAspect="1" noChangeArrowheads="1"/>
          </p:cNvPicPr>
          <p:nvPr/>
        </p:nvPicPr>
        <p:blipFill>
          <a:blip r:embed="rId3"/>
          <a:srcRect b="46766"/>
          <a:stretch>
            <a:fillRect/>
          </a:stretch>
        </p:blipFill>
        <p:spPr bwMode="auto">
          <a:xfrm>
            <a:off x="1514475" y="4149481"/>
            <a:ext cx="5886450" cy="2146544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IQR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이상치 </a:t>
            </a:r>
            <a:r>
              <a:rPr lang="ko-KR" altLang="en-US" sz="2800" b="1" spc="-150" dirty="0" err="1" smtClean="0">
                <a:solidFill>
                  <a:schemeClr val="accent4">
                    <a:lumMod val="50000"/>
                  </a:schemeClr>
                </a:solidFill>
              </a:rPr>
              <a:t>제거법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2770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가지고 있는 </a:t>
            </a:r>
            <a:r>
              <a:rPr lang="en-US" altLang="ko-KR" dirty="0" smtClean="0">
                <a:solidFill>
                  <a:schemeClr val="tx1"/>
                </a:solidFill>
              </a:rPr>
              <a:t>Data Set</a:t>
            </a:r>
            <a:r>
              <a:rPr lang="ko-KR" altLang="en-US" dirty="0" smtClean="0">
                <a:solidFill>
                  <a:schemeClr val="tx1"/>
                </a:solidFill>
              </a:rPr>
              <a:t>중에</a:t>
            </a:r>
            <a:r>
              <a:rPr lang="en-US" altLang="ko-KR" dirty="0" smtClean="0">
                <a:solidFill>
                  <a:schemeClr val="tx1"/>
                </a:solidFill>
              </a:rPr>
              <a:t>, </a:t>
            </a:r>
            <a:r>
              <a:rPr lang="ko-KR" altLang="en-US" dirty="0" smtClean="0">
                <a:solidFill>
                  <a:schemeClr val="tx1"/>
                </a:solidFill>
              </a:rPr>
              <a:t>무작위로 </a:t>
            </a:r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r>
              <a:rPr lang="ko-KR" altLang="en-US" dirty="0" smtClean="0">
                <a:solidFill>
                  <a:schemeClr val="tx1"/>
                </a:solidFill>
              </a:rPr>
              <a:t>장 </a:t>
            </a:r>
            <a:r>
              <a:rPr lang="ko-KR" altLang="en-US" dirty="0" err="1" smtClean="0">
                <a:solidFill>
                  <a:schemeClr val="tx1"/>
                </a:solidFill>
              </a:rPr>
              <a:t>비복원</a:t>
            </a:r>
            <a:r>
              <a:rPr lang="ko-KR" altLang="en-US" dirty="0" smtClean="0">
                <a:solidFill>
                  <a:schemeClr val="tx1"/>
                </a:solidFill>
              </a:rPr>
              <a:t> 추출하여</a:t>
            </a:r>
            <a:r>
              <a:rPr lang="en-US" altLang="ko-KR" dirty="0" smtClean="0">
                <a:solidFill>
                  <a:schemeClr val="tx1"/>
                </a:solidFill>
              </a:rPr>
              <a:t>, 100</a:t>
            </a:r>
            <a:r>
              <a:rPr lang="ko-KR" altLang="en-US" dirty="0" smtClean="0">
                <a:solidFill>
                  <a:schemeClr val="tx1"/>
                </a:solidFill>
              </a:rPr>
              <a:t>회 연산하여</a:t>
            </a:r>
            <a:r>
              <a:rPr lang="en-US" altLang="ko-KR" dirty="0" smtClean="0">
                <a:solidFill>
                  <a:schemeClr val="tx1"/>
                </a:solidFill>
              </a:rPr>
              <a:t>, Normalization &amp;Softmax </a:t>
            </a:r>
            <a:r>
              <a:rPr lang="ko-KR" altLang="en-US" dirty="0" smtClean="0">
                <a:solidFill>
                  <a:schemeClr val="tx1"/>
                </a:solidFill>
              </a:rPr>
              <a:t>기법으로 최종 결과치를 내는 방식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/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Matrix</a:t>
            </a:r>
            <a:r>
              <a:rPr lang="ko-KR" altLang="en-US" dirty="0" smtClean="0">
                <a:solidFill>
                  <a:schemeClr val="tx1"/>
                </a:solidFill>
              </a:rPr>
              <a:t>로부터</a:t>
            </a:r>
            <a:r>
              <a:rPr lang="en-US" altLang="ko-KR" dirty="0" smtClean="0">
                <a:solidFill>
                  <a:schemeClr val="tx1"/>
                </a:solidFill>
              </a:rPr>
              <a:t>, Parameter(Tx, Ty, Tz, Rx, Ry, Rz) </a:t>
            </a:r>
            <a:r>
              <a:rPr lang="ko-KR" altLang="en-US" dirty="0" smtClean="0">
                <a:solidFill>
                  <a:schemeClr val="tx1"/>
                </a:solidFill>
              </a:rPr>
              <a:t>결과 추출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Parameter sort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3.  Normalization &amp; Softmax </a:t>
            </a:r>
            <a:r>
              <a:rPr lang="ko-KR" altLang="en-US" dirty="0" smtClean="0">
                <a:solidFill>
                  <a:schemeClr val="tx1"/>
                </a:solidFill>
              </a:rPr>
              <a:t>적용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ko-KR" b="1" dirty="0" smtClean="0">
                <a:solidFill>
                  <a:schemeClr val="tx1"/>
                </a:solidFill>
              </a:rPr>
              <a:t>4.  IQR </a:t>
            </a:r>
            <a:r>
              <a:rPr lang="ko-KR" altLang="en-US" b="1" dirty="0" smtClean="0">
                <a:solidFill>
                  <a:schemeClr val="tx1"/>
                </a:solidFill>
              </a:rPr>
              <a:t>이상치 </a:t>
            </a:r>
            <a:r>
              <a:rPr lang="ko-KR" altLang="en-US" b="1" dirty="0" err="1" smtClean="0">
                <a:solidFill>
                  <a:schemeClr val="tx1"/>
                </a:solidFill>
              </a:rPr>
              <a:t>제거법</a:t>
            </a:r>
            <a:r>
              <a:rPr lang="ko-KR" altLang="en-US" b="1" dirty="0" smtClean="0">
                <a:solidFill>
                  <a:schemeClr val="tx1"/>
                </a:solidFill>
              </a:rPr>
              <a:t> 적용</a:t>
            </a:r>
            <a:endParaRPr lang="en-US" altLang="ko-K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ailab\Desktop\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01850"/>
            <a:ext cx="5518150" cy="4425950"/>
          </a:xfrm>
          <a:prstGeom prst="rect">
            <a:avLst/>
          </a:prstGeom>
          <a:noFill/>
        </p:spPr>
      </p:pic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 smtClean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 smtClean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 smtClean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4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sp>
        <p:nvSpPr>
          <p:cNvPr id="21" name="직사각형 20"/>
          <p:cNvSpPr/>
          <p:nvPr/>
        </p:nvSpPr>
        <p:spPr>
          <a:xfrm>
            <a:off x="0" y="1372657"/>
            <a:ext cx="9144000" cy="17084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제목 </a:t>
            </a:r>
            <a:r>
              <a:rPr lang="en-US" altLang="ko-KR">
                <a:solidFill>
                  <a:schemeClr val="tx1"/>
                </a:solidFill>
              </a:rPr>
              <a:t>: </a:t>
            </a:r>
            <a:r>
              <a:rPr lang="ko-KR" altLang="en-US" smtClean="0">
                <a:solidFill>
                  <a:schemeClr val="tx1"/>
                </a:solidFill>
              </a:rPr>
              <a:t>용접로봇자동화를 </a:t>
            </a:r>
            <a:r>
              <a:rPr lang="ko-KR" altLang="en-US" dirty="0" smtClean="0">
                <a:solidFill>
                  <a:schemeClr val="tx1"/>
                </a:solidFill>
              </a:rPr>
              <a:t>위한 손 </a:t>
            </a:r>
            <a:r>
              <a:rPr lang="en-US" altLang="ko-KR" dirty="0" smtClean="0">
                <a:solidFill>
                  <a:schemeClr val="tx1"/>
                </a:solidFill>
              </a:rPr>
              <a:t>- </a:t>
            </a:r>
            <a:r>
              <a:rPr lang="ko-KR" altLang="en-US" dirty="0" smtClean="0">
                <a:solidFill>
                  <a:schemeClr val="tx1"/>
                </a:solidFill>
              </a:rPr>
              <a:t>눈 자동보정 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chemeClr val="tx1"/>
                </a:solidFill>
              </a:rPr>
              <a:t>Auto Hand Eye Calibration System for Automated Welding Robot)</a:t>
            </a:r>
          </a:p>
          <a:p>
            <a:endParaRPr lang="en-US" b="1" dirty="0" smtClean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-1" y="4067175"/>
            <a:ext cx="4229101" cy="2476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 descr="C:\Users\cailab\Desktop\2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67200" y="2311400"/>
            <a:ext cx="4876799" cy="2730500"/>
          </a:xfrm>
          <a:prstGeom prst="rect">
            <a:avLst/>
          </a:prstGeom>
          <a:noFill/>
        </p:spPr>
      </p:pic>
      <p:sp>
        <p:nvSpPr>
          <p:cNvPr id="15" name="직사각형 14"/>
          <p:cNvSpPr/>
          <p:nvPr/>
        </p:nvSpPr>
        <p:spPr>
          <a:xfrm>
            <a:off x="4248150" y="2362200"/>
            <a:ext cx="4895850" cy="25050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461522440"/>
      </p:ext>
    </p:extLst>
  </p:cSld>
  <p:clrMapOvr>
    <a:masterClrMapping/>
  </p:clrMapOvr>
  <p:transition advTm="357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86945" y="2500308"/>
            <a:ext cx="6770111" cy="1389947"/>
            <a:chOff x="2362014" y="1484405"/>
            <a:chExt cx="7225457" cy="1853263"/>
          </a:xfrm>
        </p:grpSpPr>
        <p:sp>
          <p:nvSpPr>
            <p:cNvPr id="9" name="TextBox 8"/>
            <p:cNvSpPr txBox="1"/>
            <p:nvPr/>
          </p:nvSpPr>
          <p:spPr>
            <a:xfrm>
              <a:off x="2362014" y="2385100"/>
              <a:ext cx="7225457" cy="952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ko-KR" altLang="en-US" sz="3300" b="1" dirty="0">
                  <a:ln w="9525">
                    <a:solidFill>
                      <a:schemeClr val="tx1">
                        <a:alpha val="3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용접 자동화</a:t>
              </a:r>
              <a:endParaRPr lang="ko-KR" altLang="en-US" sz="2400" dirty="0">
                <a:ln w="9525">
                  <a:solidFill>
                    <a:schemeClr val="tx1">
                      <a:alpha val="30000"/>
                    </a:schemeClr>
                  </a:solidFill>
                </a:ln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37107" y="1484405"/>
              <a:ext cx="3275272" cy="3385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050" dirty="0">
                  <a:ln w="9525">
                    <a:solidFill>
                      <a:schemeClr val="tx1">
                        <a:alpha val="10000"/>
                      </a:schemeClr>
                    </a:solidFill>
                  </a:ln>
                  <a:latin typeface="210 옴니고딕 030" panose="02020603020101020101" pitchFamily="18" charset="-127"/>
                  <a:ea typeface="210 옴니고딕 030" panose="02020603020101020101" pitchFamily="18" charset="-127"/>
                  <a:cs typeface="+mj-cs"/>
                </a:rPr>
                <a:t>2021 CAI Lab Meeting</a:t>
              </a:r>
              <a:endParaRPr lang="en-US" altLang="ko-KR" sz="105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endParaRPr>
            </a:p>
          </p:txBody>
        </p:sp>
        <p:grpSp>
          <p:nvGrpSpPr>
            <p:cNvPr id="25" name="그룹 24"/>
            <p:cNvGrpSpPr/>
            <p:nvPr/>
          </p:nvGrpSpPr>
          <p:grpSpPr>
            <a:xfrm>
              <a:off x="4337109" y="1769323"/>
              <a:ext cx="3275272" cy="48144"/>
              <a:chOff x="4337108" y="1769323"/>
              <a:chExt cx="3275272" cy="48144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4337108" y="1817467"/>
                <a:ext cx="3275272" cy="0"/>
              </a:xfrm>
              <a:prstGeom prst="line">
                <a:avLst/>
              </a:prstGeom>
              <a:solidFill>
                <a:schemeClr val="accent1">
                  <a:lumMod val="50000"/>
                  <a:alpha val="7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직사각형 6"/>
              <p:cNvSpPr/>
              <p:nvPr/>
            </p:nvSpPr>
            <p:spPr>
              <a:xfrm>
                <a:off x="4342384" y="1769323"/>
                <a:ext cx="633711" cy="4571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500">
                  <a:latin typeface="+mj-lt"/>
                </a:endParaRPr>
              </a:p>
            </p:txBody>
          </p:sp>
        </p:grpSp>
      </p:grp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5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8605354" cy="580926"/>
          </a:xfrm>
        </p:spPr>
        <p:txBody>
          <a:bodyPr>
            <a:noAutofit/>
          </a:bodyPr>
          <a:lstStyle/>
          <a:p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논문</a:t>
            </a:r>
            <a:r>
              <a:rPr lang="ko-KR" altLang="en-US" sz="2800" b="1" spc="-150" dirty="0">
                <a:solidFill>
                  <a:srgbClr val="3D3C3E"/>
                </a:solidFill>
              </a:rPr>
              <a:t> 진행사항</a:t>
            </a:r>
            <a:endParaRPr lang="en-US" altLang="ko-KR" sz="2400" b="1" dirty="0">
              <a:solidFill>
                <a:srgbClr val="3D3C3E"/>
              </a:solidFill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pic>
        <p:nvPicPr>
          <p:cNvPr id="45" name="Picture 2" descr="C:\Users\cailab\Desktop\aasefe.PNG"/>
          <p:cNvPicPr>
            <a:picLocks noChangeAspect="1" noChangeArrowheads="1"/>
          </p:cNvPicPr>
          <p:nvPr/>
        </p:nvPicPr>
        <p:blipFill>
          <a:blip r:embed="rId3"/>
          <a:srcRect l="36588" t="91835" r="40750" b="795"/>
          <a:stretch>
            <a:fillRect/>
          </a:stretch>
        </p:blipFill>
        <p:spPr bwMode="auto">
          <a:xfrm>
            <a:off x="7467600" y="6534150"/>
            <a:ext cx="1400175" cy="323850"/>
          </a:xfrm>
          <a:prstGeom prst="rect">
            <a:avLst/>
          </a:prstGeom>
          <a:noFill/>
        </p:spPr>
      </p:pic>
      <p:pic>
        <p:nvPicPr>
          <p:cNvPr id="3074" name="Picture 2" descr="C:\Users\cailab\Desktop\33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700" y="1495425"/>
            <a:ext cx="5143500" cy="3733800"/>
          </a:xfrm>
          <a:prstGeom prst="rect">
            <a:avLst/>
          </a:prstGeom>
          <a:noFill/>
        </p:spPr>
      </p:pic>
      <p:sp>
        <p:nvSpPr>
          <p:cNvPr id="9" name="직사각형 8"/>
          <p:cNvSpPr/>
          <p:nvPr/>
        </p:nvSpPr>
        <p:spPr>
          <a:xfrm>
            <a:off x="285749" y="1371600"/>
            <a:ext cx="3086101" cy="161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314825" y="4243595"/>
            <a:ext cx="4829175" cy="2281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chemeClr val="tx1"/>
                </a:solidFill>
              </a:rPr>
              <a:t>미작성</a:t>
            </a:r>
            <a:r>
              <a:rPr lang="ko-KR" altLang="en-US" b="1" dirty="0" smtClean="0">
                <a:solidFill>
                  <a:schemeClr val="tx1"/>
                </a:solidFill>
              </a:rPr>
              <a:t> 목록</a:t>
            </a:r>
            <a:endParaRPr lang="en-US" altLang="ko-KR" b="1" dirty="0" smtClean="0">
              <a:solidFill>
                <a:schemeClr val="tx1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Auto Hand Eye Calibration </a:t>
            </a:r>
            <a:r>
              <a:rPr lang="ko-KR" altLang="en-US" b="1" dirty="0" smtClean="0">
                <a:solidFill>
                  <a:srgbClr val="FF0000"/>
                </a:solidFill>
              </a:rPr>
              <a:t>실험결과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endParaRPr lang="en-US" altLang="ko-KR" b="1" dirty="0" smtClean="0">
              <a:solidFill>
                <a:srgbClr val="FF0000"/>
              </a:solidFill>
            </a:endParaRPr>
          </a:p>
          <a:p>
            <a:r>
              <a:rPr lang="ko-KR" altLang="en-US" b="1" dirty="0" err="1" smtClean="0">
                <a:solidFill>
                  <a:srgbClr val="FF0000"/>
                </a:solidFill>
              </a:rPr>
              <a:t>표목차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그림목차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국문요지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결론</a:t>
            </a:r>
            <a:r>
              <a:rPr lang="en-US" altLang="ko-KR" b="1" dirty="0" smtClean="0">
                <a:solidFill>
                  <a:srgbClr val="FF0000"/>
                </a:solidFill>
              </a:rPr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영문요지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5983809"/>
      </p:ext>
    </p:extLst>
  </p:cSld>
  <p:clrMapOvr>
    <a:masterClrMapping/>
  </p:clrMapOvr>
  <p:transition advTm="35719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256544" y="1353645"/>
            <a:ext cx="8887456" cy="479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  <p:sp>
        <p:nvSpPr>
          <p:cNvPr id="40" name="내용 개체 틀 2">
            <a:extLst>
              <a:ext uri="{FF2B5EF4-FFF2-40B4-BE49-F238E27FC236}">
                <a16:creationId xmlns="" xmlns:a16="http://schemas.microsoft.com/office/drawing/2014/main" id="{B187CD99-2E2E-4492-9F30-5E90B33F090F}"/>
              </a:ext>
            </a:extLst>
          </p:cNvPr>
          <p:cNvSpPr txBox="1">
            <a:spLocks/>
          </p:cNvSpPr>
          <p:nvPr/>
        </p:nvSpPr>
        <p:spPr>
          <a:xfrm>
            <a:off x="0" y="1476375"/>
            <a:ext cx="9315449" cy="1187311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   </a:t>
            </a:r>
          </a:p>
        </p:txBody>
      </p:sp>
      <p:sp>
        <p:nvSpPr>
          <p:cNvPr id="23" name="제목 1"/>
          <p:cNvSpPr txBox="1">
            <a:spLocks/>
          </p:cNvSpPr>
          <p:nvPr/>
        </p:nvSpPr>
        <p:spPr>
          <a:xfrm>
            <a:off x="227969" y="890626"/>
            <a:ext cx="8449306" cy="5809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-150" normalizeH="0" baseline="0" noProof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2.  </a:t>
            </a:r>
            <a:r>
              <a:rPr kumimoji="0" lang="ko-KR" altLang="en-US" sz="2800" b="1" i="0" u="none" strike="noStrike" kern="1200" cap="none" spc="-150" normalizeH="0" baseline="0" noProof="0" dirty="0" err="1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향후계획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3D3C3E"/>
              </a:solidFill>
              <a:effectLst/>
              <a:uLnTx/>
              <a:uFillTx/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="" xmlns:a16="http://schemas.microsoft.com/office/drawing/2014/main" id="{13D30B6A-3884-4EF5-8CB1-6EEB784CF809}"/>
              </a:ext>
            </a:extLst>
          </p:cNvPr>
          <p:cNvSpPr txBox="1">
            <a:spLocks/>
          </p:cNvSpPr>
          <p:nvPr/>
        </p:nvSpPr>
        <p:spPr>
          <a:xfrm>
            <a:off x="533602" y="1398958"/>
            <a:ext cx="8010525" cy="5286375"/>
          </a:xfrm>
          <a:prstGeom prst="rect">
            <a:avLst/>
          </a:prstGeom>
          <a:ln w="50800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1.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미작성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부분 작성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Auto Hand Eye Calibration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실험결과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err="1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표목차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그림목차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             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국문요지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결론</a:t>
            </a:r>
            <a:r>
              <a:rPr lang="en-US" altLang="ko-KR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, </a:t>
            </a:r>
            <a:r>
              <a:rPr lang="ko-KR" altLang="en-US" sz="2000" b="1" dirty="0" smtClean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영문요지</a:t>
            </a:r>
            <a:endParaRPr lang="en-US" altLang="ko-KR" sz="2000" b="1" dirty="0" smtClean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  <a:p>
            <a:pPr>
              <a:buNone/>
            </a:pPr>
            <a:endParaRPr lang="en-US" altLang="ko-KR" sz="1600" b="1" dirty="0">
              <a:solidFill>
                <a:srgbClr val="3D3C3E"/>
              </a:solidFill>
              <a:latin typeface="210 옴니고딕 030" panose="02020603020101020101" pitchFamily="18" charset="-127"/>
              <a:ea typeface="210 옴니고딕 030" panose="02020603020101020101" pitchFamily="18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3095179"/>
      </p:ext>
    </p:extLst>
  </p:cSld>
  <p:clrMapOvr>
    <a:masterClrMapping/>
  </p:clrMapOvr>
  <p:transition advTm="1798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1054" y="2425349"/>
            <a:ext cx="3474171" cy="1041751"/>
          </a:xfrm>
        </p:spPr>
        <p:txBody>
          <a:bodyPr anchor="t">
            <a:normAutofit/>
          </a:bodyPr>
          <a:lstStyle/>
          <a:p>
            <a:pPr algn="l">
              <a:defRPr/>
            </a:pPr>
            <a:r>
              <a:rPr lang="ko-KR" altLang="en-US" sz="4000" b="1" spc="-250">
                <a:solidFill>
                  <a:schemeClr val="accent4">
                    <a:lumMod val="50000"/>
                  </a:schemeClr>
                </a:solidFill>
              </a:rPr>
              <a:t>감사합니다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43183" y="5266733"/>
            <a:ext cx="3136353" cy="152216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1-1.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이미지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추가 촬영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200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Data 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나머지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 이미지에 대한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작업 진행중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완료 후 학습 적용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BEA803AF-F8DC-4BF3-BF6B-EBA8B306093D}"/>
              </a:ext>
            </a:extLst>
          </p:cNvPr>
          <p:cNvSpPr txBox="1"/>
          <p:nvPr/>
        </p:nvSpPr>
        <p:spPr>
          <a:xfrm>
            <a:off x="944773" y="5741811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추가 촬영한 이미지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6A5C238E-FF03-4E5A-A81D-D35238D3A274}"/>
              </a:ext>
            </a:extLst>
          </p:cNvPr>
          <p:cNvSpPr txBox="1"/>
          <p:nvPr/>
        </p:nvSpPr>
        <p:spPr>
          <a:xfrm>
            <a:off x="5148534" y="5741811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[Labeling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진행 사진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E9BBF574-CBB9-4C3F-80A7-90300A7EAF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t="2678"/>
          <a:stretch/>
        </p:blipFill>
        <p:spPr>
          <a:xfrm>
            <a:off x="256544" y="3899776"/>
            <a:ext cx="4313583" cy="1649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0D65677B-5C48-4397-AE50-31E84A9C51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</a:blip>
          <a:stretch>
            <a:fillRect/>
          </a:stretch>
        </p:blipFill>
        <p:spPr>
          <a:xfrm>
            <a:off x="4625979" y="3899777"/>
            <a:ext cx="4425255" cy="164968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C4204090-E8E3-41DB-B97D-D33257A80BC2}"/>
              </a:ext>
            </a:extLst>
          </p:cNvPr>
          <p:cNvSpPr/>
          <p:nvPr/>
        </p:nvSpPr>
        <p:spPr>
          <a:xfrm>
            <a:off x="7888014" y="5344510"/>
            <a:ext cx="1150883" cy="159845"/>
          </a:xfrm>
          <a:prstGeom prst="rect">
            <a:avLst/>
          </a:prstGeom>
          <a:solidFill>
            <a:srgbClr val="4C4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2039776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1-2. </a:t>
            </a:r>
            <a:r>
              <a:rPr lang="ko-KR" altLang="en-US" sz="2000" b="1" dirty="0" err="1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테스트배드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 </a:t>
            </a: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Class 2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경로 검출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용접실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테스트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배드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에서의 경로 검출 시도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6AA2DCE6-BE23-44B4-986F-730C90005C52}"/>
              </a:ext>
            </a:extLst>
          </p:cNvPr>
          <p:cNvGrpSpPr/>
          <p:nvPr/>
        </p:nvGrpSpPr>
        <p:grpSpPr>
          <a:xfrm>
            <a:off x="1378131" y="2220870"/>
            <a:ext cx="6102706" cy="3803481"/>
            <a:chOff x="1378131" y="2220870"/>
            <a:chExt cx="6102706" cy="3803481"/>
          </a:xfrm>
        </p:grpSpPr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E96410B6-9344-4EAB-BDB5-DBFF3790EE66}"/>
                </a:ext>
              </a:extLst>
            </p:cNvPr>
            <p:cNvSpPr txBox="1"/>
            <p:nvPr/>
          </p:nvSpPr>
          <p:spPr>
            <a:xfrm>
              <a:off x="3034900" y="5716574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테스트배드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pic>
          <p:nvPicPr>
            <p:cNvPr id="4" name="그림 3" descr="실내, 벽, 싱크, 장치이(가) 표시된 사진&#10;&#10;자동 생성된 설명">
              <a:extLst>
                <a:ext uri="{FF2B5EF4-FFF2-40B4-BE49-F238E27FC236}">
                  <a16:creationId xmlns="" xmlns:a16="http://schemas.microsoft.com/office/drawing/2014/main" id="{9AC599BC-DD21-4766-A9C9-68DF47B6A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131" y="2220870"/>
              <a:ext cx="2940261" cy="1653897"/>
            </a:xfrm>
            <a:prstGeom prst="rect">
              <a:avLst/>
            </a:prstGeom>
          </p:spPr>
        </p:pic>
        <p:pic>
          <p:nvPicPr>
            <p:cNvPr id="7" name="그림 6" descr="밤하늘이(가) 표시된 사진&#10;&#10;자동 생성된 설명">
              <a:extLst>
                <a:ext uri="{FF2B5EF4-FFF2-40B4-BE49-F238E27FC236}">
                  <a16:creationId xmlns="" xmlns:a16="http://schemas.microsoft.com/office/drawing/2014/main" id="{4D24F8C1-8AC5-4CDF-B7BE-73ACF5F5D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575" y="2220870"/>
              <a:ext cx="2940262" cy="1653897"/>
            </a:xfrm>
            <a:prstGeom prst="rect">
              <a:avLst/>
            </a:prstGeom>
          </p:spPr>
        </p:pic>
        <p:pic>
          <p:nvPicPr>
            <p:cNvPr id="10" name="그림 9" descr="실내, 욕실, 장치, 밀러이(가) 표시된 사진&#10;&#10;자동 생성된 설명">
              <a:extLst>
                <a:ext uri="{FF2B5EF4-FFF2-40B4-BE49-F238E27FC236}">
                  <a16:creationId xmlns="" xmlns:a16="http://schemas.microsoft.com/office/drawing/2014/main" id="{367BCB58-00BD-4703-84E1-E0212E4A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131" y="4038456"/>
              <a:ext cx="2940260" cy="1653897"/>
            </a:xfrm>
            <a:prstGeom prst="rect">
              <a:avLst/>
            </a:prstGeom>
          </p:spPr>
        </p:pic>
        <p:pic>
          <p:nvPicPr>
            <p:cNvPr id="14" name="그림 13" descr="밤하늘이(가) 표시된 사진&#10;&#10;자동 생성된 설명">
              <a:extLst>
                <a:ext uri="{FF2B5EF4-FFF2-40B4-BE49-F238E27FC236}">
                  <a16:creationId xmlns="" xmlns:a16="http://schemas.microsoft.com/office/drawing/2014/main" id="{8D242F90-DA3C-4647-B5AB-62A80450F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0575" y="4040557"/>
              <a:ext cx="2936526" cy="1651796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CEDDC0EC-C2AC-4CE9-ADE4-3C262F4AA543}"/>
              </a:ext>
            </a:extLst>
          </p:cNvPr>
          <p:cNvSpPr txBox="1"/>
          <p:nvPr/>
        </p:nvSpPr>
        <p:spPr>
          <a:xfrm>
            <a:off x="416908" y="5907743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 정상적으로 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 필요한 경로에 많이 부족한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51958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Augmentation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처리하여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1,000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개의 데이터로 변형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데이터로 추가하여 학습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96410B6-9344-4EAB-BDB5-DBFF3790EE66}"/>
              </a:ext>
            </a:extLst>
          </p:cNvPr>
          <p:cNvSpPr txBox="1"/>
          <p:nvPr/>
        </p:nvSpPr>
        <p:spPr>
          <a:xfrm>
            <a:off x="718026" y="6048573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기존의 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1BC7E1B-E497-4E0F-B8DE-97FB4409BF34}"/>
              </a:ext>
            </a:extLst>
          </p:cNvPr>
          <p:cNvSpPr txBox="1"/>
          <p:nvPr/>
        </p:nvSpPr>
        <p:spPr>
          <a:xfrm>
            <a:off x="4990945" y="6048573"/>
            <a:ext cx="290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[Data Augmentation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적용 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="" xmlns:a16="http://schemas.microsoft.com/office/drawing/2014/main" id="{CD028905-9331-4D7E-82F1-58637E47798A}"/>
              </a:ext>
            </a:extLst>
          </p:cNvPr>
          <p:cNvGrpSpPr/>
          <p:nvPr/>
        </p:nvGrpSpPr>
        <p:grpSpPr>
          <a:xfrm>
            <a:off x="3754104" y="3196146"/>
            <a:ext cx="5074105" cy="2852427"/>
            <a:chOff x="3076547" y="2570031"/>
            <a:chExt cx="5074105" cy="2852427"/>
          </a:xfrm>
        </p:grpSpPr>
        <p:pic>
          <p:nvPicPr>
            <p:cNvPr id="3" name="그림 2" descr="실내, 욕실, 싱크, 더러운이(가) 표시된 사진&#10;&#10;자동 생성된 설명">
              <a:extLst>
                <a:ext uri="{FF2B5EF4-FFF2-40B4-BE49-F238E27FC236}">
                  <a16:creationId xmlns="" xmlns:a16="http://schemas.microsoft.com/office/drawing/2014/main" id="{E867E249-7D32-41A9-8134-E08AD4D10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021" y="4463597"/>
              <a:ext cx="1690959" cy="951164"/>
            </a:xfrm>
            <a:prstGeom prst="rect">
              <a:avLst/>
            </a:prstGeom>
          </p:spPr>
        </p:pic>
        <p:pic>
          <p:nvPicPr>
            <p:cNvPr id="5" name="그림 4" descr="벽, 실내, 욕실, 더러운이(가) 표시된 사진&#10;&#10;자동 생성된 설명">
              <a:extLst>
                <a:ext uri="{FF2B5EF4-FFF2-40B4-BE49-F238E27FC236}">
                  <a16:creationId xmlns="" xmlns:a16="http://schemas.microsoft.com/office/drawing/2014/main" id="{321ABD8C-B980-4743-B90E-0274A01BF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6882" y="4463597"/>
              <a:ext cx="1693843" cy="952787"/>
            </a:xfrm>
            <a:prstGeom prst="rect">
              <a:avLst/>
            </a:prstGeom>
          </p:spPr>
        </p:pic>
        <p:pic>
          <p:nvPicPr>
            <p:cNvPr id="7" name="그림 6" descr="실내, 욕실, 싱크, 더러운이(가) 표시된 사진&#10;&#10;자동 생성된 설명">
              <a:extLst>
                <a:ext uri="{FF2B5EF4-FFF2-40B4-BE49-F238E27FC236}">
                  <a16:creationId xmlns="" xmlns:a16="http://schemas.microsoft.com/office/drawing/2014/main" id="{522DF9C1-1C63-4939-8EC3-7F37C269B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6547" y="4471295"/>
              <a:ext cx="1690958" cy="951163"/>
            </a:xfrm>
            <a:prstGeom prst="rect">
              <a:avLst/>
            </a:prstGeom>
          </p:spPr>
        </p:pic>
        <p:pic>
          <p:nvPicPr>
            <p:cNvPr id="10" name="그림 9" descr="실내, 더러운, 장치, 오래된이(가) 표시된 사진&#10;&#10;자동 생성된 설명">
              <a:extLst>
                <a:ext uri="{FF2B5EF4-FFF2-40B4-BE49-F238E27FC236}">
                  <a16:creationId xmlns="" xmlns:a16="http://schemas.microsoft.com/office/drawing/2014/main" id="{5CB54285-45D2-4CDC-812A-3B4870BCE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8875" y="3520131"/>
              <a:ext cx="1690958" cy="951164"/>
            </a:xfrm>
            <a:prstGeom prst="rect">
              <a:avLst/>
            </a:prstGeom>
          </p:spPr>
        </p:pic>
        <p:pic>
          <p:nvPicPr>
            <p:cNvPr id="12" name="그림 11" descr="실내, 벽, 욕실, 싱크이(가) 표시된 사진&#10;&#10;자동 생성된 설명">
              <a:extLst>
                <a:ext uri="{FF2B5EF4-FFF2-40B4-BE49-F238E27FC236}">
                  <a16:creationId xmlns="" xmlns:a16="http://schemas.microsoft.com/office/drawing/2014/main" id="{1D99BC6B-9DF9-40A8-A984-6B5697D03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325" y="3522817"/>
              <a:ext cx="1690958" cy="951164"/>
            </a:xfrm>
            <a:prstGeom prst="rect">
              <a:avLst/>
            </a:prstGeom>
          </p:spPr>
        </p:pic>
        <p:pic>
          <p:nvPicPr>
            <p:cNvPr id="15" name="그림 14" descr="실내, 욕실, 더러운, 싱크이(가) 표시된 사진&#10;&#10;자동 생성된 설명">
              <a:extLst>
                <a:ext uri="{FF2B5EF4-FFF2-40B4-BE49-F238E27FC236}">
                  <a16:creationId xmlns="" xmlns:a16="http://schemas.microsoft.com/office/drawing/2014/main" id="{3B5687EC-6D4A-4066-94AE-66BD2F919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366" y="3521195"/>
              <a:ext cx="1690959" cy="951165"/>
            </a:xfrm>
            <a:prstGeom prst="rect">
              <a:avLst/>
            </a:prstGeom>
          </p:spPr>
        </p:pic>
        <p:pic>
          <p:nvPicPr>
            <p:cNvPr id="17" name="그림 16" descr="실내, 욕실, 싱크, 더러운이(가) 표시된 사진&#10;&#10;자동 생성된 설명">
              <a:extLst>
                <a:ext uri="{FF2B5EF4-FFF2-40B4-BE49-F238E27FC236}">
                  <a16:creationId xmlns="" xmlns:a16="http://schemas.microsoft.com/office/drawing/2014/main" id="{9F04D314-F67A-4970-B0A4-10870626F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9693" y="2570031"/>
              <a:ext cx="1690959" cy="951164"/>
            </a:xfrm>
            <a:prstGeom prst="rect">
              <a:avLst/>
            </a:prstGeom>
          </p:spPr>
        </p:pic>
        <p:pic>
          <p:nvPicPr>
            <p:cNvPr id="22" name="그림 21" descr="실내, 욕실, 싱크, 더러운이(가) 표시된 사진&#10;&#10;자동 생성된 설명">
              <a:extLst>
                <a:ext uri="{FF2B5EF4-FFF2-40B4-BE49-F238E27FC236}">
                  <a16:creationId xmlns="" xmlns:a16="http://schemas.microsoft.com/office/drawing/2014/main" id="{9EBAC998-C8C0-4DCD-A975-63DEED3C7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8734" y="2575041"/>
              <a:ext cx="1690959" cy="951164"/>
            </a:xfrm>
            <a:prstGeom prst="rect">
              <a:avLst/>
            </a:prstGeom>
          </p:spPr>
        </p:pic>
        <p:pic>
          <p:nvPicPr>
            <p:cNvPr id="24" name="그림 23" descr="실내, 욕실, 싱크, 더러운이(가) 표시된 사진&#10;&#10;자동 생성된 설명">
              <a:extLst>
                <a:ext uri="{FF2B5EF4-FFF2-40B4-BE49-F238E27FC236}">
                  <a16:creationId xmlns="" xmlns:a16="http://schemas.microsoft.com/office/drawing/2014/main" id="{AC8663A0-39F1-411D-AD1B-ADAE95B4F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7775" y="2575041"/>
              <a:ext cx="1690960" cy="951165"/>
            </a:xfrm>
            <a:prstGeom prst="rect">
              <a:avLst/>
            </a:prstGeom>
          </p:spPr>
        </p:pic>
      </p:grpSp>
      <p:pic>
        <p:nvPicPr>
          <p:cNvPr id="30" name="그림 29" descr="실내, 벽, 욕실, 싱크이(가) 표시된 사진&#10;&#10;자동 생성된 설명">
            <a:extLst>
              <a:ext uri="{FF2B5EF4-FFF2-40B4-BE49-F238E27FC236}">
                <a16:creationId xmlns="" xmlns:a16="http://schemas.microsoft.com/office/drawing/2014/main" id="{F64907EA-69AA-4BFE-858B-FA3C5BB6297D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64" y="4012288"/>
            <a:ext cx="2167253" cy="12190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2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6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569309" y="5620712"/>
            <a:ext cx="750789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Plate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모재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데이터들에 대해서 정확도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94%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검출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Predict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결과는 만족스럽기에 바로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검출을 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96410B6-9344-4EAB-BDB5-DBFF3790EE66}"/>
              </a:ext>
            </a:extLst>
          </p:cNvPr>
          <p:cNvSpPr txBox="1"/>
          <p:nvPr/>
        </p:nvSpPr>
        <p:spPr>
          <a:xfrm>
            <a:off x="944773" y="5057188"/>
            <a:ext cx="2809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[input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데이터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1BC7E1B-E497-4E0F-B8DE-97FB4409BF34}"/>
              </a:ext>
            </a:extLst>
          </p:cNvPr>
          <p:cNvSpPr txBox="1"/>
          <p:nvPr/>
        </p:nvSpPr>
        <p:spPr>
          <a:xfrm>
            <a:off x="4891933" y="5057188"/>
            <a:ext cx="2906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[Predict </a:t>
            </a:r>
            <a:r>
              <a:rPr lang="ko-KR" altLang="en-US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결과</a:t>
            </a:r>
            <a:r>
              <a:rPr lang="en-US" altLang="ko-KR" sz="1400" b="1" dirty="0">
                <a:latin typeface="210 옴니고딕 030" panose="02020603020101020101" pitchFamily="18" charset="-127"/>
                <a:ea typeface="210 옴니고딕 030" panose="02020603020101020101" pitchFamily="18" charset="-127"/>
              </a:rPr>
              <a:t>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4705B5D9-C9DA-48B5-8B09-97CDFBDBC27C}"/>
              </a:ext>
            </a:extLst>
          </p:cNvPr>
          <p:cNvSpPr txBox="1"/>
          <p:nvPr/>
        </p:nvSpPr>
        <p:spPr>
          <a:xfrm>
            <a:off x="416909" y="1775922"/>
            <a:ext cx="806741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모델로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Predict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pic>
        <p:nvPicPr>
          <p:cNvPr id="3" name="그림 2" descr="실내, 욕실, 벽, 더러운이(가) 표시된 사진&#10;&#10;자동 생성된 설명">
            <a:extLst>
              <a:ext uri="{FF2B5EF4-FFF2-40B4-BE49-F238E27FC236}">
                <a16:creationId xmlns="" xmlns:a16="http://schemas.microsoft.com/office/drawing/2014/main" id="{AFECCBD0-6909-42E3-949D-BED0DFD161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5" y="2173372"/>
            <a:ext cx="2529646" cy="1422926"/>
          </a:xfrm>
          <a:prstGeom prst="rect">
            <a:avLst/>
          </a:prstGeom>
        </p:spPr>
      </p:pic>
      <p:pic>
        <p:nvPicPr>
          <p:cNvPr id="5" name="그림 4" descr="실내, 벽, 더러운, 밀러이(가) 표시된 사진&#10;&#10;자동 생성된 설명">
            <a:extLst>
              <a:ext uri="{FF2B5EF4-FFF2-40B4-BE49-F238E27FC236}">
                <a16:creationId xmlns="" xmlns:a16="http://schemas.microsoft.com/office/drawing/2014/main" id="{EBE34523-AB79-4F32-8E7B-80D34FE8A9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15" y="3596298"/>
            <a:ext cx="2529646" cy="1422926"/>
          </a:xfrm>
          <a:prstGeom prst="rect">
            <a:avLst/>
          </a:prstGeom>
        </p:spPr>
      </p:pic>
      <p:pic>
        <p:nvPicPr>
          <p:cNvPr id="7" name="그림 6" descr="밤하늘이(가) 표시된 사진&#10;&#10;자동 생성된 설명">
            <a:extLst>
              <a:ext uri="{FF2B5EF4-FFF2-40B4-BE49-F238E27FC236}">
                <a16:creationId xmlns="" xmlns:a16="http://schemas.microsoft.com/office/drawing/2014/main" id="{1166E600-35E9-44CA-951B-E640BE8B47D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56" y="3602594"/>
            <a:ext cx="2585946" cy="14545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9D13B579-4B75-4602-82A8-A70362A5DCF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56" y="2175873"/>
            <a:ext cx="2585946" cy="145459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333465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모델로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경로 검출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A8DAB87-A04C-4364-9D1D-5619BD29FFD5}"/>
              </a:ext>
            </a:extLst>
          </p:cNvPr>
          <p:cNvSpPr txBox="1"/>
          <p:nvPr/>
        </p:nvSpPr>
        <p:spPr>
          <a:xfrm>
            <a:off x="364803" y="6034899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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경로가 정상적으로 검출되는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816C8FE4-8084-4500-813E-2B02C17D8A11}"/>
              </a:ext>
            </a:extLst>
          </p:cNvPr>
          <p:cNvGrpSpPr/>
          <p:nvPr/>
        </p:nvGrpSpPr>
        <p:grpSpPr>
          <a:xfrm>
            <a:off x="1819477" y="2248901"/>
            <a:ext cx="5344676" cy="3820900"/>
            <a:chOff x="1819477" y="2248901"/>
            <a:chExt cx="5344676" cy="3820900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A626305B-6992-4DC5-9EE1-3E5936755030}"/>
                </a:ext>
              </a:extLst>
            </p:cNvPr>
            <p:cNvSpPr txBox="1"/>
            <p:nvPr/>
          </p:nvSpPr>
          <p:spPr>
            <a:xfrm>
              <a:off x="3087151" y="5762024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</a:t>
              </a:r>
              <a:r>
                <a:rPr lang="ko-KR" altLang="en-US" sz="1400" b="1" dirty="0" err="1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테스트배드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pic>
          <p:nvPicPr>
            <p:cNvPr id="3" name="그림 2" descr="장치, 더러운, 밀러이(가) 표시된 사진&#10;&#10;자동 생성된 설명">
              <a:extLst>
                <a:ext uri="{FF2B5EF4-FFF2-40B4-BE49-F238E27FC236}">
                  <a16:creationId xmlns="" xmlns:a16="http://schemas.microsoft.com/office/drawing/2014/main" id="{9EF7705D-4C23-4227-A173-487CC674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478" y="2248901"/>
              <a:ext cx="2469321" cy="1141817"/>
            </a:xfrm>
            <a:prstGeom prst="rect">
              <a:avLst/>
            </a:prstGeom>
          </p:spPr>
        </p:pic>
        <p:pic>
          <p:nvPicPr>
            <p:cNvPr id="5" name="그림 4" descr="실내, 더러운, 밀러이(가) 표시된 사진&#10;&#10;자동 생성된 설명">
              <a:extLst>
                <a:ext uri="{FF2B5EF4-FFF2-40B4-BE49-F238E27FC236}">
                  <a16:creationId xmlns="" xmlns:a16="http://schemas.microsoft.com/office/drawing/2014/main" id="{ACE57025-5644-47C1-9AF8-F1592B0E3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477" y="3385855"/>
              <a:ext cx="2469320" cy="1160183"/>
            </a:xfrm>
            <a:prstGeom prst="rect">
              <a:avLst/>
            </a:prstGeom>
          </p:spPr>
        </p:pic>
        <p:pic>
          <p:nvPicPr>
            <p:cNvPr id="7" name="그림 6" descr="실내, 더러운, 밀러이(가) 표시된 사진&#10;&#10;자동 생성된 설명">
              <a:extLst>
                <a:ext uri="{FF2B5EF4-FFF2-40B4-BE49-F238E27FC236}">
                  <a16:creationId xmlns="" xmlns:a16="http://schemas.microsoft.com/office/drawing/2014/main" id="{5AD4A04B-3D0F-412C-BC3A-EDAABC4AE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9477" y="4543352"/>
              <a:ext cx="2469320" cy="1160184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6F646B22-252C-4319-BA54-5C4B5ACF7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833" y="2248901"/>
              <a:ext cx="2469320" cy="1135955"/>
            </a:xfrm>
            <a:prstGeom prst="rect">
              <a:avLst/>
            </a:prstGeom>
          </p:spPr>
        </p:pic>
        <p:pic>
          <p:nvPicPr>
            <p:cNvPr id="34" name="그림 33">
              <a:extLst>
                <a:ext uri="{FF2B5EF4-FFF2-40B4-BE49-F238E27FC236}">
                  <a16:creationId xmlns="" xmlns:a16="http://schemas.microsoft.com/office/drawing/2014/main" id="{D8DA65C4-4AF3-46C8-98F9-02DDCEE3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833" y="3362153"/>
              <a:ext cx="2469320" cy="1181199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DA00C6D5-B1D5-4D88-8196-7493863D5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4833" y="4545119"/>
              <a:ext cx="2469319" cy="1157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17640040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이번 주 작업</a:t>
            </a:r>
          </a:p>
        </p:txBody>
      </p:sp>
      <p:sp>
        <p:nvSpPr>
          <p:cNvPr id="8" name="내용 개체 틀 2"/>
          <p:cNvSpPr txBox="1"/>
          <p:nvPr/>
        </p:nvSpPr>
        <p:spPr>
          <a:xfrm>
            <a:off x="256544" y="1353645"/>
            <a:ext cx="8470547" cy="127544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lang="en-US" altLang="ko-KR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1-3. Plate </a:t>
            </a:r>
            <a:r>
              <a:rPr lang="ko-KR" altLang="en-US" sz="2000" b="1" dirty="0">
                <a:solidFill>
                  <a:srgbClr val="3D3C3E"/>
                </a:solidFill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학습</a:t>
            </a:r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8</a:t>
            </a:fld>
            <a:endParaRPr lang="en-US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D4833B0C-7FF4-410D-9445-0DE408F03017}"/>
              </a:ext>
            </a:extLst>
          </p:cNvPr>
          <p:cNvSpPr txBox="1"/>
          <p:nvPr/>
        </p:nvSpPr>
        <p:spPr>
          <a:xfrm>
            <a:off x="416909" y="1749594"/>
            <a:ext cx="877919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결과 모델로 용접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테스트배드에서의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검출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진행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198045B7-C6CD-46E3-A715-F0912492749D}"/>
              </a:ext>
            </a:extLst>
          </p:cNvPr>
          <p:cNvGrpSpPr/>
          <p:nvPr/>
        </p:nvGrpSpPr>
        <p:grpSpPr>
          <a:xfrm>
            <a:off x="886098" y="2369094"/>
            <a:ext cx="3409408" cy="2026242"/>
            <a:chOff x="921127" y="4002126"/>
            <a:chExt cx="3409408" cy="2026242"/>
          </a:xfrm>
        </p:grpSpPr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EA11EFA8-4B32-4386-A51F-A2C022325B84}"/>
                </a:ext>
              </a:extLst>
            </p:cNvPr>
            <p:cNvSpPr txBox="1"/>
            <p:nvPr/>
          </p:nvSpPr>
          <p:spPr>
            <a:xfrm>
              <a:off x="1221166" y="5720591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[Pipe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3D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grpSp>
          <p:nvGrpSpPr>
            <p:cNvPr id="4" name="그룹 3">
              <a:extLst>
                <a:ext uri="{FF2B5EF4-FFF2-40B4-BE49-F238E27FC236}">
                  <a16:creationId xmlns="" xmlns:a16="http://schemas.microsoft.com/office/drawing/2014/main" id="{08167D57-9044-467F-9507-C01771FD9416}"/>
                </a:ext>
              </a:extLst>
            </p:cNvPr>
            <p:cNvGrpSpPr/>
            <p:nvPr/>
          </p:nvGrpSpPr>
          <p:grpSpPr>
            <a:xfrm>
              <a:off x="921127" y="4002126"/>
              <a:ext cx="3409408" cy="1502229"/>
              <a:chOff x="104503" y="3428999"/>
              <a:chExt cx="3409408" cy="1502229"/>
            </a:xfrm>
          </p:grpSpPr>
          <p:pic>
            <p:nvPicPr>
              <p:cNvPr id="3" name="그림 2">
                <a:extLst>
                  <a:ext uri="{FF2B5EF4-FFF2-40B4-BE49-F238E27FC236}">
                    <a16:creationId xmlns="" xmlns:a16="http://schemas.microsoft.com/office/drawing/2014/main" id="{1F93450E-98E1-4032-AF43-9C0B895A39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66529" b="52854"/>
              <a:stretch/>
            </p:blipFill>
            <p:spPr>
              <a:xfrm>
                <a:off x="104503" y="3428999"/>
                <a:ext cx="1704704" cy="1502229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="" xmlns:a16="http://schemas.microsoft.com/office/drawing/2014/main" id="{158EF1D2-B19F-4B82-9AFD-C91A08EBCB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6529" b="52854"/>
              <a:stretch/>
            </p:blipFill>
            <p:spPr>
              <a:xfrm>
                <a:off x="1809207" y="3428999"/>
                <a:ext cx="1704704" cy="1502229"/>
              </a:xfrm>
              <a:prstGeom prst="rect">
                <a:avLst/>
              </a:prstGeom>
            </p:spPr>
          </p:pic>
        </p:grpSp>
      </p:grpSp>
      <p:grpSp>
        <p:nvGrpSpPr>
          <p:cNvPr id="16" name="그룹 15">
            <a:extLst>
              <a:ext uri="{FF2B5EF4-FFF2-40B4-BE49-F238E27FC236}">
                <a16:creationId xmlns="" xmlns:a16="http://schemas.microsoft.com/office/drawing/2014/main" id="{A5DB493C-AE59-473A-9E4B-7118088C308E}"/>
              </a:ext>
            </a:extLst>
          </p:cNvPr>
          <p:cNvGrpSpPr/>
          <p:nvPr/>
        </p:nvGrpSpPr>
        <p:grpSpPr>
          <a:xfrm>
            <a:off x="4548455" y="2369094"/>
            <a:ext cx="3409408" cy="2026241"/>
            <a:chOff x="4848495" y="4002126"/>
            <a:chExt cx="3409408" cy="2026241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02D388C-6485-4151-9A73-E257B7339549}"/>
                </a:ext>
              </a:extLst>
            </p:cNvPr>
            <p:cNvSpPr txBox="1"/>
            <p:nvPr/>
          </p:nvSpPr>
          <p:spPr>
            <a:xfrm>
              <a:off x="5148534" y="5720590"/>
              <a:ext cx="280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[Plate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3D</a:t>
              </a:r>
              <a:r>
                <a:rPr lang="ko-KR" altLang="en-US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 경로 검출</a:t>
              </a:r>
              <a:r>
                <a:rPr lang="en-US" altLang="ko-KR" sz="1400" b="1" dirty="0">
                  <a:latin typeface="210 옴니고딕 030" panose="02020603020101020101" pitchFamily="18" charset="-127"/>
                  <a:ea typeface="210 옴니고딕 030" panose="02020603020101020101" pitchFamily="18" charset="-127"/>
                </a:rPr>
                <a:t>]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="" xmlns:a16="http://schemas.microsoft.com/office/drawing/2014/main" id="{BD30160E-294B-49BA-9BDF-06FDEA3CAC6E}"/>
                </a:ext>
              </a:extLst>
            </p:cNvPr>
            <p:cNvGrpSpPr/>
            <p:nvPr/>
          </p:nvGrpSpPr>
          <p:grpSpPr>
            <a:xfrm>
              <a:off x="4848495" y="4002126"/>
              <a:ext cx="3409408" cy="1502229"/>
              <a:chOff x="4981895" y="4002125"/>
              <a:chExt cx="3409408" cy="1502229"/>
            </a:xfrm>
          </p:grpSpPr>
          <p:pic>
            <p:nvPicPr>
              <p:cNvPr id="7" name="그림 6">
                <a:extLst>
                  <a:ext uri="{FF2B5EF4-FFF2-40B4-BE49-F238E27FC236}">
                    <a16:creationId xmlns="" xmlns:a16="http://schemas.microsoft.com/office/drawing/2014/main" id="{69929E66-C76D-40AB-A02C-9323976AE8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66691" b="53082"/>
              <a:stretch/>
            </p:blipFill>
            <p:spPr>
              <a:xfrm>
                <a:off x="4981895" y="4002125"/>
                <a:ext cx="1704704" cy="1502229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="" xmlns:a16="http://schemas.microsoft.com/office/drawing/2014/main" id="{A760EFC3-B000-4A8A-B33D-0F87987F69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6691" b="53082"/>
              <a:stretch/>
            </p:blipFill>
            <p:spPr>
              <a:xfrm>
                <a:off x="6686599" y="4002125"/>
                <a:ext cx="1704704" cy="1502229"/>
              </a:xfrm>
              <a:prstGeom prst="rect">
                <a:avLst/>
              </a:prstGeom>
            </p:spPr>
          </p:pic>
        </p:grpSp>
      </p:grp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1DAA07A5-73D0-4B1A-BAB0-2F9B9DA0B10A}"/>
              </a:ext>
            </a:extLst>
          </p:cNvPr>
          <p:cNvSpPr txBox="1"/>
          <p:nvPr/>
        </p:nvSpPr>
        <p:spPr>
          <a:xfrm>
            <a:off x="416908" y="4505772"/>
            <a:ext cx="877919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Pipe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2D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depth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데이터를 합쳐서 부드럽게 그려지는 것을 확인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Plate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의 경로는 상하로 크게 흔들리는 것처럼 보이나 미세한 단위이기에 큰 진동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X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 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그러나 경로 작성에 있어서 오류가 발생하는 경우가 존재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# </a:t>
            </a:r>
            <a:r>
              <a:rPr lang="ko-KR" altLang="en-US" sz="1600" dirty="0" err="1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윤종완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교수님 피드백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3D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단위 차이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같은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scale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로 표시하는 것이 비교해서 보여주기 좋다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smoothing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이 필요해 보인다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&gt;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기준을 잘 잡는 것이 중요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!</a:t>
            </a:r>
          </a:p>
        </p:txBody>
      </p:sp>
    </p:spTree>
    <p:extLst>
      <p:ext uri="{BB962C8B-B14F-4D97-AF65-F5344CB8AC3E}">
        <p14:creationId xmlns="" xmlns:p14="http://schemas.microsoft.com/office/powerpoint/2010/main" val="372766586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advTm="203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제목 1"/>
          <p:cNvSpPr>
            <a:spLocks noGrp="1"/>
          </p:cNvSpPr>
          <p:nvPr>
            <p:ph type="title"/>
          </p:nvPr>
        </p:nvSpPr>
        <p:spPr>
          <a:xfrm>
            <a:off x="256544" y="700126"/>
            <a:ext cx="6995120" cy="580926"/>
          </a:xfrm>
        </p:spPr>
        <p:txBody>
          <a:bodyPr>
            <a:noAutofit/>
          </a:bodyPr>
          <a:lstStyle/>
          <a:p>
            <a:pPr algn="l">
              <a:defRPr/>
            </a:pPr>
            <a:r>
              <a:rPr lang="en-US" altLang="ko-KR" sz="2800" b="1" spc="-150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2800" b="1" spc="-150" dirty="0">
                <a:solidFill>
                  <a:schemeClr val="accent4">
                    <a:lumMod val="50000"/>
                  </a:schemeClr>
                </a:solidFill>
              </a:rPr>
              <a:t>이후 진행 계획</a:t>
            </a:r>
          </a:p>
        </p:txBody>
      </p:sp>
      <p:sp>
        <p:nvSpPr>
          <p:cNvPr id="8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 lvl="0">
              <a:defRPr/>
            </a:pPr>
            <a:fld id="{97D217C8-C1B9-4E84-BCEB-D9195FCD889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33" name="TextBox 6"/>
          <p:cNvSpPr txBox="1"/>
          <p:nvPr/>
        </p:nvSpPr>
        <p:spPr>
          <a:xfrm>
            <a:off x="364803" y="1433318"/>
            <a:ext cx="9120487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1. Plate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</a:rPr>
              <a:t>데이터 추가 제작 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남은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100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Labeling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완료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총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이미지를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data augmentation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을 통해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3,000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장의 데이터 작성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 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학습 데이터로 추가하여 새로운 모델 학습 예정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2.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시연 준비를 위한 용접 </a:t>
            </a:r>
            <a:r>
              <a:rPr lang="en-US" altLang="ko-KR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move </a:t>
            </a:r>
            <a:r>
              <a:rPr lang="ko-KR" altLang="en-US" sz="1600" dirty="0">
                <a:latin typeface="210 옴니고딕 030" panose="02020603020101020101" pitchFamily="18" charset="-127"/>
                <a:ea typeface="210 옴니고딕 030" panose="02020603020101020101" pitchFamily="18" charset="-127"/>
                <a:cs typeface="+mj-cs"/>
                <a:sym typeface="Wingdings" panose="05000000000000000000" pitchFamily="2" charset="2"/>
              </a:rPr>
              <a:t>경로 재검토 및 작성</a:t>
            </a:r>
            <a:endParaRPr lang="en-US" altLang="ko-KR" sz="1600" dirty="0">
              <a:latin typeface="210 옴니고딕 030" panose="02020603020101020101" pitchFamily="18" charset="-127"/>
              <a:ea typeface="210 옴니고딕 030" panose="02020603020101020101" pitchFamily="18" charset="-127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/>
    </mc:Choice>
    <mc:Fallback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3644</TotalTime>
  <Words>761</Words>
  <Application>Microsoft Office PowerPoint</Application>
  <PresentationFormat>화면 슬라이드 쇼(4:3)</PresentationFormat>
  <Paragraphs>146</Paragraphs>
  <Slides>22</Slides>
  <Notes>22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3" baseType="lpstr">
      <vt:lpstr>Office 테마</vt:lpstr>
      <vt:lpstr>용접로봇 자동화</vt:lpstr>
      <vt:lpstr>슬라이드 2</vt:lpstr>
      <vt:lpstr>1. 이번 주 작업</vt:lpstr>
      <vt:lpstr>1. 이번 주 작업</vt:lpstr>
      <vt:lpstr>1. 이번 주 작업</vt:lpstr>
      <vt:lpstr>1. 이번 주 작업</vt:lpstr>
      <vt:lpstr>1. 이번 주 작업</vt:lpstr>
      <vt:lpstr>1. 이번 주 작업</vt:lpstr>
      <vt:lpstr>2. 이후 진행 계획</vt:lpstr>
      <vt:lpstr>슬라이드 10</vt:lpstr>
      <vt:lpstr>1. 이번 주 작업</vt:lpstr>
      <vt:lpstr>1. 이번 주 작업</vt:lpstr>
      <vt:lpstr>2. 다음주 계획</vt:lpstr>
      <vt:lpstr>1. 이번 주 작업</vt:lpstr>
      <vt:lpstr>1. 이번 주 작업</vt:lpstr>
      <vt:lpstr>2. 다음주 진행 계획</vt:lpstr>
      <vt:lpstr>슬라이드 17</vt:lpstr>
      <vt:lpstr>1. IQR 이상치 제거법</vt:lpstr>
      <vt:lpstr>1. 논문 진행사항</vt:lpstr>
      <vt:lpstr>1. 논문 진행사항</vt:lpstr>
      <vt:lpstr>슬라이드 21</vt:lpstr>
      <vt:lpstr>감사합니다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문서의 제목 나눔고딕B, 54pt</dc:title>
  <dc:creator>네이버 한글캠페인</dc:creator>
  <cp:lastModifiedBy>cailab</cp:lastModifiedBy>
  <cp:revision>1310</cp:revision>
  <dcterms:created xsi:type="dcterms:W3CDTF">2011-08-24T01:05:33Z</dcterms:created>
  <dcterms:modified xsi:type="dcterms:W3CDTF">2022-02-12T00:05:35Z</dcterms:modified>
  <cp:version/>
</cp:coreProperties>
</file>