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0"/>
  </p:notesMasterIdLst>
  <p:handoutMasterIdLst>
    <p:handoutMasterId r:id="rId21"/>
  </p:handoutMasterIdLst>
  <p:sldIdLst>
    <p:sldId id="257" r:id="rId2"/>
    <p:sldId id="600" r:id="rId3"/>
    <p:sldId id="676" r:id="rId4"/>
    <p:sldId id="739" r:id="rId5"/>
    <p:sldId id="742" r:id="rId6"/>
    <p:sldId id="741" r:id="rId7"/>
    <p:sldId id="740" r:id="rId8"/>
    <p:sldId id="604" r:id="rId9"/>
    <p:sldId id="743" r:id="rId10"/>
    <p:sldId id="744" r:id="rId11"/>
    <p:sldId id="745" r:id="rId12"/>
    <p:sldId id="746" r:id="rId13"/>
    <p:sldId id="720" r:id="rId14"/>
    <p:sldId id="747" r:id="rId15"/>
    <p:sldId id="748" r:id="rId16"/>
    <p:sldId id="750" r:id="rId17"/>
    <p:sldId id="749" r:id="rId18"/>
    <p:sldId id="537" r:id="rId19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1824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2022-02-18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10756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54870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70388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4367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3515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328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70526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812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이다현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9E948D4E-8292-462C-BDA2-5189CEB775C5}"/>
              </a:ext>
            </a:extLst>
          </p:cNvPr>
          <p:cNvCxnSpPr/>
          <p:nvPr/>
        </p:nvCxnSpPr>
        <p:spPr>
          <a:xfrm>
            <a:off x="364803" y="548099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144557" y="2261614"/>
            <a:ext cx="4764683" cy="717437"/>
          </a:xfrm>
          <a:prstGeom prst="rect">
            <a:avLst/>
          </a:prstGeom>
        </p:spPr>
        <p:txBody>
          <a:bodyPr vert="horz" lIns="51435" tIns="25718" rIns="51435" bIns="25718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1125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t>1-1. Flare Removal </a:t>
            </a:r>
            <a:r>
              <a:rPr kumimoji="0" lang="ko-KR" alt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t>진행상황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377" y="2528291"/>
            <a:ext cx="1955602" cy="12162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2374034" y="3848511"/>
            <a:ext cx="4724598" cy="13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Tensorboard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Checkpoint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epoch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이 아닌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step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단위로 되어 있음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2100000(step)/43319(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학습에 사용한 총 이미지 개수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) x 2(batch size) = 24(epochs)</a:t>
            </a: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100 epoch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학습중이므로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약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9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일 소요 예정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loss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값이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60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정도로 큰 값을 나타내는데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Image loss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Flare loss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가 결합된 형태이기 때문으로 분석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Loss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값 계산에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L1 norm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을 사용하였는데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중간 특정 레이어에서의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L1 norm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도 더해진 형태이기 때문으로 분석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471" y="2699090"/>
            <a:ext cx="508992" cy="1660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8062" y="2906016"/>
            <a:ext cx="1500188" cy="2303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4771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144557" y="2261614"/>
            <a:ext cx="4764683" cy="717437"/>
          </a:xfrm>
          <a:prstGeom prst="rect">
            <a:avLst/>
          </a:prstGeom>
        </p:spPr>
        <p:txBody>
          <a:bodyPr vert="horz" lIns="51435" tIns="25718" rIns="51435" bIns="25718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ko-KR" sz="1125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t>1-2. </a:t>
            </a:r>
            <a:r>
              <a:rPr kumimoji="0" lang="ko-KR" alt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3D3C3E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t>특허 아이디어 작성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2336134" y="2516615"/>
            <a:ext cx="4724598" cy="63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특허 양식에 기반하여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청구항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및 대표 도면 작성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용접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파라미터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최적화 아이디어 정리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20551" marR="0" lvl="0" indent="-12055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박태준 교수님 피드백 후 대표 도면 수정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0224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2205452" y="1808358"/>
            <a:ext cx="4728375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144556" y="1894009"/>
            <a:ext cx="3934755" cy="32677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1575" b="1" spc="-85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1575" b="1" spc="-85" dirty="0">
                <a:solidFill>
                  <a:schemeClr val="accent4">
                    <a:lumMod val="50000"/>
                  </a:schemeClr>
                </a:solidFill>
              </a:rPr>
              <a:t>다음주 계획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144557" y="2261614"/>
            <a:ext cx="4764683" cy="717437"/>
          </a:xfrm>
          <a:prstGeom prst="rect">
            <a:avLst/>
          </a:prstGeom>
        </p:spPr>
        <p:txBody>
          <a:bodyPr vert="horz" lIns="51435" tIns="25718" rIns="51435" bIns="25718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en-US" sz="1125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2336134" y="2516615"/>
            <a:ext cx="4724598" cy="63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2881" marR="0" lvl="0" indent="-19288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DQN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코드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카트폴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문제 </a:t>
            </a: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파라미터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최적화 문제 변환 작업 진행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92881" marR="0" lvl="0" indent="-19288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ko-KR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Flare Removal 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학습 계속해서 진행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  <a:p>
            <a:pPr marL="192881" marR="0" lvl="0" indent="-192881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특허 관련 작업 </a:t>
            </a:r>
            <a:r>
              <a:rPr kumimoji="0" lang="ko-KR" altLang="en-US" sz="788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피드백후</a:t>
            </a:r>
            <a:r>
              <a:rPr kumimoji="0" lang="ko-KR" altLang="en-US" sz="78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  <a:sym typeface="Wingdings" panose="05000000000000000000" pitchFamily="2" charset="2"/>
              </a:rPr>
              <a:t> 진행</a:t>
            </a:r>
            <a:endParaRPr kumimoji="0" lang="en-US" altLang="ko-KR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8489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2793781"/>
      </p:ext>
    </p:extLst>
  </p:cSld>
  <p:clrMapOvr>
    <a:masterClrMapping/>
  </p:clrMapOvr>
  <p:transition advTm="2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 smtClean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0" y="2124074"/>
            <a:ext cx="9144000" cy="32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</a:rPr>
              <a:t>제목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en-US" altLang="ko-KR" sz="1600" dirty="0" smtClean="0">
                <a:solidFill>
                  <a:schemeClr val="tx1"/>
                </a:solidFill>
              </a:rPr>
              <a:t>Normalization &amp; Softmax Ensemble </a:t>
            </a:r>
            <a:r>
              <a:rPr lang="ko-KR" altLang="en-US" sz="1600" dirty="0" smtClean="0">
                <a:solidFill>
                  <a:schemeClr val="tx1"/>
                </a:solidFill>
              </a:rPr>
              <a:t>기법을 이용한 용접로봇 자동 손 </a:t>
            </a: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ko-KR" altLang="en-US" sz="1600" dirty="0" smtClean="0">
                <a:solidFill>
                  <a:schemeClr val="tx1"/>
                </a:solidFill>
              </a:rPr>
              <a:t>눈 보정 시스템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endParaRPr lang="ko-KR" altLang="en-US" sz="16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(Using Normalization &amp; Softmax Ensemble - Welding Robot‘s Auto Hand Eye Calibration System)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초안 완성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r>
              <a:rPr lang="ko-KR" altLang="en-US" b="1" dirty="0" smtClean="0">
                <a:solidFill>
                  <a:schemeClr val="tx1"/>
                </a:solidFill>
              </a:rPr>
              <a:t>고병진 교수님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윤종완교수님께 제출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 smtClean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066800" y="4105275"/>
            <a:ext cx="3448050" cy="885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국내학술지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문헌 유사도 검사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더블클릭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324350" y="4600575"/>
            <a:ext cx="647700" cy="9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28700" y="1781175"/>
            <a:ext cx="7296150" cy="885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b="1" dirty="0" err="1" smtClean="0">
                <a:solidFill>
                  <a:schemeClr val="tx1"/>
                </a:solidFill>
              </a:rPr>
              <a:t>유사율</a:t>
            </a:r>
            <a:r>
              <a:rPr lang="ko-KR" altLang="en-US" b="1" dirty="0" smtClean="0">
                <a:solidFill>
                  <a:schemeClr val="tx1"/>
                </a:solidFill>
              </a:rPr>
              <a:t> 기준</a:t>
            </a:r>
            <a:r>
              <a:rPr lang="en-US" altLang="ko-KR" b="1" dirty="0" smtClean="0">
                <a:solidFill>
                  <a:schemeClr val="tx1"/>
                </a:solidFill>
              </a:rPr>
              <a:t>[5 </a:t>
            </a:r>
            <a:r>
              <a:rPr lang="ko-KR" altLang="en-US" b="1" dirty="0" smtClean="0">
                <a:solidFill>
                  <a:schemeClr val="tx1"/>
                </a:solidFill>
              </a:rPr>
              <a:t>어절</a:t>
            </a:r>
            <a:r>
              <a:rPr lang="en-US" altLang="ko-KR" b="1" dirty="0" smtClean="0">
                <a:solidFill>
                  <a:schemeClr val="tx1"/>
                </a:solidFill>
              </a:rPr>
              <a:t>], </a:t>
            </a:r>
            <a:r>
              <a:rPr lang="ko-KR" altLang="en-US" b="1" dirty="0" smtClean="0">
                <a:solidFill>
                  <a:schemeClr val="tx1"/>
                </a:solidFill>
              </a:rPr>
              <a:t>인용문장 </a:t>
            </a:r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포함</a:t>
            </a:r>
            <a:r>
              <a:rPr lang="en-US" altLang="ko-KR" b="1" dirty="0" smtClean="0">
                <a:solidFill>
                  <a:schemeClr val="tx1"/>
                </a:solidFill>
              </a:rPr>
              <a:t>], </a:t>
            </a:r>
            <a:r>
              <a:rPr lang="ko-KR" altLang="en-US" b="1" dirty="0" smtClean="0">
                <a:solidFill>
                  <a:schemeClr val="tx1"/>
                </a:solidFill>
              </a:rPr>
              <a:t>출처표시문장</a:t>
            </a:r>
            <a:r>
              <a:rPr lang="en-US" altLang="ko-KR" b="1" dirty="0" smtClean="0">
                <a:solidFill>
                  <a:schemeClr val="tx1"/>
                </a:solidFill>
              </a:rPr>
              <a:t> [</a:t>
            </a:r>
            <a:r>
              <a:rPr lang="ko-KR" altLang="en-US" b="1" dirty="0" smtClean="0">
                <a:solidFill>
                  <a:schemeClr val="tx1"/>
                </a:solidFill>
              </a:rPr>
              <a:t>제외</a:t>
            </a:r>
            <a:r>
              <a:rPr lang="en-US" altLang="ko-KR" b="1" dirty="0" smtClean="0">
                <a:solidFill>
                  <a:schemeClr val="tx1"/>
                </a:solidFill>
              </a:rPr>
              <a:t>], </a:t>
            </a:r>
            <a:r>
              <a:rPr lang="ko-KR" altLang="en-US" b="1" dirty="0" smtClean="0">
                <a:solidFill>
                  <a:schemeClr val="tx1"/>
                </a:solidFill>
              </a:rPr>
              <a:t>목차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참고문헌</a:t>
            </a:r>
            <a:r>
              <a:rPr lang="en-US" altLang="ko-KR" b="1" dirty="0" smtClean="0">
                <a:solidFill>
                  <a:schemeClr val="tx1"/>
                </a:solidFill>
              </a:rPr>
              <a:t>[</a:t>
            </a:r>
            <a:r>
              <a:rPr lang="ko-KR" altLang="en-US" b="1" dirty="0" smtClean="0">
                <a:solidFill>
                  <a:schemeClr val="tx1"/>
                </a:solidFill>
              </a:rPr>
              <a:t>제외</a:t>
            </a:r>
            <a:r>
              <a:rPr lang="en-US" altLang="ko-KR" b="1" dirty="0" smtClean="0">
                <a:solidFill>
                  <a:schemeClr val="tx1"/>
                </a:solidFill>
              </a:rPr>
              <a:t>]</a:t>
            </a: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ko-KR" altLang="en-US" b="1" dirty="0" err="1" smtClean="0">
                <a:solidFill>
                  <a:schemeClr val="tx1"/>
                </a:solidFill>
              </a:rPr>
              <a:t>표절율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2%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5289550" y="2787564"/>
          <a:ext cx="2692400" cy="3810085"/>
        </p:xfrm>
        <a:graphic>
          <a:graphicData uri="http://schemas.openxmlformats.org/presentationml/2006/ole">
            <p:oleObj spid="_x0000_s1026" name="Acrobat Document" r:id="rId4" imgW="3777942" imgH="5346481" progId="Acrobat.Document.DC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윤교수님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고교수님 첨언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028700" y="2152651"/>
            <a:ext cx="7296150" cy="2231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본인의 연구가 어떤 의미가 있는지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더 강하게 제시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해당 분야에서 일반적인 사실을 이야기하고 있는 부분은 모두 삭제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간략하게 설명한 후 나머지는 참고문헌으로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/>
            </a:pPr>
            <a:endParaRPr lang="en-US" altLang="ko-KR" b="1" dirty="0" smtClean="0">
              <a:solidFill>
                <a:schemeClr val="tx1"/>
              </a:solidFill>
            </a:endParaRPr>
          </a:p>
          <a:p>
            <a:pPr marL="342900" indent="-342900" algn="just">
              <a:buAutoNum type="arabicPeriod" startAt="3"/>
            </a:pPr>
            <a:r>
              <a:rPr lang="ko-KR" altLang="en-US" b="1" dirty="0" smtClean="0">
                <a:solidFill>
                  <a:schemeClr val="tx1"/>
                </a:solidFill>
              </a:rPr>
              <a:t>좀 더 다양한 실험 시나리오에서 실험실시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그리고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실험결과에 대한 분석을 더 풍부하게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en-US" altLang="ko-KR" sz="28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3.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en-US" altLang="ko-KR" sz="24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05027" y="1046533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</a:t>
            </a:r>
            <a:r>
              <a:rPr lang="en-US" altLang="ko-KR" sz="18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참고문헌 조사를 통해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연구의 의미가 어떤 의미가 있는지</a:t>
            </a:r>
            <a:endParaRPr lang="en-US" altLang="ko-KR" sz="18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더 강하게 제시</a:t>
            </a:r>
            <a:endParaRPr lang="en-US" altLang="ko-KR" sz="18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endParaRPr lang="en-US" altLang="ko-KR" sz="18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endParaRPr lang="en-US" altLang="ko-KR" sz="18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2. Hand Eye Calibration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 관련된 기초 부분 줄이고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참고문</a:t>
            </a:r>
            <a:endParaRPr lang="en-US" altLang="ko-KR" sz="18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</a:t>
            </a:r>
            <a:r>
              <a:rPr lang="ko-KR" altLang="en-US" sz="18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헌으로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넘기기</a:t>
            </a:r>
            <a:endParaRPr lang="en-US" altLang="ko-KR" sz="18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</a:t>
            </a:r>
            <a:endParaRPr lang="en-US" altLang="ko-KR" sz="18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endParaRPr lang="en-US" altLang="ko-KR" sz="18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3. 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실험추가실시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연산에 필요한 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Parameter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받아오는 부분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algn="just"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연산결과를 처리하는 부분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이상치 데이터 제거하는 부분</a:t>
            </a:r>
            <a:endParaRPr lang="en-US" altLang="ko-KR" sz="18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just">
              <a:buNone/>
            </a:pP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세부적으로 각각 </a:t>
            </a:r>
            <a:r>
              <a:rPr lang="ko-KR" altLang="en-US" sz="18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실시한후</a:t>
            </a:r>
            <a:r>
              <a:rPr lang="en-US" altLang="ko-KR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8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결과분석 상세히</a:t>
            </a:r>
            <a:endParaRPr lang="en-US" altLang="ko-KR" sz="18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8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3095179"/>
      </p:ext>
    </p:extLst>
  </p:cSld>
  <p:clrMapOvr>
    <a:masterClrMapping/>
  </p:clrMapOvr>
  <p:transition advTm="179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2022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현대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NGV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과제 제안서 작성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과제 제안서 작성 후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교수님께 피드백 요청 및 수령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수정을 거쳐 제출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31B90BE-F5B0-4829-9AC1-E609B352184B}"/>
              </a:ext>
            </a:extLst>
          </p:cNvPr>
          <p:cNvSpPr txBox="1"/>
          <p:nvPr/>
        </p:nvSpPr>
        <p:spPr>
          <a:xfrm>
            <a:off x="3087151" y="6156252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과제 제안서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C680DD19-5C04-4214-BACF-97829935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6" y="3182911"/>
            <a:ext cx="7904013" cy="28940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조사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기존 논문의 한계점 파악을 위한 논문 조사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 Path Optimization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적용 사례 및 장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·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단점 조사 진행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31B90BE-F5B0-4829-9AC1-E609B352184B}"/>
              </a:ext>
            </a:extLst>
          </p:cNvPr>
          <p:cNvSpPr txBox="1"/>
          <p:nvPr/>
        </p:nvSpPr>
        <p:spPr>
          <a:xfrm>
            <a:off x="2485546" y="6156252"/>
            <a:ext cx="41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 논문의 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Segmentation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사례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1025" name="_x56182568">
            <a:extLst>
              <a:ext uri="{FF2B5EF4-FFF2-40B4-BE49-F238E27FC236}">
                <a16:creationId xmlns="" xmlns:a16="http://schemas.microsoft.com/office/drawing/2014/main" id="{3BA94428-D2DB-49F2-953B-5E0CAC0FF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44" y="3761394"/>
            <a:ext cx="5214546" cy="2405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17">
            <a:extLst>
              <a:ext uri="{FF2B5EF4-FFF2-40B4-BE49-F238E27FC236}">
                <a16:creationId xmlns="" xmlns:a16="http://schemas.microsoft.com/office/drawing/2014/main" id="{3FFFC6A9-5E26-47BF-9C53-6ABA14A7290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7D217C8-C1B9-4E84-BCEB-D9195FCD889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3917990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논문 실험 평가 항목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665624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검출 정확도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딥러닝 기반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Segmentation)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평가 항목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정확도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(Dice),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모델 용량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파라미터 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평가 모델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U-Net+, U-Net3+,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새로운 모델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아이디어 회의 중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최적화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평가 항목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라인 길이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에너지 소비량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           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변형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(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자료 조사 필요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평가 모델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1)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 로봇 팀에서 사용하고 있는 방법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2) MOPSO (Multi-Objective Particle Swarm Optimization),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3) NSGA-II (Non-dominated sorting genetic algorithm)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6F80608C-BA07-4067-A69A-85FEB16E0310}"/>
              </a:ext>
            </a:extLst>
          </p:cNvPr>
          <p:cNvGrpSpPr/>
          <p:nvPr/>
        </p:nvGrpSpPr>
        <p:grpSpPr>
          <a:xfrm>
            <a:off x="6429333" y="1528606"/>
            <a:ext cx="2009775" cy="1173075"/>
            <a:chOff x="6615112" y="972179"/>
            <a:chExt cx="2009775" cy="1173075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498468A3-4092-4CE1-97D9-AC7D0493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5112" y="972179"/>
              <a:ext cx="2009775" cy="84772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399A71CB-BA0E-47A0-BCFB-3AABF71A6D32}"/>
                </a:ext>
              </a:extLst>
            </p:cNvPr>
            <p:cNvSpPr txBox="1"/>
            <p:nvPr/>
          </p:nvSpPr>
          <p:spPr>
            <a:xfrm>
              <a:off x="6703358" y="1806700"/>
              <a:ext cx="18332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  <a:sym typeface="Wingdings" panose="05000000000000000000" pitchFamily="2" charset="2"/>
                </a:rPr>
                <a:t>[Dice 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  <a:sym typeface="Wingdings" panose="05000000000000000000" pitchFamily="2" charset="2"/>
                </a:rPr>
                <a:t>정의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  <a:sym typeface="Wingdings" panose="05000000000000000000" pitchFamily="2" charset="2"/>
                </a:rPr>
                <a:t>]</a:t>
              </a:r>
              <a:endParaRPr lang="ko-KR" altLang="en-US" sz="16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2D81385-7B01-4769-9A82-1C6CF4B0575B}"/>
              </a:ext>
            </a:extLst>
          </p:cNvPr>
          <p:cNvGrpSpPr/>
          <p:nvPr/>
        </p:nvGrpSpPr>
        <p:grpSpPr>
          <a:xfrm>
            <a:off x="6212541" y="3436242"/>
            <a:ext cx="2762069" cy="3005905"/>
            <a:chOff x="5528717" y="3436242"/>
            <a:chExt cx="3445893" cy="3005905"/>
          </a:xfrm>
        </p:grpSpPr>
        <p:pic>
          <p:nvPicPr>
            <p:cNvPr id="1028" name="Picture 4" descr="기구미 :: 철골부재의 용접변형">
              <a:extLst>
                <a:ext uri="{FF2B5EF4-FFF2-40B4-BE49-F238E27FC236}">
                  <a16:creationId xmlns="" xmlns:a16="http://schemas.microsoft.com/office/drawing/2014/main" id="{689E74AA-CBE2-4895-AFBA-4E0D3F424D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8717" y="3436242"/>
              <a:ext cx="3445893" cy="266735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79BF09F-79D5-439B-944E-37DB61F2A7FA}"/>
                </a:ext>
              </a:extLst>
            </p:cNvPr>
            <p:cNvSpPr txBox="1"/>
            <p:nvPr/>
          </p:nvSpPr>
          <p:spPr>
            <a:xfrm>
              <a:off x="5982784" y="6103593"/>
              <a:ext cx="25377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변형 예시</a:t>
              </a:r>
              <a:r>
                <a:rPr lang="en-US" altLang="ko-KR" sz="1600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  <a:endPara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309010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1-4.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 알고리즘 논의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65224"/>
            <a:ext cx="87791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과정에서 용접 라인의 중앙에 맞춰 얇게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결과에서 용접 경로가 끊기는 현상이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원인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모델에서 경로 검출 시 경로가 부족한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2. 320 x 320  1280 x 720 scale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변경으로 인한 선의 두께 변경에서 선이 끊기는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3.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과정에서 용접 경로가 끊기는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3635300-1A5E-4425-83B1-398C8CA4BA8A}"/>
              </a:ext>
            </a:extLst>
          </p:cNvPr>
          <p:cNvSpPr txBox="1"/>
          <p:nvPr/>
        </p:nvSpPr>
        <p:spPr>
          <a:xfrm>
            <a:off x="2192758" y="6231135"/>
            <a:ext cx="4164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경로가 끊어진 결과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" name="그림 2" descr="벽, 실내, 장치, 천장이(가) 표시된 사진&#10;&#10;자동 생성된 설명">
            <a:extLst>
              <a:ext uri="{FF2B5EF4-FFF2-40B4-BE49-F238E27FC236}">
                <a16:creationId xmlns="" xmlns:a16="http://schemas.microsoft.com/office/drawing/2014/main" id="{E0E2C993-B83B-4FFF-9833-1841F7A9A6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052"/>
          <a:stretch/>
        </p:blipFill>
        <p:spPr>
          <a:xfrm>
            <a:off x="508000" y="4407877"/>
            <a:ext cx="3767015" cy="1655500"/>
          </a:xfrm>
          <a:prstGeom prst="rect">
            <a:avLst/>
          </a:prstGeom>
        </p:spPr>
      </p:pic>
      <p:pic>
        <p:nvPicPr>
          <p:cNvPr id="5" name="그림 4" descr="벽, 실내, 욕실, 장치이(가) 표시된 사진&#10;&#10;자동 생성된 설명">
            <a:extLst>
              <a:ext uri="{FF2B5EF4-FFF2-40B4-BE49-F238E27FC236}">
                <a16:creationId xmlns="" xmlns:a16="http://schemas.microsoft.com/office/drawing/2014/main" id="{BB4E5FB5-55C9-4CC2-A4D6-1F50C96551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1052"/>
          <a:stretch/>
        </p:blipFill>
        <p:spPr>
          <a:xfrm>
            <a:off x="4493302" y="4405428"/>
            <a:ext cx="3727938" cy="1655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86995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진행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1-4.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 알고리즘 논의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6522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고병진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path optimization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통해서 끊긴 경로를 경로 유추 방식으로 이어주는 방식 조언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해당 방식에 대한 조사 진행 후 적용 시도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이와 함께 얇은 선으로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하여 학습 진행 후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과정에서 선의 두께를 중첩하여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세선화를 진행하는 방식도 시도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6837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직선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데이터만 추가 제작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논문 작성 준비를 위한 자료 조사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weld + segmentation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적용 사례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path optimization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적용 사례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 알고리즘 수정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중첩을 통한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결과 확인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얇은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 생성 후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세선화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진행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67909" y="2906612"/>
            <a:ext cx="3808187" cy="843569"/>
            <a:chOff x="2362014" y="1484405"/>
            <a:chExt cx="7225457" cy="1999570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988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56" b="1" i="0" u="none" strike="noStrike" kern="1200" cap="none" spc="0" normalizeH="0" baseline="0" noProof="0" dirty="0">
                  <a:ln w="9525">
                    <a:solidFill>
                      <a:prstClr val="black">
                        <a:alpha val="3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용접 불량 검사</a:t>
              </a:r>
              <a:endParaRPr kumimoji="0" lang="ko-KR" altLang="en-US" sz="1350" b="0" i="0" u="none" strike="noStrike" kern="1200" cap="none" spc="0" normalizeH="0" baseline="0" noProof="0" dirty="0">
                <a:ln w="9525">
                  <a:solidFill>
                    <a:prstClr val="black">
                      <a:alpha val="3000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3" cy="434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591" b="0" i="0" u="none" strike="noStrike" kern="1200" cap="none" spc="0" normalizeH="0" baseline="0" noProof="0" dirty="0">
                  <a:ln w="9525">
                    <a:solidFill>
                      <a:prstClr val="black">
                        <a:alpha val="10000"/>
                      </a:prst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n-cs"/>
                </a:rPr>
                <a:t>2021 CAI Lab Meeting</a:t>
              </a:r>
              <a:endParaRPr kumimoji="0" lang="en-US" altLang="ko-KR" sz="59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844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230792" y="4462726"/>
            <a:ext cx="1764199" cy="85621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217C8-C1B9-4E84-BCEB-D9195FCD889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46357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768</Words>
  <Application>Microsoft Office PowerPoint</Application>
  <PresentationFormat>화면 슬라이드 쇼(4:3)</PresentationFormat>
  <Paragraphs>148</Paragraphs>
  <Slides>18</Slides>
  <Notes>18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Office 테마</vt:lpstr>
      <vt:lpstr>Acrobat Document</vt:lpstr>
      <vt:lpstr>용접로봇 자동화</vt:lpstr>
      <vt:lpstr>슬라이드 2</vt:lpstr>
      <vt:lpstr>1. 진행 작업</vt:lpstr>
      <vt:lpstr>1. 진행 작업</vt:lpstr>
      <vt:lpstr>1. 진행 작업</vt:lpstr>
      <vt:lpstr>1. 진행 작업</vt:lpstr>
      <vt:lpstr>1. 진행 작업</vt:lpstr>
      <vt:lpstr>2. 이후 진행 계획</vt:lpstr>
      <vt:lpstr>슬라이드 9</vt:lpstr>
      <vt:lpstr>1. 이번 주 작업</vt:lpstr>
      <vt:lpstr>1. 이번 주 작업</vt:lpstr>
      <vt:lpstr>2. 다음주 계획</vt:lpstr>
      <vt:lpstr>슬라이드 13</vt:lpstr>
      <vt:lpstr>1. 논문 진행사항</vt:lpstr>
      <vt:lpstr>1. 논문 진행사항</vt:lpstr>
      <vt:lpstr>2. 윤교수님, 고교수님 첨언</vt:lpstr>
      <vt:lpstr>슬라이드 17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1444</cp:revision>
  <dcterms:created xsi:type="dcterms:W3CDTF">2011-08-24T01:05:33Z</dcterms:created>
  <dcterms:modified xsi:type="dcterms:W3CDTF">2022-02-18T15:06:41Z</dcterms:modified>
  <cp:version/>
</cp:coreProperties>
</file>