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257" r:id="rId2"/>
    <p:sldId id="600" r:id="rId3"/>
    <p:sldId id="676" r:id="rId4"/>
    <p:sldId id="739" r:id="rId5"/>
    <p:sldId id="751" r:id="rId6"/>
    <p:sldId id="741" r:id="rId7"/>
    <p:sldId id="740" r:id="rId8"/>
    <p:sldId id="604" r:id="rId9"/>
    <p:sldId id="743" r:id="rId10"/>
    <p:sldId id="755" r:id="rId11"/>
    <p:sldId id="756" r:id="rId12"/>
    <p:sldId id="757" r:id="rId13"/>
    <p:sldId id="758" r:id="rId14"/>
    <p:sldId id="759" r:id="rId15"/>
    <p:sldId id="760" r:id="rId16"/>
    <p:sldId id="761" r:id="rId17"/>
    <p:sldId id="720" r:id="rId18"/>
    <p:sldId id="752" r:id="rId19"/>
    <p:sldId id="753" r:id="rId20"/>
    <p:sldId id="747" r:id="rId21"/>
    <p:sldId id="750" r:id="rId22"/>
    <p:sldId id="537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3" autoAdjust="0"/>
    <p:restoredTop sz="86364" autoAdjust="0"/>
  </p:normalViewPr>
  <p:slideViewPr>
    <p:cSldViewPr snapToGrid="0">
      <p:cViewPr varScale="1">
        <p:scale>
          <a:sx n="115" d="100"/>
          <a:sy n="115" d="100"/>
        </p:scale>
        <p:origin x="1848" y="10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2022-03-05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19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6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038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8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84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94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79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7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4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2022-03-05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2022-03-05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2022-03-05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Flare Removal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지점을 찾아서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비드의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높이 측정을 위함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Flare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와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구분해내기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위함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Google research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플레어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제거 관련 논문 참고 학습 진행</a:t>
            </a: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026" name="Picture 2" descr="Metals | Free Full-Text | Investigation on the Dynamic Behavior of Weld Pool  and Weld Microstructure during DP-GMAW for Austenitic Stainless Steel | HT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14" y="3433406"/>
            <a:ext cx="2229476" cy="14836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00" y="3134249"/>
            <a:ext cx="1890000" cy="1890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2454442" y="3733620"/>
            <a:ext cx="86629" cy="6043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36;p14"/>
          <p:cNvSpPr txBox="1"/>
          <p:nvPr/>
        </p:nvSpPr>
        <p:spPr>
          <a:xfrm>
            <a:off x="2014087" y="3473964"/>
            <a:ext cx="754745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712384" y="3039544"/>
            <a:ext cx="86629" cy="6043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36;p14"/>
          <p:cNvSpPr txBox="1"/>
          <p:nvPr/>
        </p:nvSpPr>
        <p:spPr>
          <a:xfrm>
            <a:off x="6272029" y="2779888"/>
            <a:ext cx="948718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121668" y="4306332"/>
            <a:ext cx="736333" cy="5574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36;p14"/>
          <p:cNvSpPr txBox="1"/>
          <p:nvPr/>
        </p:nvSpPr>
        <p:spPr>
          <a:xfrm>
            <a:off x="6553078" y="4175214"/>
            <a:ext cx="1168024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ko-KR" alt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진행 방향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54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Flare Removal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결과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광원 및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은 제거되지 않은 채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플레어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제거됨</a:t>
            </a: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1" y="3281790"/>
            <a:ext cx="1890000" cy="189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9" y="3269700"/>
            <a:ext cx="1890000" cy="18900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2881073" y="3621956"/>
            <a:ext cx="3305565" cy="5790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36;p14"/>
          <p:cNvSpPr txBox="1"/>
          <p:nvPr/>
        </p:nvSpPr>
        <p:spPr>
          <a:xfrm>
            <a:off x="3692815" y="3388311"/>
            <a:ext cx="1897976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ko-KR" altLang="en-US" sz="825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플레어</a:t>
            </a:r>
            <a:r>
              <a:rPr lang="ko-KR" alt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제거됨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276184" y="3952647"/>
            <a:ext cx="3437438" cy="3548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36;p14"/>
          <p:cNvSpPr txBox="1"/>
          <p:nvPr/>
        </p:nvSpPr>
        <p:spPr>
          <a:xfrm>
            <a:off x="3692814" y="3970389"/>
            <a:ext cx="2042967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 </a:t>
            </a:r>
            <a:r>
              <a:rPr lang="ko-KR" alt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제거되지 않음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32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HSV-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thresholding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6022946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이미지를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HSV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로 변환하고 </a:t>
            </a:r>
            <a:r>
              <a:rPr lang="en-US" altLang="ko-KR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Thresholding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통하여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부분 찾음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과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이진화시에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 사라지는 현상 제거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부분 및 약간의 노이즈만 남음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4" y="3134249"/>
            <a:ext cx="1890000" cy="189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85" y="3134249"/>
            <a:ext cx="1890000" cy="18900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74682" y="3845895"/>
            <a:ext cx="490889" cy="418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712384" y="3039544"/>
            <a:ext cx="86629" cy="6043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36;p14"/>
          <p:cNvSpPr txBox="1"/>
          <p:nvPr/>
        </p:nvSpPr>
        <p:spPr>
          <a:xfrm>
            <a:off x="6272029" y="2779888"/>
            <a:ext cx="1567748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및 이진화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6"/>
            <a:ext cx="515984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및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이진화를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통해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를 찾음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통한 노이즈 제거 효과 확인</a:t>
            </a: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32" y="3281790"/>
            <a:ext cx="1890000" cy="189000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301289" y="4145034"/>
            <a:ext cx="490889" cy="418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4" y="3281790"/>
            <a:ext cx="189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14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gym을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이용한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env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생성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14</a:t>
            </a:fld>
            <a:endParaRPr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1931941" y="2338638"/>
            <a:ext cx="51598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Action Space</a:t>
            </a: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2123902" y="2732836"/>
          <a:ext cx="4572000" cy="617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전류</a:t>
                      </a:r>
                      <a:r>
                        <a:rPr lang="en-US" sz="900" u="none" strike="noStrike" cap="none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(A)</a:t>
                      </a:r>
                      <a:endParaRPr sz="900" u="none" strike="noStrike" cap="none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80 – 160</a:t>
                      </a:r>
                      <a:endParaRPr sz="900" u="none" strike="noStrike" cap="none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전압</a:t>
                      </a:r>
                      <a:r>
                        <a:rPr lang="en-US" sz="900" u="none" strike="noStrike" cap="none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(V)</a:t>
                      </a:r>
                      <a:endParaRPr sz="900" u="none" strike="noStrike" cap="none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-2 – 2</a:t>
                      </a:r>
                      <a:endParaRPr sz="900" u="none" strike="noStrike" cap="none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용접속도</a:t>
                      </a:r>
                      <a:r>
                        <a:rPr lang="en-US" sz="900" u="none" strike="noStrike" cap="none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(mm/s)</a:t>
                      </a:r>
                      <a:endParaRPr sz="900" u="none" strike="noStrike" cap="none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Arial"/>
                          <a:sym typeface="Arial"/>
                        </a:rPr>
                        <a:t>4 - 16</a:t>
                      </a:r>
                      <a:endParaRPr sz="900" u="none" strike="noStrike" cap="none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" name="Google Shape;236;p14"/>
          <p:cNvSpPr txBox="1"/>
          <p:nvPr/>
        </p:nvSpPr>
        <p:spPr>
          <a:xfrm>
            <a:off x="1931941" y="3358144"/>
            <a:ext cx="5159844" cy="176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Action</a:t>
            </a:r>
          </a:p>
          <a:p>
            <a:pPr marL="557213" lvl="1" indent="-214313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전류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전압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용접속도를 결정하는 것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557213" lvl="1" indent="-214313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l-GR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ε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-greedy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</a:t>
            </a:r>
            <a:r>
              <a:rPr lang="el-GR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ε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줄여서 탐색을 줄임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57213" lvl="1" indent="-214313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Q-network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파라미터에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대해 레이어 공유</a:t>
            </a:r>
            <a:endParaRPr lang="el-GR" altLang="ko-KR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57213" lvl="1" indent="-214313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557213" lvl="1" indent="-214313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5" y="3601268"/>
            <a:ext cx="1864519" cy="1557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525929" y="3910864"/>
            <a:ext cx="1422133" cy="211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Google Shape;236;p14"/>
          <p:cNvSpPr txBox="1"/>
          <p:nvPr/>
        </p:nvSpPr>
        <p:spPr>
          <a:xfrm>
            <a:off x="7458189" y="4072262"/>
            <a:ext cx="1258307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Layer </a:t>
            </a:r>
            <a:r>
              <a:rPr lang="ko-KR" alt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공유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75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14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gym을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이용한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env</a:t>
            </a: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생성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626448" y="2280891"/>
            <a:ext cx="5159844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Reward</a:t>
            </a:r>
            <a:endParaRPr sz="1350" dirty="0"/>
          </a:p>
          <a:p>
            <a:pPr marL="557213" lvl="1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목표 너비를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파라미터로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받음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557213" lvl="1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각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step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별로 목표 너비와 오차 계산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900113"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오차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&lt; 0.3cm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: 1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900113"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오차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&lt; 0.2cm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: 2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900113"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오차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&lt; 0.1cm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: 3</a:t>
            </a:r>
            <a:endParaRPr lang="en-US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557213" lvl="1" indent="-214313">
              <a:lnSpc>
                <a:spcPct val="150000"/>
              </a:lnSpc>
              <a:buFontTx/>
              <a:buChar char="-"/>
            </a:pP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76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5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2. 다음주 진행 계획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1416604" y="1932239"/>
            <a:ext cx="6840365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Welding Pool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찾기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높이 계산 과정 자동화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강화학습을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위한 데이터 수집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564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3781"/>
      </p:ext>
    </p:extLst>
  </p:cSld>
  <p:clrMapOvr>
    <a:masterClrMapping/>
  </p:clrMapOvr>
  <p:transition advTm="2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1850"/>
            <a:ext cx="5518150" cy="442595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눈 자동보정 시스템 </a:t>
            </a:r>
            <a:r>
              <a:rPr lang="en-US" altLang="ko-KR" dirty="0">
                <a:solidFill>
                  <a:schemeClr val="tx1"/>
                </a:solidFill>
              </a:rPr>
              <a:t>– 49(Page)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Auto Hand Eye Calibration System for Automated Welding Robot)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5314949"/>
            <a:ext cx="4229101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22.PNG"/>
          <p:cNvPicPr>
            <a:picLocks noChangeAspect="1" noChangeArrowheads="1"/>
          </p:cNvPicPr>
          <p:nvPr/>
        </p:nvPicPr>
        <p:blipFill>
          <a:blip r:embed="rId5"/>
          <a:srcRect b="82093"/>
          <a:stretch>
            <a:fillRect/>
          </a:stretch>
        </p:blipFill>
        <p:spPr bwMode="auto">
          <a:xfrm>
            <a:off x="4267200" y="2311400"/>
            <a:ext cx="4876799" cy="4889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248150" y="2362200"/>
            <a:ext cx="489585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105275"/>
            <a:ext cx="4229101" cy="33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4150" y="5838825"/>
            <a:ext cx="229552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줄이기</a:t>
            </a: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6172200" y="4162425"/>
            <a:ext cx="29337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>
            <a:off x="4314826" y="5972175"/>
            <a:ext cx="2752725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 flipV="1">
            <a:off x="4257681" y="4276724"/>
            <a:ext cx="533394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57750" y="4114800"/>
            <a:ext cx="28194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연구가 어떤 의미가 있는지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더 강하게 제시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3074" name="Picture 2" descr="C:\Users\cailab\Desktop\33.PNG"/>
          <p:cNvPicPr>
            <a:picLocks noChangeAspect="1" noChangeArrowheads="1"/>
          </p:cNvPicPr>
          <p:nvPr/>
        </p:nvPicPr>
        <p:blipFill>
          <a:blip r:embed="rId4"/>
          <a:srcRect r="32860"/>
          <a:stretch>
            <a:fillRect/>
          </a:stretch>
        </p:blipFill>
        <p:spPr bwMode="auto">
          <a:xfrm>
            <a:off x="5715000" y="2181225"/>
            <a:ext cx="3152775" cy="37338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5648323" y="2028825"/>
            <a:ext cx="3200401" cy="207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Users\cailab\Desktop\22.PNG"/>
          <p:cNvPicPr>
            <a:picLocks noChangeAspect="1" noChangeArrowheads="1"/>
          </p:cNvPicPr>
          <p:nvPr/>
        </p:nvPicPr>
        <p:blipFill>
          <a:blip r:embed="rId5"/>
          <a:srcRect t="24186" b="1512"/>
          <a:stretch>
            <a:fillRect/>
          </a:stretch>
        </p:blipFill>
        <p:spPr bwMode="auto">
          <a:xfrm>
            <a:off x="0" y="2076450"/>
            <a:ext cx="4876799" cy="202882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0" y="4895850"/>
            <a:ext cx="529590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표나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그래프에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대하여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좀 더 상세하고 </a:t>
            </a:r>
            <a:r>
              <a:rPr lang="ko-KR" altLang="en-US" b="1" dirty="0" err="1">
                <a:solidFill>
                  <a:schemeClr val="tx1"/>
                </a:solidFill>
              </a:rPr>
              <a:t>심도있는</a:t>
            </a:r>
            <a:r>
              <a:rPr lang="ko-KR" altLang="en-US" b="1" dirty="0">
                <a:solidFill>
                  <a:schemeClr val="tx1"/>
                </a:solidFill>
              </a:rPr>
              <a:t> 분석결과 묘사</a:t>
            </a:r>
          </a:p>
        </p:txBody>
      </p:sp>
      <p:cxnSp>
        <p:nvCxnSpPr>
          <p:cNvPr id="14" name="직선 연결선 13"/>
          <p:cNvCxnSpPr/>
          <p:nvPr/>
        </p:nvCxnSpPr>
        <p:spPr>
          <a:xfrm rot="10800000" flipV="1">
            <a:off x="2647951" y="4105272"/>
            <a:ext cx="2962275" cy="523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67373" y="4953000"/>
            <a:ext cx="3200401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83809"/>
      </p:ext>
    </p:extLst>
  </p:cSld>
  <p:clrMapOvr>
    <a:masterClrMapping/>
  </p:clrMapOvr>
  <p:transition advTm="357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2000" y="2000250"/>
            <a:ext cx="7391400" cy="430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서론부분에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개의 내용이 들어가도록 작성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용접자동화의 중요성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 </a:t>
            </a:r>
            <a:r>
              <a:rPr lang="ko-KR" altLang="en-US" b="1" dirty="0">
                <a:solidFill>
                  <a:schemeClr val="tx1"/>
                </a:solidFill>
              </a:rPr>
              <a:t>용접자동화에서 </a:t>
            </a:r>
            <a:r>
              <a:rPr lang="en-US" altLang="ko-KR" b="1" dirty="0">
                <a:solidFill>
                  <a:schemeClr val="tx1"/>
                </a:solidFill>
              </a:rPr>
              <a:t>Hand Eye Calibration </a:t>
            </a:r>
            <a:r>
              <a:rPr lang="ko-KR" altLang="en-US" b="1" dirty="0">
                <a:solidFill>
                  <a:schemeClr val="tx1"/>
                </a:solidFill>
              </a:rPr>
              <a:t>중요성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3.  </a:t>
            </a:r>
            <a:r>
              <a:rPr lang="ko-KR" altLang="en-US" b="1" dirty="0">
                <a:solidFill>
                  <a:schemeClr val="tx1"/>
                </a:solidFill>
              </a:rPr>
              <a:t>논문의 </a:t>
            </a:r>
            <a:r>
              <a:rPr lang="ko-KR" altLang="en-US" b="1" dirty="0" err="1">
                <a:solidFill>
                  <a:schemeClr val="tx1"/>
                </a:solidFill>
              </a:rPr>
              <a:t>기여점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00879"/>
      </p:ext>
    </p:extLst>
  </p:cSld>
  <p:clrMapOvr>
    <a:masterClrMapping/>
  </p:clrMapOvr>
  <p:transition advTm="35719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8225" y="1666876"/>
            <a:ext cx="7296150" cy="2231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altLang="ko-KR" b="1" dirty="0">
                <a:solidFill>
                  <a:schemeClr val="tx1"/>
                </a:solidFill>
              </a:rPr>
              <a:t>1.  </a:t>
            </a:r>
            <a:r>
              <a:rPr lang="ko-KR" altLang="en-US" b="1" dirty="0">
                <a:solidFill>
                  <a:schemeClr val="tx1"/>
                </a:solidFill>
              </a:rPr>
              <a:t>서론부분 보완 후 윤교수님</a:t>
            </a:r>
            <a:r>
              <a:rPr lang="en-US" altLang="ko-KR" b="1">
                <a:solidFill>
                  <a:schemeClr val="tx1"/>
                </a:solidFill>
              </a:rPr>
              <a:t>, </a:t>
            </a:r>
            <a:r>
              <a:rPr lang="ko-KR" altLang="en-US" b="1">
                <a:solidFill>
                  <a:schemeClr val="tx1"/>
                </a:solidFill>
              </a:rPr>
              <a:t>고교수님에게 제출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altLang="ko-KR" b="1" dirty="0">
                <a:solidFill>
                  <a:schemeClr val="tx1"/>
                </a:solidFill>
              </a:rPr>
              <a:t>2.  </a:t>
            </a:r>
            <a:r>
              <a:rPr lang="ko-KR" altLang="en-US" b="1" dirty="0">
                <a:solidFill>
                  <a:schemeClr val="tx1"/>
                </a:solidFill>
              </a:rPr>
              <a:t>이론적 배경 핵심부분만 추려서 요약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80018"/>
      </p:ext>
    </p:extLst>
  </p:cSld>
  <p:clrMapOvr>
    <a:masterClrMapping/>
  </p:clrMapOvr>
  <p:transition advTm="35719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 제안서 작성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과제 제안서 작성 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교수님께 피드백 요청 및 수령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수정을 거쳐 제출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90BE-F5B0-4829-9AC1-E609B352184B}"/>
              </a:ext>
            </a:extLst>
          </p:cNvPr>
          <p:cNvSpPr txBox="1"/>
          <p:nvPr/>
        </p:nvSpPr>
        <p:spPr>
          <a:xfrm>
            <a:off x="3087151" y="6156252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과제 제안서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80DD19-5C04-4214-BACF-97829935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6" y="3182911"/>
            <a:ext cx="7904013" cy="28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조사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같은 주제의 논문이 있는지 여부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 논문들의 한계점 파악을 위한 논문 조사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Path Optimization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적용 사례 및 장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·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단점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 및 알고리즘을 이용한 경로 검출 논문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58A72C-4CB2-487D-BDDF-6E7995B424F5}"/>
              </a:ext>
            </a:extLst>
          </p:cNvPr>
          <p:cNvGrpSpPr/>
          <p:nvPr/>
        </p:nvGrpSpPr>
        <p:grpSpPr>
          <a:xfrm>
            <a:off x="416909" y="4310086"/>
            <a:ext cx="4081090" cy="2129201"/>
            <a:chOff x="1884544" y="3761394"/>
            <a:chExt cx="5214546" cy="28121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1B90BE-F5B0-4829-9AC1-E609B352184B}"/>
                </a:ext>
              </a:extLst>
            </p:cNvPr>
            <p:cNvSpPr txBox="1"/>
            <p:nvPr/>
          </p:nvSpPr>
          <p:spPr>
            <a:xfrm>
              <a:off x="2116905" y="6167066"/>
              <a:ext cx="4749824" cy="40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기존 논문의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Segmentation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적용 사례 사진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1025" name="_x56182568">
              <a:extLst>
                <a:ext uri="{FF2B5EF4-FFF2-40B4-BE49-F238E27FC236}">
                  <a16:creationId xmlns:a16="http://schemas.microsoft.com/office/drawing/2014/main" id="{3BA94428-D2DB-49F2-953B-5E0CAC0FF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544" y="3761394"/>
              <a:ext cx="5214546" cy="2405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42308C-2C21-4BBA-9FCA-9080017850DB}"/>
              </a:ext>
            </a:extLst>
          </p:cNvPr>
          <p:cNvGrpSpPr/>
          <p:nvPr/>
        </p:nvGrpSpPr>
        <p:grpSpPr>
          <a:xfrm>
            <a:off x="4689713" y="4366250"/>
            <a:ext cx="4081090" cy="2073037"/>
            <a:chOff x="4689713" y="4366250"/>
            <a:chExt cx="4081090" cy="2073037"/>
          </a:xfrm>
        </p:grpSpPr>
        <p:pic>
          <p:nvPicPr>
            <p:cNvPr id="2049" name="_x443570072">
              <a:extLst>
                <a:ext uri="{FF2B5EF4-FFF2-40B4-BE49-F238E27FC236}">
                  <a16:creationId xmlns:a16="http://schemas.microsoft.com/office/drawing/2014/main" id="{A861C079-CB05-4E5B-8923-394E8281A3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862"/>
            <a:stretch/>
          </p:blipFill>
          <p:spPr bwMode="auto">
            <a:xfrm>
              <a:off x="4689713" y="4366250"/>
              <a:ext cx="4081090" cy="1765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CE6DA0-6161-4044-B9C0-DD271D039E05}"/>
                </a:ext>
              </a:extLst>
            </p:cNvPr>
            <p:cNvSpPr txBox="1"/>
            <p:nvPr/>
          </p:nvSpPr>
          <p:spPr>
            <a:xfrm>
              <a:off x="4871567" y="6131510"/>
              <a:ext cx="3717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알고리즘을 이용한 경로 검출 결과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작성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선행 연구 조사 및 한계점 파악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차 작성 진행 후 부족한 점 및 추가 자료 조사를 위해 더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계획 수립 및 평가 지표 고안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Segmentation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모델과의 정확도 비교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실제 용접 경로의 거리 및 각도 차이 비교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논문의 틀 구성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서론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관련 연구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본론 및 실험 구성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결과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0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 알고리즘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65224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과정에서 용접 라인의 중앙에 맞춰 얇게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결과에서 용접 경로가 끊기는 현상이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원인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모델에서 경로 검출 시 경로가 부족한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2. 320 x 320  1280 x 720 scale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변경으로 인한 선의 두께 변경에서 선이 끊기는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3.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과정에서 용접 경로가 끊기는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635300-1A5E-4425-83B1-398C8CA4BA8A}"/>
              </a:ext>
            </a:extLst>
          </p:cNvPr>
          <p:cNvSpPr txBox="1"/>
          <p:nvPr/>
        </p:nvSpPr>
        <p:spPr>
          <a:xfrm>
            <a:off x="2192758" y="6231135"/>
            <a:ext cx="41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경로가 끊어진 결과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 descr="벽, 실내, 장치, 천장이(가) 표시된 사진&#10;&#10;자동 생성된 설명">
            <a:extLst>
              <a:ext uri="{FF2B5EF4-FFF2-40B4-BE49-F238E27FC236}">
                <a16:creationId xmlns:a16="http://schemas.microsoft.com/office/drawing/2014/main" id="{E0E2C993-B83B-4FFF-9833-1841F7A9A6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/>
          <a:stretch/>
        </p:blipFill>
        <p:spPr>
          <a:xfrm>
            <a:off x="508000" y="4407877"/>
            <a:ext cx="3767015" cy="1655500"/>
          </a:xfrm>
          <a:prstGeom prst="rect">
            <a:avLst/>
          </a:prstGeom>
        </p:spPr>
      </p:pic>
      <p:pic>
        <p:nvPicPr>
          <p:cNvPr id="5" name="그림 4" descr="벽, 실내, 욕실, 장치이(가) 표시된 사진&#10;&#10;자동 생성된 설명">
            <a:extLst>
              <a:ext uri="{FF2B5EF4-FFF2-40B4-BE49-F238E27FC236}">
                <a16:creationId xmlns:a16="http://schemas.microsoft.com/office/drawing/2014/main" id="{BB4E5FB5-55C9-4CC2-A4D6-1F50C96551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/>
          <a:stretch/>
        </p:blipFill>
        <p:spPr>
          <a:xfrm>
            <a:off x="4493302" y="4405428"/>
            <a:ext cx="3727938" cy="16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 알고리즘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6522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고병진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path optimization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통해서 끊긴 경로를 경로 유추 방식으로 이어주는 방식 조언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방식에 대한 조사 진행 후 적용 시도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이와 함께 얇은 선으로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 진행 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과정에서 선의 두께를 중첩하여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세선화를 진행하는 방식도 시도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68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다른 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직선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데이터만 추가 제작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계획 수립 및 실험 평가 지표 논의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알고리즘 수정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중첩을 통한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결과 확인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얇은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 생성 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799</Words>
  <Application>Microsoft Office PowerPoint</Application>
  <PresentationFormat>화면 슬라이드 쇼(4:3)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210 옴니고딕 030</vt:lpstr>
      <vt:lpstr>맑은 고딕</vt:lpstr>
      <vt:lpstr>Arial</vt:lpstr>
      <vt:lpstr>Wingdings</vt:lpstr>
      <vt:lpstr>Office 테마</vt:lpstr>
      <vt:lpstr>용접로봇 자동화</vt:lpstr>
      <vt:lpstr>PowerPoint 프레젠테이션</vt:lpstr>
      <vt:lpstr>1. 진행 작업</vt:lpstr>
      <vt:lpstr>1. 진행 작업</vt:lpstr>
      <vt:lpstr>1. 진행 작업</vt:lpstr>
      <vt:lpstr>1. 진행 작업</vt:lpstr>
      <vt:lpstr>1. 진행 작업</vt:lpstr>
      <vt:lpstr>2. 이후 진행 계획</vt:lpstr>
      <vt:lpstr>PowerPoint 프레젠테이션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다음주 진행 계획</vt:lpstr>
      <vt:lpstr>PowerPoint 프레젠테이션</vt:lpstr>
      <vt:lpstr>1. 논문 수정</vt:lpstr>
      <vt:lpstr>1. 논문 수정</vt:lpstr>
      <vt:lpstr>1. 논문 수정</vt:lpstr>
      <vt:lpstr>2.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하현진</cp:lastModifiedBy>
  <cp:revision>1475</cp:revision>
  <dcterms:created xsi:type="dcterms:W3CDTF">2011-08-24T01:05:33Z</dcterms:created>
  <dcterms:modified xsi:type="dcterms:W3CDTF">2022-03-04T23:47:00Z</dcterms:modified>
  <cp:version/>
</cp:coreProperties>
</file>